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31"/>
  </p:notesMasterIdLst>
  <p:sldIdLst>
    <p:sldId id="256" r:id="rId2"/>
    <p:sldId id="269" r:id="rId3"/>
    <p:sldId id="276" r:id="rId4"/>
    <p:sldId id="301" r:id="rId5"/>
    <p:sldId id="284" r:id="rId6"/>
    <p:sldId id="260" r:id="rId7"/>
    <p:sldId id="281" r:id="rId8"/>
    <p:sldId id="259" r:id="rId9"/>
    <p:sldId id="261" r:id="rId10"/>
    <p:sldId id="262" r:id="rId11"/>
    <p:sldId id="263" r:id="rId12"/>
    <p:sldId id="312" r:id="rId13"/>
    <p:sldId id="311" r:id="rId14"/>
    <p:sldId id="264" r:id="rId15"/>
    <p:sldId id="265" r:id="rId16"/>
    <p:sldId id="274" r:id="rId17"/>
    <p:sldId id="273" r:id="rId18"/>
    <p:sldId id="288" r:id="rId19"/>
    <p:sldId id="298" r:id="rId20"/>
    <p:sldId id="287" r:id="rId21"/>
    <p:sldId id="302" r:id="rId22"/>
    <p:sldId id="299" r:id="rId23"/>
    <p:sldId id="293" r:id="rId24"/>
    <p:sldId id="303" r:id="rId25"/>
    <p:sldId id="304" r:id="rId26"/>
    <p:sldId id="306" r:id="rId27"/>
    <p:sldId id="307" r:id="rId28"/>
    <p:sldId id="308" r:id="rId29"/>
    <p:sldId id="31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F2D6D7-EFBA-359B-12D9-7F1B509DFDD0}" name="kherbold@lla.la.gov" initials="kh" userId="S::urn:spo:guest#kherbold@lla.la.gov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CECF7"/>
    <a:srgbClr val="DCF1FA"/>
    <a:srgbClr val="BE9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79E04-6BA4-45D9-8D65-33FECF7384F7}" v="19" dt="2024-08-28T15:06:44.382"/>
    <p1510:client id="{9D94462B-58AC-43FE-A4D4-A8EEE4BE7243}" v="50" dt="2024-08-28T15:02:13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Johnson" userId="f49f2433-16f7-43d1-9f18-50bd0d8185f1" providerId="ADAL" clId="{47679E04-6BA4-45D9-8D65-33FECF7384F7}"/>
    <pc:docChg chg="modSld sldOrd">
      <pc:chgData name="Shelley Johnson" userId="f49f2433-16f7-43d1-9f18-50bd0d8185f1" providerId="ADAL" clId="{47679E04-6BA4-45D9-8D65-33FECF7384F7}" dt="2024-08-28T15:17:47.774" v="82" actId="14100"/>
      <pc:docMkLst>
        <pc:docMk/>
      </pc:docMkLst>
      <pc:sldChg chg="modSp mod">
        <pc:chgData name="Shelley Johnson" userId="f49f2433-16f7-43d1-9f18-50bd0d8185f1" providerId="ADAL" clId="{47679E04-6BA4-45D9-8D65-33FECF7384F7}" dt="2024-08-28T15:03:09.284" v="0" actId="113"/>
        <pc:sldMkLst>
          <pc:docMk/>
          <pc:sldMk cId="3577820592" sldId="256"/>
        </pc:sldMkLst>
        <pc:spChg chg="mod">
          <ac:chgData name="Shelley Johnson" userId="f49f2433-16f7-43d1-9f18-50bd0d8185f1" providerId="ADAL" clId="{47679E04-6BA4-45D9-8D65-33FECF7384F7}" dt="2024-08-28T15:03:09.284" v="0" actId="113"/>
          <ac:spMkLst>
            <pc:docMk/>
            <pc:sldMk cId="3577820592" sldId="256"/>
            <ac:spMk id="4" creationId="{EE91D0FC-CBCE-7D2F-F229-3ED6472FD912}"/>
          </ac:spMkLst>
        </pc:spChg>
      </pc:sldChg>
      <pc:sldChg chg="modSp mod">
        <pc:chgData name="Shelley Johnson" userId="f49f2433-16f7-43d1-9f18-50bd0d8185f1" providerId="ADAL" clId="{47679E04-6BA4-45D9-8D65-33FECF7384F7}" dt="2024-08-28T15:17:47.774" v="82" actId="14100"/>
        <pc:sldMkLst>
          <pc:docMk/>
          <pc:sldMk cId="1552707155" sldId="264"/>
        </pc:sldMkLst>
        <pc:spChg chg="mod">
          <ac:chgData name="Shelley Johnson" userId="f49f2433-16f7-43d1-9f18-50bd0d8185f1" providerId="ADAL" clId="{47679E04-6BA4-45D9-8D65-33FECF7384F7}" dt="2024-08-28T15:17:47.774" v="82" actId="14100"/>
          <ac:spMkLst>
            <pc:docMk/>
            <pc:sldMk cId="1552707155" sldId="264"/>
            <ac:spMk id="3" creationId="{B13FC998-96D6-9B77-EAC7-50F13FD9219A}"/>
          </ac:spMkLst>
        </pc:spChg>
        <pc:graphicFrameChg chg="mod">
          <ac:chgData name="Shelley Johnson" userId="f49f2433-16f7-43d1-9f18-50bd0d8185f1" providerId="ADAL" clId="{47679E04-6BA4-45D9-8D65-33FECF7384F7}" dt="2024-08-28T15:06:44.382" v="67"/>
          <ac:graphicFrameMkLst>
            <pc:docMk/>
            <pc:sldMk cId="1552707155" sldId="264"/>
            <ac:graphicFrameMk id="5" creationId="{BC8C2ED0-C66A-6C47-D4D6-206F6653EB24}"/>
          </ac:graphicFrameMkLst>
        </pc:graphicFrameChg>
      </pc:sldChg>
      <pc:sldChg chg="modSp mod ord">
        <pc:chgData name="Shelley Johnson" userId="f49f2433-16f7-43d1-9f18-50bd0d8185f1" providerId="ADAL" clId="{47679E04-6BA4-45D9-8D65-33FECF7384F7}" dt="2024-08-28T15:04:05.524" v="37" actId="20577"/>
        <pc:sldMkLst>
          <pc:docMk/>
          <pc:sldMk cId="2268616861" sldId="312"/>
        </pc:sldMkLst>
        <pc:spChg chg="mod">
          <ac:chgData name="Shelley Johnson" userId="f49f2433-16f7-43d1-9f18-50bd0d8185f1" providerId="ADAL" clId="{47679E04-6BA4-45D9-8D65-33FECF7384F7}" dt="2024-08-28T15:04:05.524" v="37" actId="20577"/>
          <ac:spMkLst>
            <pc:docMk/>
            <pc:sldMk cId="2268616861" sldId="312"/>
            <ac:spMk id="6" creationId="{53D48E75-CF48-4115-B4E3-7D6032FE190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1.lla.state.la.us\USERS\KENNETHHERB\Volunteering\LAPERS\2024\Sean%20Seq%20of%20Return%20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defRPr>
            </a:pPr>
            <a:r>
              <a:rPr lang="en-US" sz="2000" dirty="0">
                <a:latin typeface="+mn-lt"/>
                <a:cs typeface="Segoe UI Semibold" panose="020B0702040204020203" pitchFamily="34" charset="0"/>
              </a:rPr>
              <a:t>Sample Asset</a:t>
            </a:r>
            <a:r>
              <a:rPr lang="en-US" sz="2000" baseline="0" dirty="0">
                <a:latin typeface="+mn-lt"/>
                <a:cs typeface="Segoe UI Semibold" panose="020B0702040204020203" pitchFamily="34" charset="0"/>
              </a:rPr>
              <a:t> Allocation – </a:t>
            </a:r>
          </a:p>
          <a:p>
            <a:pPr algn="ctr">
              <a:defRPr>
                <a:cs typeface="Segoe UI Semibold" panose="020B0702040204020203" pitchFamily="34" charset="0"/>
              </a:defRPr>
            </a:pPr>
            <a:r>
              <a:rPr lang="en-US" sz="2000" baseline="0" dirty="0">
                <a:latin typeface="+mn-lt"/>
                <a:cs typeface="Segoe UI Semibold" panose="020B0702040204020203" pitchFamily="34" charset="0"/>
              </a:rPr>
              <a:t>Historical Reasonable Range </a:t>
            </a:r>
            <a:endParaRPr lang="en-US" sz="2000" dirty="0">
              <a:latin typeface="+mn-lt"/>
              <a:cs typeface="Segoe UI Semibold" panose="020B0702040204020203" pitchFamily="34" charset="0"/>
            </a:endParaRPr>
          </a:p>
        </c:rich>
      </c:tx>
      <c:layout>
        <c:manualLayout>
          <c:xMode val="edge"/>
          <c:yMode val="edge"/>
          <c:x val="0.27632068483203709"/>
          <c:y val="2.4976533825285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 Semibold" panose="020B07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91195651259263E-2"/>
          <c:y val="0.2153515968668471"/>
          <c:w val="0.86960801580602576"/>
          <c:h val="0.58189943589852866"/>
        </c:manualLayout>
      </c:layout>
      <c:stockChart>
        <c:ser>
          <c:idx val="0"/>
          <c:order val="0"/>
          <c:tx>
            <c:strRef>
              <c:f>Sheet2!$G$15</c:f>
              <c:strCache>
                <c:ptCount val="1"/>
                <c:pt idx="0">
                  <c:v>Minimum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numRef>
              <c:f>Sheet2!$H$14:$N$14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Sheet2!$H$15:$N$15</c:f>
              <c:numCache>
                <c:formatCode>0.00%</c:formatCode>
                <c:ptCount val="7"/>
                <c:pt idx="0">
                  <c:v>6.3899999999999998E-2</c:v>
                </c:pt>
                <c:pt idx="1">
                  <c:v>6.2100000000000002E-2</c:v>
                </c:pt>
                <c:pt idx="2">
                  <c:v>5.7000000000000002E-2</c:v>
                </c:pt>
                <c:pt idx="3">
                  <c:v>5.96E-2</c:v>
                </c:pt>
                <c:pt idx="4">
                  <c:v>5.7500000000000002E-2</c:v>
                </c:pt>
                <c:pt idx="5">
                  <c:v>6.3850000000000004E-2</c:v>
                </c:pt>
                <c:pt idx="6">
                  <c:v>6.5199999999999994E-2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92-42DA-AB03-585D33C43745}"/>
            </c:ext>
          </c:extLst>
        </c:ser>
        <c:ser>
          <c:idx val="1"/>
          <c:order val="1"/>
          <c:tx>
            <c:strRef>
              <c:f>Sheet2!$G$16</c:f>
              <c:strCache>
                <c:ptCount val="1"/>
                <c:pt idx="0">
                  <c:v>Maximum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numRef>
              <c:f>Sheet2!$H$14:$N$14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Sheet2!$H$16:$N$16</c:f>
              <c:numCache>
                <c:formatCode>0.00%</c:formatCode>
                <c:ptCount val="7"/>
                <c:pt idx="0">
                  <c:v>7.3700000000000002E-2</c:v>
                </c:pt>
                <c:pt idx="1">
                  <c:v>7.1800000000000003E-2</c:v>
                </c:pt>
                <c:pt idx="2">
                  <c:v>6.6100000000000006E-2</c:v>
                </c:pt>
                <c:pt idx="3">
                  <c:v>7.0099999999999996E-2</c:v>
                </c:pt>
                <c:pt idx="4">
                  <c:v>6.7299999999999999E-2</c:v>
                </c:pt>
                <c:pt idx="5">
                  <c:v>7.4899999999999994E-2</c:v>
                </c:pt>
                <c:pt idx="6">
                  <c:v>7.5899999999999995E-2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92-42DA-AB03-585D33C43745}"/>
            </c:ext>
          </c:extLst>
        </c:ser>
        <c:ser>
          <c:idx val="2"/>
          <c:order val="2"/>
          <c:tx>
            <c:strRef>
              <c:f>Sheet2!$G$17</c:f>
              <c:strCache>
                <c:ptCount val="1"/>
                <c:pt idx="0">
                  <c:v>Median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41275">
                <a:solidFill>
                  <a:srgbClr val="0070C0"/>
                </a:solidFill>
              </a:ln>
              <a:effectLst/>
            </c:spPr>
          </c:marker>
          <c:cat>
            <c:numRef>
              <c:f>Sheet2!$H$14:$N$14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Sheet2!$H$17:$N$17</c:f>
              <c:numCache>
                <c:formatCode>0.00%</c:formatCode>
                <c:ptCount val="7"/>
                <c:pt idx="0">
                  <c:v>6.8699999999999997E-2</c:v>
                </c:pt>
                <c:pt idx="1">
                  <c:v>6.7000000000000004E-2</c:v>
                </c:pt>
                <c:pt idx="2">
                  <c:v>6.1499999999999999E-2</c:v>
                </c:pt>
                <c:pt idx="3">
                  <c:v>6.4600000000000005E-2</c:v>
                </c:pt>
                <c:pt idx="4">
                  <c:v>6.2300000000000001E-2</c:v>
                </c:pt>
                <c:pt idx="5">
                  <c:v>6.9199999999999998E-2</c:v>
                </c:pt>
                <c:pt idx="6">
                  <c:v>7.0800000000000002E-2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92-42DA-AB03-585D33C43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41275" cap="flat" cmpd="sng" algn="ctr">
              <a:solidFill>
                <a:srgbClr val="92D050"/>
              </a:solidFill>
              <a:round/>
            </a:ln>
            <a:effectLst/>
          </c:spPr>
        </c:hiLowLines>
        <c:axId val="92305375"/>
        <c:axId val="92305855"/>
      </c:stockChart>
      <c:catAx>
        <c:axId val="9230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B0F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92305855"/>
        <c:crosses val="autoZero"/>
        <c:auto val="1"/>
        <c:lblAlgn val="ctr"/>
        <c:lblOffset val="100"/>
        <c:noMultiLvlLbl val="0"/>
      </c:catAx>
      <c:valAx>
        <c:axId val="92305855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egoe UI Semibold" panose="020B0702040204020203" pitchFamily="34" charset="0"/>
              </a:defRPr>
            </a:pPr>
            <a:endParaRPr lang="en-US"/>
          </a:p>
        </c:txPr>
        <c:crossAx val="92305375"/>
        <c:crosses val="autoZero"/>
        <c:crossBetween val="between"/>
      </c:valAx>
      <c:spPr>
        <a:noFill/>
        <a:ln>
          <a:solidFill>
            <a:srgbClr val="00B0F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6775198176637145"/>
          <c:y val="0.89927942353883106"/>
          <c:w val="0.15323347133516776"/>
          <c:h val="5.7445536482869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latin typeface="+mn-lt"/>
                <a:cs typeface="Segoe UI Semibold" panose="020B0702040204020203" pitchFamily="34" charset="0"/>
              </a:rPr>
              <a:t>Historical Capital Market Assumptions - Horizon Actuarial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81109945133837E-2"/>
          <c:y val="8.6230723197370338E-2"/>
          <c:w val="0.93385004879981803"/>
          <c:h val="0.66539773717891182"/>
        </c:manualLayout>
      </c:layout>
      <c:lineChart>
        <c:grouping val="standard"/>
        <c:varyColors val="0"/>
        <c:ser>
          <c:idx val="0"/>
          <c:order val="0"/>
          <c:tx>
            <c:strRef>
              <c:f>Sheet2!$S$2</c:f>
              <c:strCache>
                <c:ptCount val="1"/>
                <c:pt idx="0">
                  <c:v>US Equity - Large Cap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Sheet2!$S$3:$S$14</c:f>
              <c:numCache>
                <c:formatCode>0.00%</c:formatCode>
                <c:ptCount val="12"/>
                <c:pt idx="0">
                  <c:v>9.3700000000000006E-2</c:v>
                </c:pt>
                <c:pt idx="1">
                  <c:v>8.0399999999999999E-2</c:v>
                </c:pt>
                <c:pt idx="2">
                  <c:v>7.8899999999999998E-2</c:v>
                </c:pt>
                <c:pt idx="3">
                  <c:v>7.8100000000000003E-2</c:v>
                </c:pt>
                <c:pt idx="4">
                  <c:v>7.8899999999999998E-2</c:v>
                </c:pt>
                <c:pt idx="5">
                  <c:v>7.8299999999999995E-2</c:v>
                </c:pt>
                <c:pt idx="6">
                  <c:v>7.4200000000000002E-2</c:v>
                </c:pt>
                <c:pt idx="7">
                  <c:v>7.0499999999999993E-2</c:v>
                </c:pt>
                <c:pt idx="8">
                  <c:v>7.0599999999999996E-2</c:v>
                </c:pt>
                <c:pt idx="9">
                  <c:v>6.6500000000000004E-2</c:v>
                </c:pt>
                <c:pt idx="10">
                  <c:v>6.54E-2</c:v>
                </c:pt>
                <c:pt idx="11">
                  <c:v>7.3700000000000002E-2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46-4A04-80B8-C61586B3BFBF}"/>
            </c:ext>
          </c:extLst>
        </c:ser>
        <c:ser>
          <c:idx val="1"/>
          <c:order val="1"/>
          <c:tx>
            <c:strRef>
              <c:f>Sheet2!$T$2</c:f>
              <c:strCache>
                <c:ptCount val="1"/>
                <c:pt idx="0">
                  <c:v>US Equity - Small/Mid Cap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Sheet2!$T$3:$T$14</c:f>
              <c:numCache>
                <c:formatCode>0.00%</c:formatCode>
                <c:ptCount val="12"/>
                <c:pt idx="0">
                  <c:v>0.10539999999999999</c:v>
                </c:pt>
                <c:pt idx="1">
                  <c:v>8.5500000000000007E-2</c:v>
                </c:pt>
                <c:pt idx="2">
                  <c:v>8.2400000000000001E-2</c:v>
                </c:pt>
                <c:pt idx="3">
                  <c:v>8.1799999999999998E-2</c:v>
                </c:pt>
                <c:pt idx="4">
                  <c:v>8.2299999999999998E-2</c:v>
                </c:pt>
                <c:pt idx="5">
                  <c:v>8.4000000000000005E-2</c:v>
                </c:pt>
                <c:pt idx="6">
                  <c:v>8.1799999999999998E-2</c:v>
                </c:pt>
                <c:pt idx="7">
                  <c:v>7.5399999999999995E-2</c:v>
                </c:pt>
                <c:pt idx="8">
                  <c:v>7.5600000000000001E-2</c:v>
                </c:pt>
                <c:pt idx="9">
                  <c:v>7.0400000000000004E-2</c:v>
                </c:pt>
                <c:pt idx="10">
                  <c:v>6.9900000000000004E-2</c:v>
                </c:pt>
                <c:pt idx="11">
                  <c:v>7.7499999999999999E-2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46-4A04-80B8-C61586B3BFBF}"/>
            </c:ext>
          </c:extLst>
        </c:ser>
        <c:ser>
          <c:idx val="2"/>
          <c:order val="2"/>
          <c:tx>
            <c:strRef>
              <c:f>Sheet2!$U$2</c:f>
              <c:strCache>
                <c:ptCount val="1"/>
                <c:pt idx="0">
                  <c:v>Non-US Equity - Developed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Sheet2!$U$3:$U$14</c:f>
              <c:numCache>
                <c:formatCode>0.00%</c:formatCode>
                <c:ptCount val="12"/>
                <c:pt idx="0">
                  <c:v>9.8900000000000002E-2</c:v>
                </c:pt>
                <c:pt idx="1">
                  <c:v>8.4000000000000005E-2</c:v>
                </c:pt>
                <c:pt idx="2">
                  <c:v>8.1299999999999997E-2</c:v>
                </c:pt>
                <c:pt idx="3">
                  <c:v>8.0699999999999994E-2</c:v>
                </c:pt>
                <c:pt idx="4">
                  <c:v>8.0199999999999994E-2</c:v>
                </c:pt>
                <c:pt idx="5">
                  <c:v>7.6399999999999996E-2</c:v>
                </c:pt>
                <c:pt idx="6">
                  <c:v>7.7100000000000002E-2</c:v>
                </c:pt>
                <c:pt idx="7">
                  <c:v>7.6999999999999999E-2</c:v>
                </c:pt>
                <c:pt idx="8">
                  <c:v>7.4800000000000005E-2</c:v>
                </c:pt>
                <c:pt idx="9">
                  <c:v>7.1400000000000005E-2</c:v>
                </c:pt>
                <c:pt idx="10">
                  <c:v>7.0800000000000002E-2</c:v>
                </c:pt>
                <c:pt idx="11">
                  <c:v>7.7799999999999994E-2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46-4A04-80B8-C61586B3BFBF}"/>
            </c:ext>
          </c:extLst>
        </c:ser>
        <c:ser>
          <c:idx val="3"/>
          <c:order val="3"/>
          <c:tx>
            <c:strRef>
              <c:f>Sheet2!$V$2</c:f>
              <c:strCache>
                <c:ptCount val="1"/>
                <c:pt idx="0">
                  <c:v>Non-US Equity - Emerging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Sheet2!$V$3:$V$14</c:f>
              <c:numCache>
                <c:formatCode>0.00%</c:formatCode>
                <c:ptCount val="12"/>
                <c:pt idx="0">
                  <c:v>0.12609999999999999</c:v>
                </c:pt>
                <c:pt idx="1">
                  <c:v>9.6600000000000005E-2</c:v>
                </c:pt>
                <c:pt idx="2">
                  <c:v>9.1399999999999995E-2</c:v>
                </c:pt>
                <c:pt idx="3">
                  <c:v>0.09</c:v>
                </c:pt>
                <c:pt idx="4">
                  <c:v>9.11E-2</c:v>
                </c:pt>
                <c:pt idx="5">
                  <c:v>8.6900000000000005E-2</c:v>
                </c:pt>
                <c:pt idx="6">
                  <c:v>8.8200000000000001E-2</c:v>
                </c:pt>
                <c:pt idx="7">
                  <c:v>8.6699999999999999E-2</c:v>
                </c:pt>
                <c:pt idx="8">
                  <c:v>8.4199999999999997E-2</c:v>
                </c:pt>
                <c:pt idx="9">
                  <c:v>7.8100000000000003E-2</c:v>
                </c:pt>
                <c:pt idx="10">
                  <c:v>7.8899999999999998E-2</c:v>
                </c:pt>
                <c:pt idx="11">
                  <c:v>8.5900000000000004E-2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46-4A04-80B8-C61586B3BFBF}"/>
            </c:ext>
          </c:extLst>
        </c:ser>
        <c:ser>
          <c:idx val="4"/>
          <c:order val="4"/>
          <c:tx>
            <c:strRef>
              <c:f>Sheet2!$W$2</c:f>
              <c:strCache>
                <c:ptCount val="1"/>
                <c:pt idx="0">
                  <c:v>US Fixed Income - Core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Sheet2!$W$3:$W$14</c:f>
              <c:numCache>
                <c:formatCode>0.00%</c:formatCode>
                <c:ptCount val="12"/>
                <c:pt idx="0">
                  <c:v>4.1300000000000003E-2</c:v>
                </c:pt>
                <c:pt idx="1">
                  <c:v>4.48E-2</c:v>
                </c:pt>
                <c:pt idx="2">
                  <c:v>4.7100000000000003E-2</c:v>
                </c:pt>
                <c:pt idx="3">
                  <c:v>4.41E-2</c:v>
                </c:pt>
                <c:pt idx="4">
                  <c:v>4.58E-2</c:v>
                </c:pt>
                <c:pt idx="5">
                  <c:v>4.4200000000000003E-2</c:v>
                </c:pt>
                <c:pt idx="6">
                  <c:v>4.4600000000000001E-2</c:v>
                </c:pt>
                <c:pt idx="7">
                  <c:v>4.2999999999999997E-2</c:v>
                </c:pt>
                <c:pt idx="8">
                  <c:v>3.56E-2</c:v>
                </c:pt>
                <c:pt idx="9">
                  <c:v>3.2300000000000002E-2</c:v>
                </c:pt>
                <c:pt idx="10">
                  <c:v>3.49E-2</c:v>
                </c:pt>
                <c:pt idx="11">
                  <c:v>4.7600000000000003E-2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46-4A04-80B8-C61586B3BFBF}"/>
            </c:ext>
          </c:extLst>
        </c:ser>
        <c:ser>
          <c:idx val="5"/>
          <c:order val="5"/>
          <c:tx>
            <c:strRef>
              <c:f>Sheet2!$X$2</c:f>
              <c:strCache>
                <c:ptCount val="1"/>
                <c:pt idx="0">
                  <c:v>US Fixed Income - Long Duration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Sheet2!$X$3:$X$14</c:f>
              <c:numCache>
                <c:formatCode>0.00%</c:formatCode>
                <c:ptCount val="12"/>
                <c:pt idx="0">
                  <c:v>4.1300000000000003E-2</c:v>
                </c:pt>
                <c:pt idx="1">
                  <c:v>5.0200000000000002E-2</c:v>
                </c:pt>
                <c:pt idx="2">
                  <c:v>5.2400000000000002E-2</c:v>
                </c:pt>
                <c:pt idx="3">
                  <c:v>4.5499999999999999E-2</c:v>
                </c:pt>
                <c:pt idx="4">
                  <c:v>4.87E-2</c:v>
                </c:pt>
                <c:pt idx="5">
                  <c:v>4.7899999999999998E-2</c:v>
                </c:pt>
                <c:pt idx="6">
                  <c:v>4.4400000000000002E-2</c:v>
                </c:pt>
                <c:pt idx="7">
                  <c:v>4.3900000000000002E-2</c:v>
                </c:pt>
                <c:pt idx="8">
                  <c:v>3.56E-2</c:v>
                </c:pt>
                <c:pt idx="9">
                  <c:v>3.4299999999999997E-2</c:v>
                </c:pt>
                <c:pt idx="10">
                  <c:v>3.4500000000000003E-2</c:v>
                </c:pt>
                <c:pt idx="11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846-4A04-80B8-C61586B3BFBF}"/>
            </c:ext>
          </c:extLst>
        </c:ser>
        <c:ser>
          <c:idx val="6"/>
          <c:order val="6"/>
          <c:tx>
            <c:strRef>
              <c:f>Sheet2!$Y$2</c:f>
              <c:strCache>
                <c:ptCount val="1"/>
                <c:pt idx="0">
                  <c:v>US Fixed Income - High Yield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Sheet2!$Y$3:$Y$14</c:f>
              <c:numCache>
                <c:formatCode>0.00%</c:formatCode>
                <c:ptCount val="12"/>
                <c:pt idx="0">
                  <c:v>7.3700000000000002E-2</c:v>
                </c:pt>
                <c:pt idx="1">
                  <c:v>6.4600000000000005E-2</c:v>
                </c:pt>
                <c:pt idx="2">
                  <c:v>6.4199999999999993E-2</c:v>
                </c:pt>
                <c:pt idx="3">
                  <c:v>6.3299999999999995E-2</c:v>
                </c:pt>
                <c:pt idx="4">
                  <c:v>6.8099999999999994E-2</c:v>
                </c:pt>
                <c:pt idx="5">
                  <c:v>6.2E-2</c:v>
                </c:pt>
                <c:pt idx="6">
                  <c:v>5.8200000000000002E-2</c:v>
                </c:pt>
                <c:pt idx="7">
                  <c:v>5.8200000000000002E-2</c:v>
                </c:pt>
                <c:pt idx="8">
                  <c:v>5.62E-2</c:v>
                </c:pt>
                <c:pt idx="9">
                  <c:v>4.9799999999999997E-2</c:v>
                </c:pt>
                <c:pt idx="10">
                  <c:v>4.9500000000000002E-2</c:v>
                </c:pt>
                <c:pt idx="11">
                  <c:v>6.54E-2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846-4A04-80B8-C61586B3BFBF}"/>
            </c:ext>
          </c:extLst>
        </c:ser>
        <c:ser>
          <c:idx val="7"/>
          <c:order val="7"/>
          <c:tx>
            <c:strRef>
              <c:f>Sheet2!$Z$2</c:f>
              <c:strCache>
                <c:ptCount val="1"/>
                <c:pt idx="0">
                  <c:v>Non-US Fixed Income - Developed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Sheet2!$Z$3:$Z$14</c:f>
              <c:numCache>
                <c:formatCode>0.00%</c:formatCode>
                <c:ptCount val="12"/>
                <c:pt idx="0">
                  <c:v>3.7699999999999997E-2</c:v>
                </c:pt>
                <c:pt idx="1">
                  <c:v>3.3399999999999999E-2</c:v>
                </c:pt>
                <c:pt idx="2">
                  <c:v>4.1300000000000003E-2</c:v>
                </c:pt>
                <c:pt idx="3">
                  <c:v>3.39E-2</c:v>
                </c:pt>
                <c:pt idx="4">
                  <c:v>3.6999999999999998E-2</c:v>
                </c:pt>
                <c:pt idx="5">
                  <c:v>3.4700000000000002E-2</c:v>
                </c:pt>
                <c:pt idx="6">
                  <c:v>3.2199999999999999E-2</c:v>
                </c:pt>
                <c:pt idx="7">
                  <c:v>3.4299999999999997E-2</c:v>
                </c:pt>
                <c:pt idx="8">
                  <c:v>2.2599999999999999E-2</c:v>
                </c:pt>
                <c:pt idx="9">
                  <c:v>2.2499999999999999E-2</c:v>
                </c:pt>
                <c:pt idx="10">
                  <c:v>2.47E-2</c:v>
                </c:pt>
                <c:pt idx="11">
                  <c:v>3.5200000000000002E-2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846-4A04-80B8-C61586B3BFBF}"/>
            </c:ext>
          </c:extLst>
        </c:ser>
        <c:ser>
          <c:idx val="8"/>
          <c:order val="8"/>
          <c:tx>
            <c:strRef>
              <c:f>Sheet2!$AA$2</c:f>
              <c:strCache>
                <c:ptCount val="1"/>
                <c:pt idx="0">
                  <c:v>Non-US Fixed Income - Emerging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Sheet2!$AA$3:$AA$14</c:f>
              <c:numCache>
                <c:formatCode>0.00%</c:formatCode>
                <c:ptCount val="12"/>
                <c:pt idx="0">
                  <c:v>7.2300000000000003E-2</c:v>
                </c:pt>
                <c:pt idx="1">
                  <c:v>6.2799999999999995E-2</c:v>
                </c:pt>
                <c:pt idx="2">
                  <c:v>5.96E-2</c:v>
                </c:pt>
                <c:pt idx="3">
                  <c:v>6.13E-2</c:v>
                </c:pt>
                <c:pt idx="4">
                  <c:v>6.4299999999999996E-2</c:v>
                </c:pt>
                <c:pt idx="5">
                  <c:v>6.2300000000000001E-2</c:v>
                </c:pt>
                <c:pt idx="6">
                  <c:v>6.13E-2</c:v>
                </c:pt>
                <c:pt idx="7">
                  <c:v>6.0600000000000001E-2</c:v>
                </c:pt>
                <c:pt idx="8">
                  <c:v>5.8500000000000003E-2</c:v>
                </c:pt>
                <c:pt idx="9">
                  <c:v>5.3199999999999997E-2</c:v>
                </c:pt>
                <c:pt idx="10">
                  <c:v>5.2600000000000001E-2</c:v>
                </c:pt>
                <c:pt idx="11">
                  <c:v>6.4000000000000001E-2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846-4A04-80B8-C61586B3BFBF}"/>
            </c:ext>
          </c:extLst>
        </c:ser>
        <c:ser>
          <c:idx val="9"/>
          <c:order val="9"/>
          <c:tx>
            <c:strRef>
              <c:f>Sheet2!$AB$2</c:f>
              <c:strCache>
                <c:ptCount val="1"/>
                <c:pt idx="0">
                  <c:v>Treasuries (Cash Equivalents)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Sheet2!$AB$3:$AB$14</c:f>
              <c:numCache>
                <c:formatCode>0.00%</c:formatCode>
                <c:ptCount val="12"/>
                <c:pt idx="0">
                  <c:v>2.7699999999999999E-2</c:v>
                </c:pt>
                <c:pt idx="1">
                  <c:v>2.9899999999999999E-2</c:v>
                </c:pt>
                <c:pt idx="2">
                  <c:v>3.4500000000000003E-2</c:v>
                </c:pt>
                <c:pt idx="3">
                  <c:v>3.1099999999999999E-2</c:v>
                </c:pt>
                <c:pt idx="4">
                  <c:v>3.15E-2</c:v>
                </c:pt>
                <c:pt idx="5">
                  <c:v>3.2300000000000002E-2</c:v>
                </c:pt>
                <c:pt idx="6">
                  <c:v>3.0499999999999999E-2</c:v>
                </c:pt>
                <c:pt idx="7">
                  <c:v>3.0300000000000001E-2</c:v>
                </c:pt>
                <c:pt idx="8">
                  <c:v>2.2499999999999999E-2</c:v>
                </c:pt>
                <c:pt idx="9">
                  <c:v>1.9E-2</c:v>
                </c:pt>
                <c:pt idx="10">
                  <c:v>1.9900000000000001E-2</c:v>
                </c:pt>
                <c:pt idx="11">
                  <c:v>3.2300000000000002E-2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846-4A04-80B8-C61586B3BFBF}"/>
            </c:ext>
          </c:extLst>
        </c:ser>
        <c:ser>
          <c:idx val="10"/>
          <c:order val="10"/>
          <c:tx>
            <c:strRef>
              <c:f>Sheet2!$AC$2</c:f>
              <c:strCache>
                <c:ptCount val="1"/>
                <c:pt idx="0">
                  <c:v>TIPS (Inflation-Protected)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Sheet2!$AC$3:$AC$14</c:f>
              <c:numCache>
                <c:formatCode>0.00%</c:formatCode>
                <c:ptCount val="12"/>
                <c:pt idx="0">
                  <c:v>3.49E-2</c:v>
                </c:pt>
                <c:pt idx="1">
                  <c:v>3.4099999999999998E-2</c:v>
                </c:pt>
                <c:pt idx="2">
                  <c:v>3.95E-2</c:v>
                </c:pt>
                <c:pt idx="3">
                  <c:v>3.4299999999999997E-2</c:v>
                </c:pt>
                <c:pt idx="4">
                  <c:v>3.9399999999999998E-2</c:v>
                </c:pt>
                <c:pt idx="5">
                  <c:v>3.9800000000000002E-2</c:v>
                </c:pt>
                <c:pt idx="6">
                  <c:v>4.0399999999999998E-2</c:v>
                </c:pt>
                <c:pt idx="7">
                  <c:v>3.49E-2</c:v>
                </c:pt>
                <c:pt idx="8">
                  <c:v>2.7300000000000001E-2</c:v>
                </c:pt>
                <c:pt idx="9">
                  <c:v>2.3800000000000002E-2</c:v>
                </c:pt>
                <c:pt idx="10">
                  <c:v>2.64E-2</c:v>
                </c:pt>
                <c:pt idx="11">
                  <c:v>4.0800000000000003E-2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846-4A04-80B8-C61586B3BFBF}"/>
            </c:ext>
          </c:extLst>
        </c:ser>
        <c:ser>
          <c:idx val="11"/>
          <c:order val="11"/>
          <c:tx>
            <c:strRef>
              <c:f>Sheet2!$AD$2</c:f>
              <c:strCache>
                <c:ptCount val="1"/>
                <c:pt idx="0">
                  <c:v>Real Estate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Sheet2!$AD$3:$AD$14</c:f>
              <c:numCache>
                <c:formatCode>0.00%</c:formatCode>
                <c:ptCount val="12"/>
                <c:pt idx="0">
                  <c:v>7.5600000000000001E-2</c:v>
                </c:pt>
                <c:pt idx="1">
                  <c:v>6.7699999999999996E-2</c:v>
                </c:pt>
                <c:pt idx="2">
                  <c:v>6.4600000000000005E-2</c:v>
                </c:pt>
                <c:pt idx="3">
                  <c:v>6.4100000000000004E-2</c:v>
                </c:pt>
                <c:pt idx="4">
                  <c:v>6.7500000000000004E-2</c:v>
                </c:pt>
                <c:pt idx="5">
                  <c:v>6.6900000000000001E-2</c:v>
                </c:pt>
                <c:pt idx="6">
                  <c:v>6.6600000000000006E-2</c:v>
                </c:pt>
                <c:pt idx="7">
                  <c:v>6.8199999999999997E-2</c:v>
                </c:pt>
                <c:pt idx="8">
                  <c:v>6.59E-2</c:v>
                </c:pt>
                <c:pt idx="9">
                  <c:v>6.2100000000000002E-2</c:v>
                </c:pt>
                <c:pt idx="10">
                  <c:v>5.9799999999999999E-2</c:v>
                </c:pt>
                <c:pt idx="11">
                  <c:v>6.25E-2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846-4A04-80B8-C61586B3BFBF}"/>
            </c:ext>
          </c:extLst>
        </c:ser>
        <c:ser>
          <c:idx val="12"/>
          <c:order val="12"/>
          <c:tx>
            <c:strRef>
              <c:f>Sheet2!$AE$2</c:f>
              <c:strCache>
                <c:ptCount val="1"/>
                <c:pt idx="0">
                  <c:v>Hedge Funds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Sheet2!$AE$3:$AE$14</c:f>
              <c:numCache>
                <c:formatCode>0.00%</c:formatCode>
                <c:ptCount val="12"/>
                <c:pt idx="0">
                  <c:v>7.2499999999999995E-2</c:v>
                </c:pt>
                <c:pt idx="1">
                  <c:v>7.1199999999999999E-2</c:v>
                </c:pt>
                <c:pt idx="2">
                  <c:v>6.8599999999999994E-2</c:v>
                </c:pt>
                <c:pt idx="3">
                  <c:v>6.0400000000000002E-2</c:v>
                </c:pt>
                <c:pt idx="4">
                  <c:v>6.1600000000000002E-2</c:v>
                </c:pt>
                <c:pt idx="5">
                  <c:v>5.9700000000000003E-2</c:v>
                </c:pt>
                <c:pt idx="6">
                  <c:v>6.1899999999999997E-2</c:v>
                </c:pt>
                <c:pt idx="7">
                  <c:v>6.1800000000000001E-2</c:v>
                </c:pt>
                <c:pt idx="8">
                  <c:v>5.7099999999999998E-2</c:v>
                </c:pt>
                <c:pt idx="9">
                  <c:v>5.33E-2</c:v>
                </c:pt>
                <c:pt idx="10">
                  <c:v>5.4800000000000001E-2</c:v>
                </c:pt>
                <c:pt idx="11">
                  <c:v>6.1800000000000001E-2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846-4A04-80B8-C61586B3BFBF}"/>
            </c:ext>
          </c:extLst>
        </c:ser>
        <c:ser>
          <c:idx val="13"/>
          <c:order val="13"/>
          <c:tx>
            <c:strRef>
              <c:f>Sheet2!$AF$2</c:f>
              <c:strCache>
                <c:ptCount val="1"/>
                <c:pt idx="0">
                  <c:v>Commodities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Sheet2!$AF$3:$AF$14</c:f>
              <c:numCache>
                <c:formatCode>0.00%</c:formatCode>
                <c:ptCount val="12"/>
                <c:pt idx="0">
                  <c:v>7.2900000000000006E-2</c:v>
                </c:pt>
                <c:pt idx="1">
                  <c:v>5.8700000000000002E-2</c:v>
                </c:pt>
                <c:pt idx="2">
                  <c:v>5.3600000000000002E-2</c:v>
                </c:pt>
                <c:pt idx="3">
                  <c:v>4.7399999999999998E-2</c:v>
                </c:pt>
                <c:pt idx="4">
                  <c:v>4.8399999999999999E-2</c:v>
                </c:pt>
                <c:pt idx="5">
                  <c:v>5.0200000000000002E-2</c:v>
                </c:pt>
                <c:pt idx="6">
                  <c:v>4.9200000000000001E-2</c:v>
                </c:pt>
                <c:pt idx="7">
                  <c:v>4.6800000000000001E-2</c:v>
                </c:pt>
                <c:pt idx="8">
                  <c:v>4.0399999999999998E-2</c:v>
                </c:pt>
                <c:pt idx="9">
                  <c:v>3.9600000000000003E-2</c:v>
                </c:pt>
                <c:pt idx="10">
                  <c:v>4.2299999999999997E-2</c:v>
                </c:pt>
                <c:pt idx="11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846-4A04-80B8-C61586B3BFBF}"/>
            </c:ext>
          </c:extLst>
        </c:ser>
        <c:ser>
          <c:idx val="14"/>
          <c:order val="14"/>
          <c:tx>
            <c:strRef>
              <c:f>Sheet2!$AG$2</c:f>
              <c:strCache>
                <c:ptCount val="1"/>
                <c:pt idx="0">
                  <c:v>Infastructure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Sheet2!$AG$3:$AG$14</c:f>
              <c:numCache>
                <c:formatCode>0.00%</c:formatCode>
                <c:ptCount val="12"/>
                <c:pt idx="0">
                  <c:v>8.2900000000000001E-2</c:v>
                </c:pt>
                <c:pt idx="1">
                  <c:v>7.7600000000000002E-2</c:v>
                </c:pt>
                <c:pt idx="2">
                  <c:v>7.6200000000000004E-2</c:v>
                </c:pt>
                <c:pt idx="3">
                  <c:v>7.3200000000000001E-2</c:v>
                </c:pt>
                <c:pt idx="4">
                  <c:v>7.1199999999999999E-2</c:v>
                </c:pt>
                <c:pt idx="5">
                  <c:v>7.0900000000000005E-2</c:v>
                </c:pt>
                <c:pt idx="6">
                  <c:v>7.1400000000000005E-2</c:v>
                </c:pt>
                <c:pt idx="7">
                  <c:v>7.2400000000000006E-2</c:v>
                </c:pt>
                <c:pt idx="8">
                  <c:v>7.2999999999999995E-2</c:v>
                </c:pt>
                <c:pt idx="9">
                  <c:v>6.7900000000000002E-2</c:v>
                </c:pt>
                <c:pt idx="10">
                  <c:v>6.9000000000000006E-2</c:v>
                </c:pt>
                <c:pt idx="11">
                  <c:v>7.0599999999999996E-2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846-4A04-80B8-C61586B3BFBF}"/>
            </c:ext>
          </c:extLst>
        </c:ser>
        <c:ser>
          <c:idx val="15"/>
          <c:order val="15"/>
          <c:tx>
            <c:strRef>
              <c:f>Sheet2!$AH$2</c:f>
              <c:strCache>
                <c:ptCount val="1"/>
                <c:pt idx="0">
                  <c:v>Private Equity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Sheet2!$R$3:$R$14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Sheet2!$AH$3:$AH$14</c:f>
              <c:numCache>
                <c:formatCode>0.00%</c:formatCode>
                <c:ptCount val="12"/>
                <c:pt idx="0">
                  <c:v>0.129</c:v>
                </c:pt>
                <c:pt idx="1">
                  <c:v>0.1043</c:v>
                </c:pt>
                <c:pt idx="2">
                  <c:v>0.1026</c:v>
                </c:pt>
                <c:pt idx="3">
                  <c:v>0.1009</c:v>
                </c:pt>
                <c:pt idx="4">
                  <c:v>0.1033</c:v>
                </c:pt>
                <c:pt idx="5">
                  <c:v>0.1007</c:v>
                </c:pt>
                <c:pt idx="6">
                  <c:v>9.5200000000000007E-2</c:v>
                </c:pt>
                <c:pt idx="7">
                  <c:v>0.10100000000000001</c:v>
                </c:pt>
                <c:pt idx="8">
                  <c:v>9.8699999999999996E-2</c:v>
                </c:pt>
                <c:pt idx="9">
                  <c:v>9.6500000000000002E-2</c:v>
                </c:pt>
                <c:pt idx="10">
                  <c:v>9.8400000000000001E-2</c:v>
                </c:pt>
                <c:pt idx="11">
                  <c:v>0.1013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846-4A04-80B8-C61586B3B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322191"/>
        <c:axId val="363324111"/>
      </c:lineChart>
      <c:catAx>
        <c:axId val="36332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63324111"/>
        <c:crosses val="autoZero"/>
        <c:auto val="1"/>
        <c:lblAlgn val="ctr"/>
        <c:lblOffset val="100"/>
        <c:noMultiLvlLbl val="0"/>
      </c:catAx>
      <c:valAx>
        <c:axId val="363324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6332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843000409565037"/>
          <c:w val="0.99988788086271829"/>
          <c:h val="0.171569995904349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4585973471627"/>
          <c:y val="5.0925925925925923E-2"/>
          <c:w val="0.83353200082575463"/>
          <c:h val="0.769963771793443"/>
        </c:manualLayout>
      </c:layout>
      <c:lineChart>
        <c:grouping val="standard"/>
        <c:varyColors val="0"/>
        <c:ser>
          <c:idx val="0"/>
          <c:order val="0"/>
          <c:tx>
            <c:strRef>
              <c:f>'Sheet2 (2)'!$L$1</c:f>
              <c:strCache>
                <c:ptCount val="1"/>
                <c:pt idx="0">
                  <c:v>Assumed Return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1E-4A09-BCCB-969475979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'Sheet2 (2)'!$B$2:$B$22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'Sheet2 (2)'!$L$2:$L$22</c:f>
              <c:numCache>
                <c:formatCode>_(* #,##0_);_(* \(#,##0\);_(* "-"??_);_(@_)</c:formatCode>
                <c:ptCount val="21"/>
                <c:pt idx="0">
                  <c:v>100</c:v>
                </c:pt>
                <c:pt idx="1">
                  <c:v>103.5</c:v>
                </c:pt>
                <c:pt idx="2">
                  <c:v>107.2625</c:v>
                </c:pt>
                <c:pt idx="3">
                  <c:v>111.3071875</c:v>
                </c:pt>
                <c:pt idx="4">
                  <c:v>115.65522656249999</c:v>
                </c:pt>
                <c:pt idx="5">
                  <c:v>120.32936855468749</c:v>
                </c:pt>
                <c:pt idx="6">
                  <c:v>125.35407119628906</c:v>
                </c:pt>
                <c:pt idx="7">
                  <c:v>130.75562653601074</c:v>
                </c:pt>
                <c:pt idx="8">
                  <c:v>136.56229852621155</c:v>
                </c:pt>
                <c:pt idx="9">
                  <c:v>142.80447091567743</c:v>
                </c:pt>
                <c:pt idx="10">
                  <c:v>149.51480623435324</c:v>
                </c:pt>
                <c:pt idx="11">
                  <c:v>156.72841670192975</c:v>
                </c:pt>
                <c:pt idx="12">
                  <c:v>164.48304795457449</c:v>
                </c:pt>
                <c:pt idx="13">
                  <c:v>172.81927655116758</c:v>
                </c:pt>
                <c:pt idx="14">
                  <c:v>181.78072229250515</c:v>
                </c:pt>
                <c:pt idx="15">
                  <c:v>191.41427646444302</c:v>
                </c:pt>
                <c:pt idx="16">
                  <c:v>201.77034719927624</c:v>
                </c:pt>
                <c:pt idx="17">
                  <c:v>212.90312323922197</c:v>
                </c:pt>
                <c:pt idx="18">
                  <c:v>224.87085748216361</c:v>
                </c:pt>
                <c:pt idx="19">
                  <c:v>237.73617179332589</c:v>
                </c:pt>
                <c:pt idx="20">
                  <c:v>251.56638467782534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1E-4A09-BCCB-969475979692}"/>
            </c:ext>
          </c:extLst>
        </c:ser>
        <c:ser>
          <c:idx val="1"/>
          <c:order val="1"/>
          <c:tx>
            <c:strRef>
              <c:f>'Sheet2 (2)'!$S$1</c:f>
              <c:strCache>
                <c:ptCount val="1"/>
                <c:pt idx="0">
                  <c:v>Scenario 1 (Initial Loss)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1E-4A09-BCCB-969475979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'Sheet2 (2)'!$B$2:$B$22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'Sheet2 (2)'!$S$2:$S$22</c:f>
              <c:numCache>
                <c:formatCode>_(* #,##0_);_(* \(#,##0\);_(* "-"??_);_(@_)</c:formatCode>
                <c:ptCount val="21"/>
                <c:pt idx="0">
                  <c:v>100</c:v>
                </c:pt>
                <c:pt idx="1">
                  <c:v>96</c:v>
                </c:pt>
                <c:pt idx="2">
                  <c:v>92</c:v>
                </c:pt>
                <c:pt idx="3">
                  <c:v>88</c:v>
                </c:pt>
                <c:pt idx="4">
                  <c:v>84</c:v>
                </c:pt>
                <c:pt idx="5">
                  <c:v>80</c:v>
                </c:pt>
                <c:pt idx="6">
                  <c:v>84.096000000000004</c:v>
                </c:pt>
                <c:pt idx="7">
                  <c:v>88.606515200000004</c:v>
                </c:pt>
                <c:pt idx="8">
                  <c:v>93.573494538239999</c:v>
                </c:pt>
                <c:pt idx="9">
                  <c:v>99.04313218550989</c:v>
                </c:pt>
                <c:pt idx="10">
                  <c:v>105.0662971626835</c:v>
                </c:pt>
                <c:pt idx="11">
                  <c:v>111.69900643554706</c:v>
                </c:pt>
                <c:pt idx="12">
                  <c:v>119.00294588682442</c:v>
                </c:pt>
                <c:pt idx="13">
                  <c:v>127.04604401057105</c:v>
                </c:pt>
                <c:pt idx="14">
                  <c:v>135.90310366444083</c:v>
                </c:pt>
                <c:pt idx="15">
                  <c:v>145.65649775528226</c:v>
                </c:pt>
                <c:pt idx="16">
                  <c:v>156.39693532811683</c:v>
                </c:pt>
                <c:pt idx="17">
                  <c:v>168.22430518332226</c:v>
                </c:pt>
                <c:pt idx="18">
                  <c:v>181.24860486787446</c:v>
                </c:pt>
                <c:pt idx="19">
                  <c:v>195.59096368050336</c:v>
                </c:pt>
                <c:pt idx="20">
                  <c:v>211.3847692049703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1E-4A09-BCCB-969475979692}"/>
            </c:ext>
          </c:extLst>
        </c:ser>
        <c:ser>
          <c:idx val="2"/>
          <c:order val="2"/>
          <c:tx>
            <c:strRef>
              <c:f>'Sheet2 (2)'!$Z$1</c:f>
              <c:strCache>
                <c:ptCount val="1"/>
                <c:pt idx="0">
                  <c:v>Scenario 2 (Initial Gain)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1E-4A09-BCCB-969475979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'Sheet2 (2)'!$Z$2:$Z$22</c:f>
              <c:numCache>
                <c:formatCode>_(* #,##0_);_(* \(#,##0\);_(* "-"??_);_(@_)</c:formatCode>
                <c:ptCount val="21"/>
                <c:pt idx="0">
                  <c:v>100</c:v>
                </c:pt>
                <c:pt idx="1">
                  <c:v>111</c:v>
                </c:pt>
                <c:pt idx="2">
                  <c:v>123.65</c:v>
                </c:pt>
                <c:pt idx="3">
                  <c:v>138.19749999999999</c:v>
                </c:pt>
                <c:pt idx="4">
                  <c:v>154.92712499999999</c:v>
                </c:pt>
                <c:pt idx="5">
                  <c:v>174.16619374999999</c:v>
                </c:pt>
                <c:pt idx="6">
                  <c:v>179.06608625062498</c:v>
                </c:pt>
                <c:pt idx="7">
                  <c:v>184.21636325803192</c:v>
                </c:pt>
                <c:pt idx="8">
                  <c:v>189.62981942051735</c:v>
                </c:pt>
                <c:pt idx="9">
                  <c:v>195.3199031929058</c:v>
                </c:pt>
                <c:pt idx="10">
                  <c:v>201.30075024606327</c:v>
                </c:pt>
                <c:pt idx="11">
                  <c:v>207.58721858363711</c:v>
                </c:pt>
                <c:pt idx="12">
                  <c:v>214.19492545326096</c:v>
                </c:pt>
                <c:pt idx="13">
                  <c:v>221.14028614392259</c:v>
                </c:pt>
                <c:pt idx="14">
                  <c:v>228.44055476587704</c:v>
                </c:pt>
                <c:pt idx="15">
                  <c:v>236.11386711441335</c:v>
                </c:pt>
                <c:pt idx="16">
                  <c:v>244.17928572395988</c:v>
                </c:pt>
                <c:pt idx="17">
                  <c:v>252.65684722445422</c:v>
                </c:pt>
                <c:pt idx="18">
                  <c:v>261.56761211762381</c:v>
                </c:pt>
                <c:pt idx="19">
                  <c:v>270.93371709683436</c:v>
                </c:pt>
                <c:pt idx="20">
                  <c:v>280.77843004048259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1E-4A09-BCCB-969475979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9449792"/>
        <c:axId val="881402376"/>
      </c:lineChart>
      <c:catAx>
        <c:axId val="88944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402376"/>
        <c:crosses val="autoZero"/>
        <c:auto val="0"/>
        <c:lblAlgn val="ctr"/>
        <c:lblOffset val="100"/>
        <c:noMultiLvlLbl val="0"/>
      </c:catAx>
      <c:valAx>
        <c:axId val="88140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Assets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44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3537491170340363"/>
          <c:y val="3.3396988682970592E-2"/>
          <c:w val="0.43377270442819138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DE8-9BA3-4455-8645-C31D92E6B8B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FAE5E-1048-4D04-9895-AED0BD24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AE5E-1048-4D04-9895-AED0BD24CD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9 of the 13 state or statewide retirement systems (69%)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AE5E-1048-4D04-9895-AED0BD24CD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DCEAC-33B3-44FC-A7D1-2641AF4D6B6B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7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CA7-A572-4839-833C-1B903CBC03AB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38AB-D732-4ED8-BB84-DDDDA3009476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ACA4-7249-4BC6-AD3E-922218310B9D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DC29-D0C5-47F2-B715-557CBFBAD098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7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9E60-A7C1-4E70-8B43-1E0F297AC156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8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A0FE-930E-42C5-8DB6-C17676F83216}" type="datetime1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96F5-48FD-488B-B67E-87864D03DF9B}" type="datetime1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8C60-8701-48D0-B8B7-64E67B7B5308}" type="datetime1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B13BEF-52AC-4AA5-9FA3-87F022008BCB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5F00-B328-4C87-BE4F-7B9A94B614D0}" type="datetime1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4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CB8E5D2-E223-4529-B0DF-255686041A82}" type="datetime1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A54040-5897-427B-8690-4DF1039A39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1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7B56-2AEA-1501-56F0-8329F3AFB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421" y="1396480"/>
            <a:ext cx="9144000" cy="9438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LAPERS 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8263-6CB1-A9BD-35E9-A741C8544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5064"/>
            <a:ext cx="9144000" cy="502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September 8,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1D0FC-CBCE-7D2F-F229-3ED6472FD912}"/>
              </a:ext>
            </a:extLst>
          </p:cNvPr>
          <p:cNvSpPr txBox="1"/>
          <p:nvPr/>
        </p:nvSpPr>
        <p:spPr>
          <a:xfrm>
            <a:off x="1927056" y="2703245"/>
            <a:ext cx="833788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Setting Discount Rates During Periods of CMA Volatility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141CA-90A6-386F-BD8E-63C986C9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16F7-42AE-DA2D-877C-958694F8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>
                <a:ea typeface="Calibri Light"/>
                <a:cs typeface="Calibri Light"/>
              </a:rPr>
              <a:t>More About ASOPs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04A29-A7F8-6FE9-B50A-55EF89B4CA61}"/>
              </a:ext>
            </a:extLst>
          </p:cNvPr>
          <p:cNvSpPr txBox="1"/>
          <p:nvPr/>
        </p:nvSpPr>
        <p:spPr>
          <a:xfrm>
            <a:off x="1197204" y="1998482"/>
            <a:ext cx="995847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Due to the uncertain nature of investment returns, the actuary may consider several different assumptions reasonable for a given measurement – i.e. may set a reasonable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E5E5D-89AE-C05C-4BB8-A8A7CA1843EE}"/>
              </a:ext>
            </a:extLst>
          </p:cNvPr>
          <p:cNvSpPr txBox="1"/>
          <p:nvPr/>
        </p:nvSpPr>
        <p:spPr>
          <a:xfrm>
            <a:off x="1197204" y="3343355"/>
            <a:ext cx="995847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Because there is room for multiple approaches and differences in professional judgment, actuaries may not always agree on the most appropriate assumption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86A60-6C4A-99EA-8E5B-6473279AC2BF}"/>
              </a:ext>
            </a:extLst>
          </p:cNvPr>
          <p:cNvSpPr txBox="1"/>
          <p:nvPr/>
        </p:nvSpPr>
        <p:spPr>
          <a:xfrm>
            <a:off x="1197204" y="4688228"/>
            <a:ext cx="995847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In Louisiana, the Louisiana Legislative Auditor’s actuary provides an independent review of actuarial assumptions.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5688D-E980-89DF-8062-36A7E2C2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39CA-3DF3-88CC-269C-95E046E4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519904"/>
            <a:ext cx="10058400" cy="1231112"/>
          </a:xfrm>
        </p:spPr>
        <p:txBody>
          <a:bodyPr>
            <a:normAutofit/>
          </a:bodyPr>
          <a:lstStyle/>
          <a:p>
            <a:r>
              <a:rPr lang="en-US" sz="4300" dirty="0">
                <a:ea typeface="Calibri Light"/>
                <a:cs typeface="Calibri Light"/>
              </a:rPr>
              <a:t>Plan Specific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740F5-38C8-CAFE-5EDE-F871A9122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78" y="7520670"/>
            <a:ext cx="1086910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/>
              <a:t>May set a single discount rate or use multiple investment return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E9F50-653C-8026-DCDB-BDF782A3E015}"/>
              </a:ext>
            </a:extLst>
          </p:cNvPr>
          <p:cNvSpPr txBox="1"/>
          <p:nvPr/>
        </p:nvSpPr>
        <p:spPr>
          <a:xfrm>
            <a:off x="1097280" y="1887704"/>
            <a:ext cx="2286000" cy="1374735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endParaRPr lang="en-US" sz="2000"/>
          </a:p>
          <a:p>
            <a:pPr algn="ctr">
              <a:lnSpc>
                <a:spcPts val="2000"/>
              </a:lnSpc>
            </a:pPr>
            <a:r>
              <a:rPr lang="en-US" sz="2000"/>
              <a:t>Investment Policy and Target Asset Allocation</a:t>
            </a:r>
          </a:p>
          <a:p>
            <a:pPr algn="ctr">
              <a:lnSpc>
                <a:spcPts val="2000"/>
              </a:lnSpc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078DF-DB77-98D6-DFB9-CAF137755F7B}"/>
              </a:ext>
            </a:extLst>
          </p:cNvPr>
          <p:cNvSpPr txBox="1"/>
          <p:nvPr/>
        </p:nvSpPr>
        <p:spPr>
          <a:xfrm>
            <a:off x="3540393" y="1888782"/>
            <a:ext cx="2286000" cy="13716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3000"/>
              </a:lnSpc>
            </a:pPr>
            <a:endParaRPr lang="en-US" sz="2000"/>
          </a:p>
          <a:p>
            <a:pPr algn="ctr">
              <a:lnSpc>
                <a:spcPts val="2000"/>
              </a:lnSpc>
            </a:pPr>
            <a:r>
              <a:rPr lang="en-US" sz="2000"/>
              <a:t>Effect of Reinvestment</a:t>
            </a:r>
          </a:p>
          <a:p>
            <a:pPr algn="ctr">
              <a:lnSpc>
                <a:spcPts val="3000"/>
              </a:lnSpc>
            </a:pPr>
            <a:endParaRPr lang="en-US" sz="1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77775-CEE7-0209-2666-618EF3FDBDC0}"/>
              </a:ext>
            </a:extLst>
          </p:cNvPr>
          <p:cNvSpPr txBox="1"/>
          <p:nvPr/>
        </p:nvSpPr>
        <p:spPr>
          <a:xfrm>
            <a:off x="5983506" y="1898567"/>
            <a:ext cx="2286000" cy="13716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endParaRPr lang="en-US"/>
          </a:p>
          <a:p>
            <a:pPr algn="ctr">
              <a:lnSpc>
                <a:spcPts val="2000"/>
              </a:lnSpc>
            </a:pPr>
            <a:r>
              <a:rPr lang="en-US" sz="2000"/>
              <a:t>Investment</a:t>
            </a:r>
            <a:r>
              <a:rPr lang="en-US"/>
              <a:t> Volatility</a:t>
            </a:r>
          </a:p>
          <a:p>
            <a:pPr algn="ctr">
              <a:lnSpc>
                <a:spcPts val="4000"/>
              </a:lnSpc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53F8-6662-6FB7-6D2B-65777D5C05CE}"/>
              </a:ext>
            </a:extLst>
          </p:cNvPr>
          <p:cNvSpPr txBox="1"/>
          <p:nvPr/>
        </p:nvSpPr>
        <p:spPr>
          <a:xfrm>
            <a:off x="8426619" y="1887704"/>
            <a:ext cx="3200400" cy="13716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endParaRPr lang="en-US"/>
          </a:p>
          <a:p>
            <a:pPr algn="ctr">
              <a:lnSpc>
                <a:spcPts val="2000"/>
              </a:lnSpc>
            </a:pPr>
            <a:r>
              <a:rPr lang="en-US" sz="2000"/>
              <a:t>Investment manager performance – Should we assume superior results from active management (alpha)</a:t>
            </a:r>
          </a:p>
          <a:p>
            <a:pPr algn="ctr">
              <a:lnSpc>
                <a:spcPts val="1000"/>
              </a:lnSpc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8A65E-642A-71A3-C8B0-ED59513ECD5D}"/>
              </a:ext>
            </a:extLst>
          </p:cNvPr>
          <p:cNvSpPr txBox="1"/>
          <p:nvPr/>
        </p:nvSpPr>
        <p:spPr>
          <a:xfrm>
            <a:off x="2240280" y="3802285"/>
            <a:ext cx="2286000" cy="13716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/>
              <a:t>Expenses paid from plan assets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91C76-10AD-55C1-9C35-9BC759C0A4AB}"/>
              </a:ext>
            </a:extLst>
          </p:cNvPr>
          <p:cNvSpPr txBox="1"/>
          <p:nvPr/>
        </p:nvSpPr>
        <p:spPr>
          <a:xfrm>
            <a:off x="4840506" y="3482245"/>
            <a:ext cx="2286000" cy="201168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/>
              <a:t>Cash flow timing –negative non-investment cash flows affect the need for liquidity and thus the appropriate asset allocation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1AF5B-19FD-A1B8-1D60-DBB9386E2902}"/>
              </a:ext>
            </a:extLst>
          </p:cNvPr>
          <p:cNvSpPr txBox="1"/>
          <p:nvPr/>
        </p:nvSpPr>
        <p:spPr>
          <a:xfrm>
            <a:off x="7440732" y="3802285"/>
            <a:ext cx="2286000" cy="13716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Forward-looking expected investment returns (or capital market assumptions)</a:t>
            </a:r>
          </a:p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73B1ED0-5853-E8B2-DB16-2AE18C0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2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0B7F-1C38-4562-AE51-6071BEFE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4" y="642328"/>
            <a:ext cx="10058400" cy="976610"/>
          </a:xfrm>
        </p:spPr>
        <p:txBody>
          <a:bodyPr>
            <a:normAutofit/>
          </a:bodyPr>
          <a:lstStyle/>
          <a:p>
            <a:r>
              <a:rPr lang="en-US" sz="4300" dirty="0"/>
              <a:t>Historical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0BD4A-7C15-4368-886D-94710774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48E75-CF48-4115-B4E3-7D6032FE190A}"/>
              </a:ext>
            </a:extLst>
          </p:cNvPr>
          <p:cNvSpPr txBox="1"/>
          <p:nvPr/>
        </p:nvSpPr>
        <p:spPr>
          <a:xfrm>
            <a:off x="1066800" y="2028448"/>
            <a:ext cx="10058399" cy="216982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Although CMA’s are not set simply based on past experience, recent experience does appear to affect many investment opinions about long-term future opportunity.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After the significant stock market returns of 2021, many companies’ stock expectations decreased only to rise after large losses in 2022.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Even long-term CMA’s can experience volatility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See next slide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26861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0B7F-1C38-4562-AE51-6071BEFE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21" y="563981"/>
            <a:ext cx="4736832" cy="976610"/>
          </a:xfrm>
        </p:spPr>
        <p:txBody>
          <a:bodyPr>
            <a:normAutofit/>
          </a:bodyPr>
          <a:lstStyle/>
          <a:p>
            <a:r>
              <a:rPr lang="en-US" sz="4300" dirty="0"/>
              <a:t>Historical Experience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0BD4A-7C15-4368-886D-94710774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9E394-ACA8-4118-8737-FB6BC1BB3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055" y="249571"/>
            <a:ext cx="5063265" cy="5556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CA5C1-75D3-47CF-AC47-898169B3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0" y="2026155"/>
            <a:ext cx="6444732" cy="37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5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1C97-E17A-B3C2-9D06-9FD15F7B0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4105" y="364725"/>
            <a:ext cx="10056468" cy="703263"/>
          </a:xfrm>
        </p:spPr>
        <p:txBody>
          <a:bodyPr anchor="ctr">
            <a:noAutofit/>
          </a:bodyPr>
          <a:lstStyle/>
          <a:p>
            <a:r>
              <a:rPr lang="en-US" sz="4300" dirty="0">
                <a:cs typeface="Segoe UI Semibold" panose="020B0702040204020203" pitchFamily="34" charset="0"/>
              </a:rPr>
              <a:t>Reasonable Range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FC998-96D6-9B77-EAC7-50F13FD921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41030" y="1814286"/>
            <a:ext cx="4252684" cy="3988369"/>
          </a:xfrm>
        </p:spPr>
        <p:txBody>
          <a:bodyPr>
            <a:noAutofit/>
          </a:bodyPr>
          <a:lstStyle/>
          <a:p>
            <a:pPr marL="231775" indent="-231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Segoe UI" panose="020B0502040204020203" pitchFamily="34" charset="0"/>
              </a:rPr>
              <a:t>CMAs are not static. </a:t>
            </a:r>
          </a:p>
          <a:p>
            <a:pPr marL="231775" indent="-231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Segoe UI" panose="020B0502040204020203" pitchFamily="34" charset="0"/>
              </a:rPr>
              <a:t>A single sample asset allocation using a consistent process based on consultant average CMAs produces different reasonable ranges over time. </a:t>
            </a:r>
          </a:p>
          <a:p>
            <a:pPr marL="231775" indent="-231775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cs typeface="Segoe UI" panose="020B0502040204020203" pitchFamily="34" charset="0"/>
              </a:rPr>
              <a:t>Highly qualified investment consulting firms change their future expectations for asset class returns over time based on updated reviews of economic data.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8C2ED0-C66A-6C47-D4D6-206F6653E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48014"/>
              </p:ext>
            </p:extLst>
          </p:nvPr>
        </p:nvGraphicFramePr>
        <p:xfrm>
          <a:off x="798286" y="1247252"/>
          <a:ext cx="5733143" cy="492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83775-CFEA-45CA-7928-0658CFCF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2BE6-4275-D5DC-BF72-1BF9309447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83978"/>
            <a:ext cx="10515600" cy="709613"/>
          </a:xfrm>
        </p:spPr>
        <p:txBody>
          <a:bodyPr anchor="ctr">
            <a:noAutofit/>
          </a:bodyPr>
          <a:lstStyle/>
          <a:p>
            <a:r>
              <a:rPr lang="en-US" sz="4300" dirty="0">
                <a:cs typeface="Segoe UI Semibold"/>
              </a:rPr>
              <a:t>Changes in Capital Market Assumptions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4FB949-4E79-FA9E-9836-B0B200F834A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3321986"/>
              </p:ext>
            </p:extLst>
          </p:nvPr>
        </p:nvGraphicFramePr>
        <p:xfrm>
          <a:off x="838200" y="1252537"/>
          <a:ext cx="10515600" cy="484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862BC-6BED-59D4-BF8F-EFE13D2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0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2BE6-4275-D5DC-BF72-1BF9309447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930" y="269537"/>
            <a:ext cx="10515600" cy="709613"/>
          </a:xfrm>
        </p:spPr>
        <p:txBody>
          <a:bodyPr anchor="ctr">
            <a:noAutofit/>
          </a:bodyPr>
          <a:lstStyle/>
          <a:p>
            <a:r>
              <a:rPr lang="en-US" sz="4300" dirty="0">
                <a:cs typeface="Segoe UI Semibold"/>
              </a:rPr>
              <a:t>Changes in Capital Market Assumptions</a:t>
            </a:r>
            <a:endParaRPr lang="en-US" sz="4300" dirty="0">
              <a:ea typeface="Calibri"/>
              <a:cs typeface="Segoe UI Semi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595620-BDC6-324A-00AD-9AE9FA333147}"/>
              </a:ext>
            </a:extLst>
          </p:cNvPr>
          <p:cNvSpPr txBox="1"/>
          <p:nvPr/>
        </p:nvSpPr>
        <p:spPr>
          <a:xfrm>
            <a:off x="9952937" y="1424583"/>
            <a:ext cx="1977512" cy="4014211"/>
          </a:xfrm>
          <a:prstGeom prst="rect">
            <a:avLst/>
          </a:prstGeom>
          <a:solidFill>
            <a:srgbClr val="DCECF7"/>
          </a:solidFill>
          <a:ln>
            <a:solidFill>
              <a:srgbClr val="DCF1FA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500"/>
              <a:t>Represents the expected return of the same asset allocation from 2014-2023, with  slight modification in 2019 to include a small allocation to private debt. </a:t>
            </a:r>
            <a:endParaRPr lang="en-US" sz="15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500">
                <a:solidFill>
                  <a:srgbClr val="404040"/>
                </a:solidFill>
              </a:rPr>
              <a:t>Capital market assumptions change as economic outlooks change.</a:t>
            </a:r>
            <a:endParaRPr lang="en-US" sz="1500"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1500">
                <a:solidFill>
                  <a:srgbClr val="404040"/>
                </a:solidFill>
              </a:rPr>
              <a:t>So naturally, the reasonable range for a plan’s discount rate will change over time.</a:t>
            </a:r>
            <a:endParaRPr lang="en-US" sz="150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1CA3E-38B3-68B5-47B2-DA2AD059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06" y="980031"/>
            <a:ext cx="9416795" cy="5211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5B8A5-B574-5E38-5652-C88C25A7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2BE6-4275-D5DC-BF72-1BF93094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205"/>
            <a:ext cx="10515600" cy="10002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300" dirty="0">
                <a:cs typeface="Segoe UI Semibold"/>
              </a:rPr>
              <a:t>Funding Sensitivity to Discount Rate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73274-D239-4F2E-8A41-F9793669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045" y="1992886"/>
            <a:ext cx="9557910" cy="17199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Hypothetical Plan: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Current Payroll (Salaries): 	$1,000,000,000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Actuarial Funding Method: 	Entry Age Normal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Actuarial Value of Assets:	$5,275,000,000  (75% funded ratio)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Amortization Method:  	20-year amortization of the total UAL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FDBE49-46F1-CAB2-912F-07103C4D7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9927"/>
              </p:ext>
            </p:extLst>
          </p:nvPr>
        </p:nvGraphicFramePr>
        <p:xfrm>
          <a:off x="1317045" y="3929339"/>
          <a:ext cx="9557910" cy="1854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052">
                  <a:extLst>
                    <a:ext uri="{9D8B030D-6E8A-4147-A177-3AD203B41FA5}">
                      <a16:colId xmlns:a16="http://schemas.microsoft.com/office/drawing/2014/main" val="242939077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4242106123"/>
                    </a:ext>
                  </a:extLst>
                </a:gridCol>
                <a:gridCol w="2870358">
                  <a:extLst>
                    <a:ext uri="{9D8B030D-6E8A-4147-A177-3AD203B41FA5}">
                      <a16:colId xmlns:a16="http://schemas.microsoft.com/office/drawing/2014/main" val="3258009618"/>
                    </a:ext>
                  </a:extLst>
                </a:gridCol>
              </a:tblGrid>
              <a:tr h="370839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Funding Sensitivity to Discount Rate Changes</a:t>
                      </a:r>
                    </a:p>
                  </a:txBody>
                  <a:tcPr>
                    <a:solidFill>
                      <a:srgbClr val="DCEC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56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Discount Rate</a:t>
                      </a:r>
                      <a:endParaRPr lang="en-US"/>
                    </a:p>
                  </a:txBody>
                  <a:tcPr>
                    <a:solidFill>
                      <a:srgbClr val="DCEC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Required Contribution ($)</a:t>
                      </a:r>
                    </a:p>
                  </a:txBody>
                  <a:tcPr>
                    <a:solidFill>
                      <a:srgbClr val="DCEC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Required Contribution (%)</a:t>
                      </a:r>
                    </a:p>
                  </a:txBody>
                  <a:tcPr>
                    <a:solidFill>
                      <a:srgbClr val="DC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6.25% (lowest avg since 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$270,000,000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05324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/>
                        <a:t>7.00% (current Horizon Benchmark)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$210,000,000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7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7.50% (highest avg since 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$173,000,000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85609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D2CF1-B92F-20CD-E373-4A07FE72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5920-1EFE-8381-415C-D14D3E96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cs typeface="Calibri Light"/>
              </a:rPr>
              <a:t>The Case for Conservatism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881C-C62D-A8B7-803B-A1FFC35B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1028"/>
            <a:ext cx="10058400" cy="3808065"/>
          </a:xfrm>
        </p:spPr>
        <p:txBody>
          <a:bodyPr vert="horz" lIns="0" tIns="45720" rIns="0" bIns="45720" rtlCol="0" anchor="t">
            <a:normAutofit/>
          </a:bodyPr>
          <a:lstStyle/>
          <a:p>
            <a:pPr marL="290513" indent="-290513">
              <a:buFont typeface="Wingdings"/>
              <a:buChar char="Ø"/>
            </a:pP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>
                <a:cs typeface="Calibri"/>
              </a:rPr>
              <a:t>on't Put the Cart Before the Horse – Asset Allocation versus Expected Investment Return</a:t>
            </a:r>
          </a:p>
          <a:p>
            <a:pPr marL="290513" indent="-290513">
              <a:buFont typeface="Wingdings"/>
              <a:buChar char="Ø"/>
            </a:pPr>
            <a:r>
              <a:rPr lang="en-US" dirty="0">
                <a:cs typeface="Calibri"/>
              </a:rPr>
              <a:t>Cash Flows Matter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6CAE5-C553-F999-1883-AD9461A9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9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4FFD-E8FC-99AB-943D-716E3BA6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Actuarial Valuation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AAA1D-F41A-26DC-44E0-76E088D25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Pension Funding Equation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B70A5-3287-8358-E720-48FBB0726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Actuarial Valuation Process</a:t>
            </a:r>
          </a:p>
        </p:txBody>
      </p:sp>
      <p:pic>
        <p:nvPicPr>
          <p:cNvPr id="8" name="Content Placeholder 7" descr="A diagram of a step one and step one&#10;&#10;Description automatically generated">
            <a:extLst>
              <a:ext uri="{FF2B5EF4-FFF2-40B4-BE49-F238E27FC236}">
                <a16:creationId xmlns:a16="http://schemas.microsoft.com/office/drawing/2014/main" id="{E48BE059-B062-2F94-EB85-407B798C49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26128" y="2387647"/>
            <a:ext cx="5072808" cy="3181049"/>
          </a:xfrm>
        </p:spPr>
      </p:pic>
      <p:pic>
        <p:nvPicPr>
          <p:cNvPr id="4" name="Content Placeholder 3" descr="A diagram of a balance&#10;&#10;Description automatically generated">
            <a:extLst>
              <a:ext uri="{FF2B5EF4-FFF2-40B4-BE49-F238E27FC236}">
                <a16:creationId xmlns:a16="http://schemas.microsoft.com/office/drawing/2014/main" id="{A89154BD-90BF-61B2-92AA-C90E32E87F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6192" y="2553463"/>
            <a:ext cx="4901106" cy="293054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FDFE-9F7C-8B4A-691B-EE4C75E7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879E-350F-4B2C-55A7-72D08E4E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805" y="2219324"/>
            <a:ext cx="10515600" cy="3797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romanUcPeriod"/>
            </a:pPr>
            <a:r>
              <a:rPr lang="en-US" sz="2500" dirty="0"/>
              <a:t>A Brief History </a:t>
            </a:r>
          </a:p>
          <a:p>
            <a:pPr marL="514350" indent="-514350">
              <a:buAutoNum type="romanUcPeriod"/>
            </a:pPr>
            <a:r>
              <a:rPr lang="en-US" sz="2500" dirty="0"/>
              <a:t>Why is it so Important?</a:t>
            </a:r>
            <a:endParaRPr lang="en-US" sz="2500" dirty="0">
              <a:cs typeface="Calibri"/>
            </a:endParaRPr>
          </a:p>
          <a:p>
            <a:pPr marL="514350" indent="-514350">
              <a:buAutoNum type="romanUcPeriod"/>
            </a:pPr>
            <a:r>
              <a:rPr lang="en-US" sz="2500" dirty="0"/>
              <a:t>Actuarial Standards of Practice</a:t>
            </a:r>
          </a:p>
          <a:p>
            <a:pPr marL="514350" indent="-514350">
              <a:buAutoNum type="romanUcPeriod"/>
            </a:pPr>
            <a:r>
              <a:rPr lang="en-US" sz="2500" dirty="0"/>
              <a:t>Recent Volatility in Capital Market Assumptions</a:t>
            </a:r>
          </a:p>
          <a:p>
            <a:pPr marL="514350" indent="-514350">
              <a:buAutoNum type="romanUcPeriod"/>
            </a:pPr>
            <a:r>
              <a:rPr lang="en-US" sz="2500" dirty="0"/>
              <a:t>The Case for Conservatism</a:t>
            </a:r>
            <a:endParaRPr lang="en-US" sz="25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2054E05-C93A-8AAF-8814-205F07731D92}"/>
              </a:ext>
            </a:extLst>
          </p:cNvPr>
          <p:cNvSpPr txBox="1">
            <a:spLocks/>
          </p:cNvSpPr>
          <p:nvPr/>
        </p:nvSpPr>
        <p:spPr>
          <a:xfrm>
            <a:off x="1068805" y="504167"/>
            <a:ext cx="10058400" cy="12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ea typeface="Calibri Light"/>
                <a:cs typeface="Calibri Light"/>
              </a:rPr>
              <a:t>Setting Discount Rates During Periods of CMA Volatility</a:t>
            </a:r>
            <a:endParaRPr lang="en-US" sz="43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C1917-D163-BED0-4255-B4A27336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8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F927-F60E-6902-7983-DD741171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cs typeface="Calibri Light"/>
              </a:rPr>
              <a:t>Which Came First?</a:t>
            </a:r>
            <a:endParaRPr lang="en-US" sz="4300" dirty="0"/>
          </a:p>
        </p:txBody>
      </p:sp>
      <p:pic>
        <p:nvPicPr>
          <p:cNvPr id="4" name="Content Placeholder 3" descr="A chick looking at an egg&#10;&#10;Description automatically generated">
            <a:extLst>
              <a:ext uri="{FF2B5EF4-FFF2-40B4-BE49-F238E27FC236}">
                <a16:creationId xmlns:a16="http://schemas.microsoft.com/office/drawing/2014/main" id="{7A10A413-6CA5-AE85-3477-DAC54AF1F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3757" y="1867955"/>
            <a:ext cx="8587571" cy="443225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A574F-0C85-97DC-3EDE-BADBE9B4AC05}"/>
              </a:ext>
            </a:extLst>
          </p:cNvPr>
          <p:cNvSpPr txBox="1"/>
          <p:nvPr/>
        </p:nvSpPr>
        <p:spPr>
          <a:xfrm>
            <a:off x="3381154" y="3698462"/>
            <a:ext cx="21218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Asset Allocation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6722B-0263-6C9C-BB7A-12397DF0F398}"/>
              </a:ext>
            </a:extLst>
          </p:cNvPr>
          <p:cNvSpPr txBox="1"/>
          <p:nvPr/>
        </p:nvSpPr>
        <p:spPr>
          <a:xfrm>
            <a:off x="6828137" y="4273649"/>
            <a:ext cx="138446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Calibri"/>
              </a:rPr>
              <a:t>Expected</a:t>
            </a:r>
            <a:endParaRPr lang="en-US"/>
          </a:p>
          <a:p>
            <a:pPr algn="ctr"/>
            <a:r>
              <a:rPr lang="en-US" sz="2000" b="1">
                <a:cs typeface="Calibri"/>
              </a:rPr>
              <a:t>Investment Return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D53BD-831F-D4D9-F064-30C284F5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3939-C77E-41D0-964D-4932288F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Portfolio Selection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6136A1-7F79-48E7-BFC0-487FF2624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704" y="1969721"/>
            <a:ext cx="6996748" cy="42573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3CF8E-B80A-00A5-93B3-3B20708B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787F-8945-698A-AA1E-0A020F3E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86604"/>
            <a:ext cx="10502537" cy="932649"/>
          </a:xfrm>
        </p:spPr>
        <p:txBody>
          <a:bodyPr>
            <a:normAutofit/>
          </a:bodyPr>
          <a:lstStyle/>
          <a:p>
            <a:r>
              <a:rPr lang="en-US" sz="4300" dirty="0">
                <a:cs typeface="Calibri Light"/>
              </a:rPr>
              <a:t>Increasing Complexity and Risk</a:t>
            </a:r>
            <a:endParaRPr lang="en-US" sz="4300" dirty="0"/>
          </a:p>
        </p:txBody>
      </p:sp>
      <p:pic>
        <p:nvPicPr>
          <p:cNvPr id="5" name="Picture 4" descr="risky business 2024">
            <a:extLst>
              <a:ext uri="{FF2B5EF4-FFF2-40B4-BE49-F238E27FC236}">
                <a16:creationId xmlns:a16="http://schemas.microsoft.com/office/drawing/2014/main" id="{09468C54-2A03-21A4-F90B-A690BFD0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393373"/>
            <a:ext cx="11074400" cy="48922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B45C-CABF-8644-308D-D3403BBF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2BA0-D5CE-B156-C736-A00F0563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cs typeface="Calibri Light"/>
              </a:rPr>
              <a:t>What is Your Actual Goal?</a:t>
            </a:r>
            <a:endParaRPr lang="en-US" sz="4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D50D-2E11-5E77-DAA0-4ACD7658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8762"/>
          </a:xfrm>
        </p:spPr>
        <p:txBody>
          <a:bodyPr vert="horz" lIns="0" tIns="45720" rIns="0" bIns="45720" rtlCol="0" anchor="t">
            <a:normAutofit/>
          </a:bodyPr>
          <a:lstStyle/>
          <a:p>
            <a:pPr marL="685800" indent="-514350">
              <a:buFont typeface="Arial" panose="020F0502020204030204" pitchFamily="34" charset="0"/>
              <a:buChar char="•"/>
            </a:pPr>
            <a:endParaRPr lang="en-US" dirty="0">
              <a:cs typeface="Calibri"/>
            </a:endParaRPr>
          </a:p>
          <a:p>
            <a:pPr marL="685800" indent="-514350">
              <a:buFont typeface="Arial" panose="020F0502020204030204" pitchFamily="34" charset="0"/>
              <a:buChar char="•"/>
            </a:pPr>
            <a:r>
              <a:rPr lang="en-US" sz="2200" dirty="0">
                <a:cs typeface="Calibri"/>
              </a:rPr>
              <a:t>Maximize investment returns</a:t>
            </a:r>
          </a:p>
          <a:p>
            <a:pPr marL="171450" indent="0">
              <a:buNone/>
            </a:pPr>
            <a:r>
              <a:rPr lang="en-US" sz="2200" dirty="0">
                <a:cs typeface="Calibri"/>
              </a:rPr>
              <a:t>                   OR</a:t>
            </a:r>
          </a:p>
          <a:p>
            <a:pPr marL="685800" indent="-457200">
              <a:buFont typeface="Arial" panose="020F0502020204030204" pitchFamily="34" charset="0"/>
              <a:buChar char="•"/>
            </a:pPr>
            <a:r>
              <a:rPr lang="en-US" sz="2200" dirty="0">
                <a:cs typeface="Calibri"/>
              </a:rPr>
              <a:t>Something else?</a:t>
            </a:r>
          </a:p>
          <a:p>
            <a:pPr marL="977900" indent="-457200">
              <a:buFont typeface="Courier New" panose="020F0502020204030204" pitchFamily="34" charset="0"/>
              <a:buChar char="o"/>
            </a:pPr>
            <a:r>
              <a:rPr lang="en-US" sz="2200" dirty="0">
                <a:cs typeface="Calibri"/>
              </a:rPr>
              <a:t>Minimizing contribution volatility or probability of contribution increases</a:t>
            </a:r>
          </a:p>
          <a:p>
            <a:pPr marL="977900" lvl="1" indent="-457200">
              <a:buFont typeface="Courier New" panose="020F0502020204030204" pitchFamily="34" charset="0"/>
              <a:buChar char="o"/>
            </a:pPr>
            <a:r>
              <a:rPr lang="en-US" sz="2200" dirty="0">
                <a:cs typeface="Calibri"/>
              </a:rPr>
              <a:t>Minimizing asset losses/maintaining and/or improving funded ratio</a:t>
            </a:r>
          </a:p>
          <a:p>
            <a:pPr marL="977900" lvl="1" indent="-457200">
              <a:buFont typeface="Courier New" panose="020F0502020204030204" pitchFamily="34" charset="0"/>
              <a:buChar char="o"/>
            </a:pPr>
            <a:r>
              <a:rPr lang="en-US" sz="2200" dirty="0">
                <a:cs typeface="Calibri"/>
              </a:rPr>
              <a:t>Maximizing probability of future PBIs</a:t>
            </a:r>
          </a:p>
          <a:p>
            <a:pPr marL="977900" lvl="1" indent="-457200">
              <a:buFont typeface="Courier New" panose="020F0502020204030204" pitchFamily="34" charset="0"/>
              <a:buChar char="o"/>
            </a:pPr>
            <a:endParaRPr lang="en-US" sz="2200" dirty="0">
              <a:cs typeface="Calibri"/>
            </a:endParaRPr>
          </a:p>
          <a:p>
            <a:pPr marL="520700" lvl="1" indent="0">
              <a:buNone/>
            </a:pPr>
            <a:r>
              <a:rPr lang="en-US" sz="2200" dirty="0">
                <a:cs typeface="Calibri"/>
              </a:rPr>
              <a:t>Are you tracking the right metrics for your real goals?</a:t>
            </a:r>
          </a:p>
          <a:p>
            <a:pPr marL="977900" lvl="1" indent="-457200">
              <a:buFont typeface="Courier New" panose="020F0502020204030204" pitchFamily="34" charset="0"/>
              <a:buChar char="o"/>
            </a:pPr>
            <a:endParaRPr lang="en-US" dirty="0">
              <a:cs typeface="Calibri"/>
            </a:endParaRPr>
          </a:p>
          <a:p>
            <a:pPr marL="977900" lvl="1" indent="-457200">
              <a:buFont typeface="Courier New" panose="020F0502020204030204" pitchFamily="34" charset="0"/>
              <a:buChar char="o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26918-A283-A542-5685-E6A01ED0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43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49C67-1A5B-4AFC-B4FC-3569C97F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37" y="725033"/>
            <a:ext cx="3690257" cy="1360670"/>
          </a:xfrm>
        </p:spPr>
        <p:txBody>
          <a:bodyPr>
            <a:normAutofit/>
          </a:bodyPr>
          <a:lstStyle/>
          <a:p>
            <a:r>
              <a:rPr lang="en-US" dirty="0"/>
              <a:t>Cash Flows Matter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1AC088-4D84-4B5A-93D3-E265CD5CE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7617"/>
          <a:stretch/>
        </p:blipFill>
        <p:spPr>
          <a:xfrm>
            <a:off x="4375194" y="591740"/>
            <a:ext cx="7083109" cy="54476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051D76-8656-5C02-E0BE-5601FC60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A54040-5897-427B-8690-4DF1039A39F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4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0BDE-E0DC-4268-B1B4-A4F8F2BB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Impact of Negative 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6E55-E9CD-4100-A188-121589BC5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056611" cy="3607415"/>
          </a:xfrm>
        </p:spPr>
        <p:txBody>
          <a:bodyPr>
            <a:normAutofit/>
          </a:bodyPr>
          <a:lstStyle/>
          <a:p>
            <a:r>
              <a:rPr lang="en-US" dirty="0"/>
              <a:t>Beginning Assets: $100</a:t>
            </a:r>
          </a:p>
          <a:p>
            <a:r>
              <a:rPr lang="en-US" dirty="0"/>
              <a:t>Returns: </a:t>
            </a:r>
          </a:p>
          <a:p>
            <a:pPr marL="631825" indent="-90488"/>
            <a:r>
              <a:rPr lang="en-US" dirty="0"/>
              <a:t>Year 1: </a:t>
            </a:r>
            <a:r>
              <a:rPr lang="en-US" dirty="0">
                <a:solidFill>
                  <a:srgbClr val="FF0000"/>
                </a:solidFill>
              </a:rPr>
              <a:t>-10%</a:t>
            </a:r>
          </a:p>
          <a:p>
            <a:pPr marL="631825" indent="-90488"/>
            <a:r>
              <a:rPr lang="en-US" dirty="0"/>
              <a:t>Year 2: +10%</a:t>
            </a:r>
          </a:p>
          <a:p>
            <a:pPr marL="90488" indent="-90488"/>
            <a:r>
              <a:rPr lang="en-US" dirty="0"/>
              <a:t>Net Non-Investment Cashflow:</a:t>
            </a:r>
          </a:p>
          <a:p>
            <a:pPr marL="565150" indent="-90488"/>
            <a:r>
              <a:rPr lang="en-US" dirty="0"/>
              <a:t>Scenario 1: 4% distribution</a:t>
            </a:r>
          </a:p>
          <a:p>
            <a:pPr marL="565150" indent="-90488"/>
            <a:r>
              <a:rPr lang="en-US" dirty="0"/>
              <a:t>Scenario 2: 0%</a:t>
            </a:r>
          </a:p>
          <a:p>
            <a:pPr marL="565150" indent="-90488"/>
            <a:r>
              <a:rPr lang="en-US" dirty="0"/>
              <a:t>Scenario 3: 4% contribution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27D63C6-A5E1-4EA8-A091-7C9DD1D1F1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6008107"/>
              </p:ext>
            </p:extLst>
          </p:nvPr>
        </p:nvGraphicFramePr>
        <p:xfrm>
          <a:off x="5974079" y="1845734"/>
          <a:ext cx="5738948" cy="446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256">
                  <a:extLst>
                    <a:ext uri="{9D8B030D-6E8A-4147-A177-3AD203B41FA5}">
                      <a16:colId xmlns:a16="http://schemas.microsoft.com/office/drawing/2014/main" val="3203497317"/>
                    </a:ext>
                  </a:extLst>
                </a:gridCol>
                <a:gridCol w="1537218">
                  <a:extLst>
                    <a:ext uri="{9D8B030D-6E8A-4147-A177-3AD203B41FA5}">
                      <a16:colId xmlns:a16="http://schemas.microsoft.com/office/drawing/2014/main" val="1622789438"/>
                    </a:ext>
                  </a:extLst>
                </a:gridCol>
                <a:gridCol w="1332256">
                  <a:extLst>
                    <a:ext uri="{9D8B030D-6E8A-4147-A177-3AD203B41FA5}">
                      <a16:colId xmlns:a16="http://schemas.microsoft.com/office/drawing/2014/main" val="288361383"/>
                    </a:ext>
                  </a:extLst>
                </a:gridCol>
                <a:gridCol w="1537218">
                  <a:extLst>
                    <a:ext uri="{9D8B030D-6E8A-4147-A177-3AD203B41FA5}">
                      <a16:colId xmlns:a16="http://schemas.microsoft.com/office/drawing/2014/main" val="4243802186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Contribution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65681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1800" dirty="0"/>
                        <a:t>BOY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121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dirty="0"/>
                        <a:t>Cash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-4.00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20510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1800" dirty="0"/>
                        <a:t>$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059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1800" dirty="0"/>
                        <a:t>EOY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742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83468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1800" dirty="0"/>
                        <a:t>BOY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1135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1800" dirty="0"/>
                        <a:t>Cash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-3.44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0012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1800" dirty="0"/>
                        <a:t>$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23887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sz="1800" dirty="0"/>
                        <a:t>EOY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91.16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99.00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107.16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5095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22840"/>
                  </a:ext>
                </a:extLst>
              </a:tr>
              <a:tr h="37338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Total Increase in Assets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8.60%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17.55%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3311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CBCBE-AB49-27CD-09F2-D1909266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831C-48F4-45B6-8F34-D0240F89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Sequence of Return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1E84D-BB15-4651-A10C-545677476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10058400" cy="736282"/>
          </a:xfrm>
        </p:spPr>
        <p:txBody>
          <a:bodyPr/>
          <a:lstStyle/>
          <a:p>
            <a:r>
              <a:rPr lang="en-US" dirty="0"/>
              <a:t>Which Return Stream Would You Prefer?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5FEA6-0420-4DC7-9797-397D8DD5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98720" cy="1139273"/>
          </a:xfrm>
        </p:spPr>
        <p:txBody>
          <a:bodyPr>
            <a:noAutofit/>
          </a:bodyPr>
          <a:lstStyle/>
          <a:p>
            <a:r>
              <a:rPr lang="en-US" dirty="0"/>
              <a:t>Beginning Assets: $100</a:t>
            </a:r>
          </a:p>
          <a:p>
            <a:r>
              <a:rPr lang="en-US" dirty="0"/>
              <a:t>Net Non-Investment Cash Flow: </a:t>
            </a:r>
            <a:r>
              <a:rPr lang="en-US" dirty="0">
                <a:solidFill>
                  <a:srgbClr val="FF0000"/>
                </a:solidFill>
              </a:rPr>
              <a:t>-$4</a:t>
            </a:r>
          </a:p>
          <a:p>
            <a:r>
              <a:rPr lang="en-US" dirty="0">
                <a:solidFill>
                  <a:schemeClr val="tx1"/>
                </a:solidFill>
              </a:rPr>
              <a:t>Re</a:t>
            </a:r>
            <a:r>
              <a:rPr lang="en-US" dirty="0">
                <a:solidFill>
                  <a:srgbClr val="000000"/>
                </a:solidFill>
              </a:rPr>
              <a:t>turn Assumption: 7.50%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4EB4D1B-E58F-431E-A4F0-245251C4DB51}"/>
              </a:ext>
            </a:extLst>
          </p:cNvPr>
          <p:cNvSpPr txBox="1">
            <a:spLocks/>
          </p:cNvSpPr>
          <p:nvPr/>
        </p:nvSpPr>
        <p:spPr>
          <a:xfrm>
            <a:off x="6126480" y="2582334"/>
            <a:ext cx="4998720" cy="3286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9C76597-1AE1-4094-A271-E02C8015D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61926"/>
              </p:ext>
            </p:extLst>
          </p:nvPr>
        </p:nvGraphicFramePr>
        <p:xfrm>
          <a:off x="6035041" y="2582335"/>
          <a:ext cx="4386217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554">
                  <a:extLst>
                    <a:ext uri="{9D8B030D-6E8A-4147-A177-3AD203B41FA5}">
                      <a16:colId xmlns:a16="http://schemas.microsoft.com/office/drawing/2014/main" val="1722634878"/>
                    </a:ext>
                  </a:extLst>
                </a:gridCol>
                <a:gridCol w="258774">
                  <a:extLst>
                    <a:ext uri="{9D8B030D-6E8A-4147-A177-3AD203B41FA5}">
                      <a16:colId xmlns:a16="http://schemas.microsoft.com/office/drawing/2014/main" val="3656926609"/>
                    </a:ext>
                  </a:extLst>
                </a:gridCol>
                <a:gridCol w="1333721">
                  <a:extLst>
                    <a:ext uri="{9D8B030D-6E8A-4147-A177-3AD203B41FA5}">
                      <a16:colId xmlns:a16="http://schemas.microsoft.com/office/drawing/2014/main" val="777637992"/>
                    </a:ext>
                  </a:extLst>
                </a:gridCol>
                <a:gridCol w="1332168">
                  <a:extLst>
                    <a:ext uri="{9D8B030D-6E8A-4147-A177-3AD203B41FA5}">
                      <a16:colId xmlns:a16="http://schemas.microsoft.com/office/drawing/2014/main" val="337248312"/>
                    </a:ext>
                  </a:extLst>
                </a:gridCol>
              </a:tblGrid>
              <a:tr h="343615">
                <a:tc>
                  <a:txBody>
                    <a:bodyPr/>
                    <a:lstStyle/>
                    <a:p>
                      <a:pPr algn="ctr"/>
                      <a:endParaRPr lang="en-US" sz="2000" u="sng" baseline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baseline="0" dirty="0"/>
                        <a:t>Annual Returns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852197"/>
                  </a:ext>
                </a:extLst>
              </a:tr>
              <a:tr h="343615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Scenario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Scenario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117507"/>
                  </a:ext>
                </a:extLst>
              </a:tr>
              <a:tr h="343615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Years 1 – 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914400" algn="dec"/>
                        </a:tabLst>
                      </a:pPr>
                      <a:r>
                        <a:rPr lang="en-US" sz="2000" dirty="0"/>
                        <a:t>0.00%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15.00%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91530"/>
                  </a:ext>
                </a:extLst>
              </a:tr>
              <a:tr h="343615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Years 6 – 20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10.12%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5.11%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046059"/>
                  </a:ext>
                </a:extLst>
              </a:tr>
              <a:tr h="343615">
                <a:tc gridSpan="2">
                  <a:txBody>
                    <a:bodyPr/>
                    <a:lstStyle/>
                    <a:p>
                      <a:r>
                        <a:rPr lang="en-US" sz="2000" dirty="0" err="1"/>
                        <a:t>Arith</a:t>
                      </a:r>
                      <a:r>
                        <a:rPr lang="en-US" sz="2000" dirty="0"/>
                        <a:t> Avg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7.59%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7.58%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466439"/>
                  </a:ext>
                </a:extLst>
              </a:tr>
              <a:tr h="343615"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Geo Avg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7.50%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604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B2EF7-83D2-D0D8-0D7C-679953FD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8B83-8060-433E-BAEC-ABE73B9E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Sequence of Return Risk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7160C47-C118-45FC-A613-8A3C6FD42188}"/>
              </a:ext>
            </a:extLst>
          </p:cNvPr>
          <p:cNvSpPr txBox="1">
            <a:spLocks/>
          </p:cNvSpPr>
          <p:nvPr/>
        </p:nvSpPr>
        <p:spPr>
          <a:xfrm>
            <a:off x="6565900" y="1990757"/>
            <a:ext cx="5144806" cy="166522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By year 20 assets under scenario 1 are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16% smaller than the assumed return</a:t>
            </a:r>
          </a:p>
          <a:p>
            <a:pPr marL="521208" lvl="1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25% smaller than scenario 2</a:t>
            </a:r>
          </a:p>
          <a:p>
            <a:pPr marL="228600" lvl="1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Initial underperformance is difficult to overcome!</a:t>
            </a:r>
          </a:p>
          <a:p>
            <a:pPr marL="228600" lvl="1" indent="-2286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Negative non-investment cash flow makes it worse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4F245FF-EB94-4055-B703-710F3E245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704584"/>
              </p:ext>
            </p:extLst>
          </p:nvPr>
        </p:nvGraphicFramePr>
        <p:xfrm>
          <a:off x="481295" y="1846263"/>
          <a:ext cx="6084606" cy="446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DF5366-9046-4A3E-AA51-7F57C8EDF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52411"/>
              </p:ext>
            </p:extLst>
          </p:nvPr>
        </p:nvGraphicFramePr>
        <p:xfrm>
          <a:off x="6858508" y="3909377"/>
          <a:ext cx="4236529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0394">
                  <a:extLst>
                    <a:ext uri="{9D8B030D-6E8A-4147-A177-3AD203B41FA5}">
                      <a16:colId xmlns:a16="http://schemas.microsoft.com/office/drawing/2014/main" val="1722634878"/>
                    </a:ext>
                  </a:extLst>
                </a:gridCol>
                <a:gridCol w="152250">
                  <a:extLst>
                    <a:ext uri="{9D8B030D-6E8A-4147-A177-3AD203B41FA5}">
                      <a16:colId xmlns:a16="http://schemas.microsoft.com/office/drawing/2014/main" val="2933391481"/>
                    </a:ext>
                  </a:extLst>
                </a:gridCol>
                <a:gridCol w="1423209">
                  <a:extLst>
                    <a:ext uri="{9D8B030D-6E8A-4147-A177-3AD203B41FA5}">
                      <a16:colId xmlns:a16="http://schemas.microsoft.com/office/drawing/2014/main" val="777637992"/>
                    </a:ext>
                  </a:extLst>
                </a:gridCol>
                <a:gridCol w="1310676">
                  <a:extLst>
                    <a:ext uri="{9D8B030D-6E8A-4147-A177-3AD203B41FA5}">
                      <a16:colId xmlns:a16="http://schemas.microsoft.com/office/drawing/2014/main" val="337248312"/>
                    </a:ext>
                  </a:extLst>
                </a:gridCol>
              </a:tblGrid>
              <a:tr h="282814">
                <a:tc>
                  <a:txBody>
                    <a:bodyPr/>
                    <a:lstStyle/>
                    <a:p>
                      <a:pPr algn="ctr"/>
                      <a:endParaRPr lang="en-US" sz="1600" u="sng" baseline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baseline="0" dirty="0"/>
                        <a:t>Annual Returns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852197"/>
                  </a:ext>
                </a:extLst>
              </a:tr>
              <a:tr h="282814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Scenario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Scenario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117507"/>
                  </a:ext>
                </a:extLst>
              </a:tr>
              <a:tr h="28281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Years 1 – 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914400" algn="dec"/>
                        </a:tabLst>
                      </a:pPr>
                      <a:r>
                        <a:rPr lang="en-US" sz="1600" dirty="0"/>
                        <a:t>0.00%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15.00%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091530"/>
                  </a:ext>
                </a:extLst>
              </a:tr>
              <a:tr h="28281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Years 6 – 20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10.12%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5.11%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046059"/>
                  </a:ext>
                </a:extLst>
              </a:tr>
              <a:tr h="28281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Arithmetic Avg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466439"/>
                  </a:ext>
                </a:extLst>
              </a:tr>
              <a:tr h="28281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Geometric Avg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604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A0380-6488-7929-1CC2-D7EB5F78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02EA-D2EB-43D9-A413-C8514B27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A079-0969-45A6-BE76-530D440A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9086"/>
            <a:ext cx="10058400" cy="3750008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Single most consequential of all actuarial assumptions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Actuaries may not always agree on the most appropriate assumption, or reasonable range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OK to move slowly within reasonable range to avoid volatility in assumptions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Should not have significant bias (not be significantly optimistic or pessimistic) </a:t>
            </a:r>
            <a:r>
              <a:rPr lang="en-US" u="sng" dirty="0"/>
              <a:t>except when provisions for adverse deviation are included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Asset allocation and “risk” considerations should be established without regard to the assumption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Underperformance in early years is difficult to overcome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05BDE-42E6-CA6F-6D81-47368C34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4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9B0C-14A7-47DA-BA8C-FD8AB116686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584403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Questions?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479B3-BE1A-885E-D868-E725B001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48DD33-2540-3994-47A3-99D6BDB9DA54}"/>
              </a:ext>
            </a:extLst>
          </p:cNvPr>
          <p:cNvSpPr txBox="1"/>
          <p:nvPr/>
        </p:nvSpPr>
        <p:spPr>
          <a:xfrm>
            <a:off x="1094875" y="1911337"/>
            <a:ext cx="1048142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Early 1990s:  </a:t>
            </a:r>
            <a:r>
              <a:rPr lang="en-US" sz="2000" dirty="0">
                <a:cs typeface="Arial"/>
              </a:rPr>
              <a:t>TRSL and LASERS Discount Rate (DR) –&gt; 7.50%, LSERS and LSPRS –&gt; 7.00%</a:t>
            </a:r>
            <a:endParaRPr lang="en-US" sz="2000" dirty="0">
              <a:ea typeface="Calibri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With political pressure to increase the DR, and the actuaries stating they would not vote for anything higher than 8.25%, PRSAC voted to </a:t>
            </a:r>
            <a:r>
              <a:rPr lang="en-US" sz="2000" dirty="0">
                <a:solidFill>
                  <a:srgbClr val="000000"/>
                </a:solidFill>
                <a:ea typeface="Calibri"/>
                <a:cs typeface="Arial"/>
              </a:rPr>
              <a:t>increase TRSL and LASERS discount rate to 8.25%, LSERS and State Police to 7.50%.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Supported by CMAs at the time, but proved difficult to reverse when CMAs began to reduce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2012-2013:  LASERS and TRSL reduced DR to 8.00%, then gradually to 7.25%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AS CMAs continued to reduce over this period, DRs remained in reasonable range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COLA funding via gain-sharing (i.e. the Experience Account) created a need earn more than DR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Re</a:t>
            </a:r>
            <a:r>
              <a:rPr lang="en-US" sz="2000" dirty="0">
                <a:ea typeface="Calibri"/>
                <a:cs typeface="Calibri"/>
              </a:rPr>
              <a:t>cent change to direct COLA funding phases out gain-sharing, thus no need for greater returns</a:t>
            </a:r>
          </a:p>
          <a:p>
            <a:pPr marL="285750" indent="-28575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ea typeface="Calibri"/>
                <a:cs typeface="Arial"/>
              </a:rPr>
              <a:t>Current</a:t>
            </a:r>
            <a:r>
              <a:rPr lang="en-US" sz="2000" dirty="0">
                <a:cs typeface="Arial"/>
              </a:rPr>
              <a:t> State systems discount rates:</a:t>
            </a:r>
            <a:endParaRPr lang="en-US" sz="2000" dirty="0">
              <a:ea typeface="Calibri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US" sz="2000" dirty="0">
                <a:cs typeface="Arial"/>
              </a:rPr>
              <a:t>TRSL and LASERS –&gt; 7.25%, LSERS –&gt; 6.80%, LSPRS </a:t>
            </a:r>
            <a:r>
              <a:rPr lang="en-US" sz="2000" dirty="0">
                <a:cs typeface="Calibri"/>
              </a:rPr>
              <a:t>–</a:t>
            </a:r>
            <a:r>
              <a:rPr lang="en-US" sz="2000" dirty="0">
                <a:cs typeface="Arial"/>
              </a:rPr>
              <a:t>&gt; ​6.95%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BBB27FB-9907-3A3B-FDAB-EFB935E57F8B}"/>
              </a:ext>
            </a:extLst>
          </p:cNvPr>
          <p:cNvSpPr txBox="1">
            <a:spLocks/>
          </p:cNvSpPr>
          <p:nvPr/>
        </p:nvSpPr>
        <p:spPr>
          <a:xfrm>
            <a:off x="1249680" y="439003"/>
            <a:ext cx="10058400" cy="12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ea typeface="Calibri Light"/>
                <a:cs typeface="Calibri Light"/>
              </a:rPr>
              <a:t>A Brief History – LA State Systems</a:t>
            </a:r>
            <a:endParaRPr lang="en-US" sz="43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275BF-E2CF-D3D9-5293-B6C8348D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5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1425A7-E09B-1404-C06C-FF68A30C7B90}"/>
              </a:ext>
            </a:extLst>
          </p:cNvPr>
          <p:cNvSpPr txBox="1"/>
          <p:nvPr/>
        </p:nvSpPr>
        <p:spPr>
          <a:xfrm>
            <a:off x="1101923" y="1832130"/>
            <a:ext cx="10339074" cy="34650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Prior to 1988: most Statewide systems used a 7% valuation interest rate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Around 1988:  most Statewide systems changed to an 8% valuation interest rate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At that time, most Statewide systems invested only in fixed income investments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Generally, only ~25% of assets in equities by 1995; no alternative investments.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037138" algn="l"/>
                <a:tab pos="7081838" algn="l"/>
              </a:tabLst>
            </a:pPr>
            <a:r>
              <a:rPr lang="en-US" sz="2000" dirty="0"/>
              <a:t>Current average allocation is:	</a:t>
            </a:r>
          </a:p>
          <a:p>
            <a:pPr marL="1314450" lvl="1" indent="-571500">
              <a:tabLst>
                <a:tab pos="3314700" algn="l"/>
                <a:tab pos="7081838" algn="l"/>
              </a:tabLst>
            </a:pPr>
            <a:r>
              <a:rPr lang="en-US" sz="2000" dirty="0"/>
              <a:t>Fixed Income:	29%</a:t>
            </a:r>
          </a:p>
          <a:p>
            <a:pPr marL="1314450" lvl="1" indent="-571500">
              <a:tabLst>
                <a:tab pos="3314700" algn="l"/>
                <a:tab pos="7081838" algn="l"/>
              </a:tabLst>
            </a:pPr>
            <a:r>
              <a:rPr lang="en-US" sz="2000" dirty="0"/>
              <a:t>Public Equities:	55%</a:t>
            </a:r>
          </a:p>
          <a:p>
            <a:pPr marL="1314450" lvl="1" indent="-571500">
              <a:spcAft>
                <a:spcPts val="200"/>
              </a:spcAft>
              <a:tabLst>
                <a:tab pos="3314700" algn="l"/>
                <a:tab pos="7081838" algn="l"/>
              </a:tabLst>
            </a:pPr>
            <a:r>
              <a:rPr lang="en-US" sz="2000" dirty="0"/>
              <a:t>Alternatives:	16%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037138" algn="l"/>
                <a:tab pos="7081838" algn="l"/>
              </a:tabLst>
            </a:pPr>
            <a:r>
              <a:rPr lang="en-US" sz="2000" dirty="0"/>
              <a:t>Current Statewide system discount rates average 6.46% (range from 5.5% - 6.9%)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EA9CE-2550-491E-75E1-EAFD9CEE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ea typeface="Calibri Light"/>
                <a:cs typeface="Calibri Light"/>
              </a:rPr>
              <a:t>A Brief History – LA Statewide Systems</a:t>
            </a:r>
            <a:endParaRPr lang="en-US" sz="43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BCCF7-CAB5-93C2-E02D-CFDA9ED4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7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7BF6-F8F8-3F9B-E40B-B06B9AD6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84" y="685800"/>
            <a:ext cx="10425965" cy="102450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4300" dirty="0">
                <a:ea typeface="Calibri Light"/>
                <a:cs typeface="Calibri Light"/>
              </a:rPr>
              <a:t>A Brief History – Nationally</a:t>
            </a:r>
            <a:b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700" dirty="0">
                <a:ea typeface="Calibri Light"/>
                <a:cs typeface="Calibri Light"/>
              </a:rPr>
              <a:t>National Association of State Retirement Administrators - Public Fund Survey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F190D-72FD-E0A8-C11D-7D8098B266D8}"/>
              </a:ext>
            </a:extLst>
          </p:cNvPr>
          <p:cNvSpPr txBox="1"/>
          <p:nvPr/>
        </p:nvSpPr>
        <p:spPr>
          <a:xfrm>
            <a:off x="1023938" y="1955131"/>
            <a:ext cx="441032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ea typeface="Calibri"/>
                <a:cs typeface="Calibri"/>
              </a:rPr>
              <a:t>Change in Distribution of Nominal Public Pension Investment Return Assumptions, FY01 to Present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0179D-C283-FD80-E79C-B628D442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8" y="2632409"/>
            <a:ext cx="4489283" cy="365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5ECF6-2F4B-29B0-4BD3-96A737279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959" y="2559217"/>
            <a:ext cx="4904373" cy="3514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A7F18-3BE8-4FC6-F493-94F7356F3C0B}"/>
              </a:ext>
            </a:extLst>
          </p:cNvPr>
          <p:cNvSpPr txBox="1"/>
          <p:nvPr/>
        </p:nvSpPr>
        <p:spPr>
          <a:xfrm>
            <a:off x="6416842" y="1955130"/>
            <a:ext cx="403057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ea typeface="Calibri"/>
                <a:cs typeface="Calibri"/>
              </a:rPr>
              <a:t>Change to Average and Median Investment Return Assumption, FY01 to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6EFEB-6A81-326F-7A0B-79AB0270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227BA-47CC-860B-7242-130E70D80686}"/>
              </a:ext>
            </a:extLst>
          </p:cNvPr>
          <p:cNvSpPr txBox="1"/>
          <p:nvPr/>
        </p:nvSpPr>
        <p:spPr>
          <a:xfrm>
            <a:off x="2819401" y="6050882"/>
            <a:ext cx="6305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  <a:latin typeface="Calibri Light"/>
                <a:ea typeface="Calibri Light"/>
                <a:cs typeface="Calibri Light"/>
              </a:rPr>
              <a:t>Source:  www.nasra.org/files/Issue%20Briefs/NASRAInvReturnAssumptBrief.pdf</a:t>
            </a:r>
            <a:endParaRPr lang="en-US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7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7BF6-F8F8-3F9B-E40B-B06B9AD6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2697"/>
            <a:ext cx="10058400" cy="777503"/>
          </a:xfrm>
        </p:spPr>
        <p:txBody>
          <a:bodyPr>
            <a:normAutofit/>
          </a:bodyPr>
          <a:lstStyle/>
          <a:p>
            <a:r>
              <a:rPr lang="en-US" sz="4300" dirty="0">
                <a:ea typeface="Calibri Light"/>
                <a:cs typeface="Calibri Light"/>
              </a:rPr>
              <a:t>Why Is the Discount Rate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2BA8-B158-DF88-DBD3-89C0E74D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3" y="2061028"/>
            <a:ext cx="7183011" cy="38080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dirty="0">
                <a:ea typeface="Calibri"/>
                <a:cs typeface="Calibri"/>
              </a:rPr>
              <a:t>Investment earnings account for most of the revenue of typical public pension plans.</a:t>
            </a:r>
          </a:p>
          <a:p>
            <a:r>
              <a:rPr lang="en-US" sz="2200" u="sng" dirty="0">
                <a:ea typeface="Calibri"/>
                <a:cs typeface="Calibri"/>
              </a:rPr>
              <a:t>Discount rate</a:t>
            </a:r>
            <a:r>
              <a:rPr lang="en-US" sz="2200" dirty="0">
                <a:ea typeface="Calibri"/>
                <a:cs typeface="Calibri"/>
              </a:rPr>
              <a:t>:</a:t>
            </a:r>
          </a:p>
          <a:p>
            <a:pPr marL="347663" indent="-231775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Single most consequential of all actuarial assumptions, in terms of its effect on a pension plans finances and funding level</a:t>
            </a:r>
          </a:p>
          <a:p>
            <a:pPr marL="347663" indent="-231775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Understating overcharges current employers and taxpayers, undercharges future payers</a:t>
            </a:r>
          </a:p>
          <a:p>
            <a:pPr marL="347663" indent="-231775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Overstating undercharges current employers/taxpayers, overcharges future payers</a:t>
            </a:r>
          </a:p>
          <a:p>
            <a:pPr marL="347663" indent="-231775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Both result in a misallocation of resources, unfairly distributes costs among generations of taxpayers</a:t>
            </a:r>
          </a:p>
          <a:p>
            <a:pPr marL="342900" indent="-342900"/>
            <a:r>
              <a:rPr lang="fr-FR" sz="1600" dirty="0">
                <a:solidFill>
                  <a:srgbClr val="0070C0"/>
                </a:solidFill>
                <a:ea typeface="Calibri"/>
                <a:cs typeface="Calibri"/>
              </a:rPr>
              <a:t>Source:  www.nasra.org/files/Issue%20Briefs/NASRAInvReturnAssumptBrief.pdf</a:t>
            </a:r>
          </a:p>
          <a:p>
            <a:pPr marL="342900" indent="-342900"/>
            <a:endParaRPr lang="en-US" dirty="0">
              <a:ea typeface="Calibri"/>
              <a:cs typeface="Calibri"/>
            </a:endParaRPr>
          </a:p>
          <a:p>
            <a:pPr marL="342900" indent="-342900"/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pie chart of a company">
            <a:extLst>
              <a:ext uri="{FF2B5EF4-FFF2-40B4-BE49-F238E27FC236}">
                <a16:creationId xmlns:a16="http://schemas.microsoft.com/office/drawing/2014/main" id="{32E9469F-1488-0DD1-FE3E-0721A1A3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85" y="2502317"/>
            <a:ext cx="3368341" cy="3377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15C5A-68B6-6640-E239-6CBAED83724B}"/>
              </a:ext>
            </a:extLst>
          </p:cNvPr>
          <p:cNvSpPr txBox="1"/>
          <p:nvPr/>
        </p:nvSpPr>
        <p:spPr>
          <a:xfrm>
            <a:off x="8121316" y="1945105"/>
            <a:ext cx="34590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Public Pension Sources of Revenue, 1993-2022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F350-645B-67BB-C768-3C0C7207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2BA8-B158-DF88-DBD3-89C0E74D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399" cy="4023360"/>
          </a:xfrm>
        </p:spPr>
        <p:txBody>
          <a:bodyPr>
            <a:normAutofit/>
          </a:bodyPr>
          <a:lstStyle/>
          <a:p>
            <a:pPr marL="465138" indent="-349250">
              <a:buFont typeface="Wingdings" panose="05000000000000000000" pitchFamily="2" charset="2"/>
              <a:buChar char="Ø"/>
            </a:pPr>
            <a:r>
              <a:rPr lang="en-US" sz="2300" dirty="0"/>
              <a:t>Actuaries are governed by standards of practice.</a:t>
            </a:r>
          </a:p>
          <a:p>
            <a:pPr marL="465138" indent="-349250">
              <a:buFont typeface="Wingdings" panose="05000000000000000000" pitchFamily="2" charset="2"/>
              <a:buChar char="Ø"/>
            </a:pPr>
            <a:r>
              <a:rPr lang="en-US" sz="2300" dirty="0"/>
              <a:t>Actuarial Standard of Practice (ASOP) 27:  </a:t>
            </a:r>
          </a:p>
          <a:p>
            <a:pPr marL="757746" lvl="1" indent="-349250">
              <a:buFont typeface="Wingdings" panose="05000000000000000000" pitchFamily="2" charset="2"/>
              <a:buChar char="§"/>
            </a:pPr>
            <a:r>
              <a:rPr lang="en-US" sz="2300" dirty="0"/>
              <a:t>Titled “Selection of Economic Assumptions for Measuring Pension Obligations”</a:t>
            </a:r>
          </a:p>
          <a:p>
            <a:pPr marL="757746" lvl="1" indent="-349250">
              <a:buFont typeface="Wingdings" panose="05000000000000000000" pitchFamily="2" charset="2"/>
              <a:buChar char="§"/>
            </a:pPr>
            <a:r>
              <a:rPr lang="en-US" sz="2300" dirty="0"/>
              <a:t>Governs the setting of the valuation interest rate and/or discount rate</a:t>
            </a:r>
          </a:p>
          <a:p>
            <a:pPr marL="757746" lvl="1" indent="-349250">
              <a:buFont typeface="Wingdings" panose="05000000000000000000" pitchFamily="2" charset="2"/>
              <a:buChar char="§"/>
            </a:pPr>
            <a:r>
              <a:rPr lang="en-US" sz="2300" dirty="0"/>
              <a:t>Does not provide actuaries with a description of how to determine the system’s discount rate assumption.</a:t>
            </a:r>
          </a:p>
          <a:p>
            <a:pPr marL="757746" lvl="1" indent="-349250">
              <a:buFont typeface="Wingdings" panose="05000000000000000000" pitchFamily="2" charset="2"/>
              <a:buChar char="§"/>
            </a:pPr>
            <a:r>
              <a:rPr lang="en-US" sz="2300" dirty="0"/>
              <a:t>Instead, the ASOP describes items that the actuary must consider.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E5433F-F882-2F5C-1F3E-8998AAE9E34E}"/>
              </a:ext>
            </a:extLst>
          </p:cNvPr>
          <p:cNvSpPr txBox="1">
            <a:spLocks/>
          </p:cNvSpPr>
          <p:nvPr/>
        </p:nvSpPr>
        <p:spPr>
          <a:xfrm>
            <a:off x="1097280" y="883336"/>
            <a:ext cx="10058400" cy="7434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ea typeface="Calibri Light"/>
                <a:cs typeface="Calibri Light"/>
              </a:rPr>
              <a:t>Actuarial</a:t>
            </a:r>
            <a:r>
              <a:rPr lang="en-US" sz="4200" dirty="0">
                <a:latin typeface="+mn-lt"/>
              </a:rPr>
              <a:t> </a:t>
            </a:r>
            <a:r>
              <a:rPr lang="en-US" sz="4300" dirty="0">
                <a:ea typeface="Calibri Light"/>
                <a:cs typeface="Calibri Light"/>
              </a:rPr>
              <a:t>Standards</a:t>
            </a:r>
            <a:r>
              <a:rPr lang="en-US" sz="4200" dirty="0">
                <a:latin typeface="+mn-lt"/>
              </a:rPr>
              <a:t> </a:t>
            </a:r>
            <a:r>
              <a:rPr lang="en-US" sz="4300" dirty="0">
                <a:ea typeface="Calibri Light"/>
                <a:cs typeface="Calibri Light"/>
              </a:rPr>
              <a:t>of</a:t>
            </a:r>
            <a:r>
              <a:rPr lang="en-US" sz="4200" dirty="0">
                <a:latin typeface="+mn-lt"/>
              </a:rPr>
              <a:t> </a:t>
            </a:r>
            <a:r>
              <a:rPr lang="en-US" sz="4300" dirty="0">
                <a:ea typeface="Calibri Light"/>
                <a:cs typeface="Calibri Light"/>
              </a:rPr>
              <a:t>Practice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2EC1C-E7A7-FB4F-BB4E-2F06FF7A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430C-7F36-2A13-C84F-78048E7A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46" y="1053763"/>
            <a:ext cx="10545309" cy="714967"/>
          </a:xfrm>
        </p:spPr>
        <p:txBody>
          <a:bodyPr anchor="ctr">
            <a:noAutofit/>
          </a:bodyPr>
          <a:lstStyle/>
          <a:p>
            <a:r>
              <a:rPr lang="en-US" sz="4300" dirty="0">
                <a:ea typeface="Calibri Light"/>
                <a:cs typeface="Calibri Light"/>
              </a:rPr>
              <a:t>Considerations When Setting Discount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0C5A-63C1-9233-BB77-1052A6A6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85361" y="3817855"/>
            <a:ext cx="3601040" cy="1885361"/>
          </a:xfrm>
        </p:spPr>
        <p:txBody>
          <a:bodyPr/>
          <a:lstStyle/>
          <a:p>
            <a:endParaRPr lang="en-US"/>
          </a:p>
          <a:p>
            <a:pPr marL="457200" lvl="1" indent="0">
              <a:buNone/>
            </a:pP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13679-79F4-D101-E1AC-7C79443265D7}"/>
              </a:ext>
            </a:extLst>
          </p:cNvPr>
          <p:cNvSpPr txBox="1"/>
          <p:nvPr/>
        </p:nvSpPr>
        <p:spPr>
          <a:xfrm>
            <a:off x="1875934" y="2083323"/>
            <a:ext cx="360104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The system’s Board of Trustees should first work with their investment staff and consultants to determine the appropriate level of risk tolerance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815A940-8AAC-43D5-D163-AF8A2365F0B0}"/>
              </a:ext>
            </a:extLst>
          </p:cNvPr>
          <p:cNvSpPr/>
          <p:nvPr/>
        </p:nvSpPr>
        <p:spPr>
          <a:xfrm>
            <a:off x="5561816" y="2554663"/>
            <a:ext cx="838985" cy="348792"/>
          </a:xfrm>
          <a:prstGeom prst="rightArrow">
            <a:avLst/>
          </a:prstGeom>
          <a:solidFill>
            <a:srgbClr val="BE9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52DE8-C219-A4B5-0F7E-921939CCF71D}"/>
              </a:ext>
            </a:extLst>
          </p:cNvPr>
          <p:cNvSpPr txBox="1"/>
          <p:nvPr/>
        </p:nvSpPr>
        <p:spPr>
          <a:xfrm>
            <a:off x="6485643" y="2083323"/>
            <a:ext cx="360104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Along with risk tolerance boards must judge a plan’s maturity level and sensitivity to investment loss in determining the appropriate asset allocation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06A60-A762-D672-3A41-FBE4F098C8C4}"/>
              </a:ext>
            </a:extLst>
          </p:cNvPr>
          <p:cNvSpPr txBox="1"/>
          <p:nvPr/>
        </p:nvSpPr>
        <p:spPr>
          <a:xfrm>
            <a:off x="6485642" y="4286818"/>
            <a:ext cx="360104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Along with risk tolerance boards must judge a plan’s maturity level and sensitivity to investment loss in determining the appropriate asset allocation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2390564-6253-10D9-A2CB-8D0DEEA623C1}"/>
              </a:ext>
            </a:extLst>
          </p:cNvPr>
          <p:cNvSpPr/>
          <p:nvPr/>
        </p:nvSpPr>
        <p:spPr>
          <a:xfrm rot="5400000">
            <a:off x="8006676" y="3743840"/>
            <a:ext cx="558973" cy="348792"/>
          </a:xfrm>
          <a:prstGeom prst="rightArrow">
            <a:avLst/>
          </a:prstGeom>
          <a:solidFill>
            <a:srgbClr val="BE9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0E397-B1A3-C8C9-5059-497A5F8D255E}"/>
              </a:ext>
            </a:extLst>
          </p:cNvPr>
          <p:cNvSpPr txBox="1"/>
          <p:nvPr/>
        </p:nvSpPr>
        <p:spPr>
          <a:xfrm>
            <a:off x="1875934" y="4049911"/>
            <a:ext cx="360104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/>
              <a:t>Once the target asset allocation is approved by the board of trustees, the system’s actuary can begin their analysis to set an appropriate discount rate/assumed rate of return.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29E1CC2-3CF3-712B-A065-32BB3D611CC7}"/>
              </a:ext>
            </a:extLst>
          </p:cNvPr>
          <p:cNvSpPr/>
          <p:nvPr/>
        </p:nvSpPr>
        <p:spPr>
          <a:xfrm rot="10800000">
            <a:off x="5561816" y="4752678"/>
            <a:ext cx="838985" cy="348792"/>
          </a:xfrm>
          <a:prstGeom prst="rightArrow">
            <a:avLst/>
          </a:prstGeom>
          <a:solidFill>
            <a:srgbClr val="BE96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3A0CD-9813-D92A-9851-E88141B2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0F59-2482-9718-88BE-F9C789D3C8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6093" y="160249"/>
            <a:ext cx="10058400" cy="942687"/>
          </a:xfrm>
        </p:spPr>
        <p:txBody>
          <a:bodyPr anchor="ctr">
            <a:normAutofit/>
          </a:bodyPr>
          <a:lstStyle/>
          <a:p>
            <a:r>
              <a:rPr lang="en-US" sz="4300" dirty="0">
                <a:ea typeface="Calibri Light"/>
                <a:cs typeface="Calibri Light"/>
              </a:rPr>
              <a:t>Key Items in the ASOPs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998E9-ECBF-3E0E-63A9-28F78B356F3F}"/>
              </a:ext>
            </a:extLst>
          </p:cNvPr>
          <p:cNvSpPr/>
          <p:nvPr/>
        </p:nvSpPr>
        <p:spPr>
          <a:xfrm>
            <a:off x="1166093" y="1144379"/>
            <a:ext cx="9989585" cy="7258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The assumption must be appropriate for the purpose of the measurement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AC289-0DDE-B699-5438-92C0FB2B3204}"/>
              </a:ext>
            </a:extLst>
          </p:cNvPr>
          <p:cNvSpPr/>
          <p:nvPr/>
        </p:nvSpPr>
        <p:spPr>
          <a:xfrm>
            <a:off x="1166093" y="2032302"/>
            <a:ext cx="9989585" cy="7258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The assumption must reflect the actuary’s professional judgment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DF073-F48A-15A5-9089-455E9A205858}"/>
              </a:ext>
            </a:extLst>
          </p:cNvPr>
          <p:cNvSpPr/>
          <p:nvPr/>
        </p:nvSpPr>
        <p:spPr>
          <a:xfrm>
            <a:off x="1166093" y="2920225"/>
            <a:ext cx="9989585" cy="857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The assumption must take into account current and historical data relevant to the selection of the assumption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23825-5ABB-4651-0504-CD3CEA2F5243}"/>
              </a:ext>
            </a:extLst>
          </p:cNvPr>
          <p:cNvSpPr/>
          <p:nvPr/>
        </p:nvSpPr>
        <p:spPr>
          <a:xfrm>
            <a:off x="1166093" y="3939703"/>
            <a:ext cx="9989585" cy="1046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/>
              <a:t>The assumption must reflect the actuary’s estimate of future experience, and/or the actuary’s observation of the estimates inherent in market data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93F141-B8F8-D8AE-E0BE-24AA786001BF}"/>
              </a:ext>
            </a:extLst>
          </p:cNvPr>
          <p:cNvSpPr/>
          <p:nvPr/>
        </p:nvSpPr>
        <p:spPr>
          <a:xfrm>
            <a:off x="1166093" y="5148170"/>
            <a:ext cx="9989585" cy="1046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assumption must be expected to have no significant bias (not be significantly optimistic or pessimistic) except when provisions for adverse deviation are included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2185E-09B8-0A9E-7AC0-05BA98C2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4040-5897-427B-8690-4DF1039A39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49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1649</Words>
  <Application>Microsoft Office PowerPoint</Application>
  <PresentationFormat>Widescreen</PresentationFormat>
  <Paragraphs>271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Aptos</vt:lpstr>
      <vt:lpstr>Arial</vt:lpstr>
      <vt:lpstr>Arial,Sans-Serif</vt:lpstr>
      <vt:lpstr>Calibri</vt:lpstr>
      <vt:lpstr>Calibri Light</vt:lpstr>
      <vt:lpstr>Courier New</vt:lpstr>
      <vt:lpstr>Segoe UI</vt:lpstr>
      <vt:lpstr>Segoe UI Semibold</vt:lpstr>
      <vt:lpstr>Wingdings</vt:lpstr>
      <vt:lpstr>Retrospect</vt:lpstr>
      <vt:lpstr>LAPERS 2024</vt:lpstr>
      <vt:lpstr>PowerPoint Presentation</vt:lpstr>
      <vt:lpstr>PowerPoint Presentation</vt:lpstr>
      <vt:lpstr>A Brief History – LA Statewide Systems</vt:lpstr>
      <vt:lpstr>A Brief History – Nationally National Association of State Retirement Administrators - Public Fund Survey </vt:lpstr>
      <vt:lpstr>Why Is the Discount Rate So Important?</vt:lpstr>
      <vt:lpstr>PowerPoint Presentation</vt:lpstr>
      <vt:lpstr>Considerations When Setting Discount Rate</vt:lpstr>
      <vt:lpstr>Key Items in the ASOPs</vt:lpstr>
      <vt:lpstr>More About ASOPs</vt:lpstr>
      <vt:lpstr>Plan Specific Considerations</vt:lpstr>
      <vt:lpstr>Historical Experience</vt:lpstr>
      <vt:lpstr>Historical Experience</vt:lpstr>
      <vt:lpstr>Reasonable Range Over Time</vt:lpstr>
      <vt:lpstr>Changes in Capital Market Assumptions</vt:lpstr>
      <vt:lpstr>Changes in Capital Market Assumptions</vt:lpstr>
      <vt:lpstr>Funding Sensitivity to Discount Rate Changes</vt:lpstr>
      <vt:lpstr>The Case for Conservatism</vt:lpstr>
      <vt:lpstr>Actuarial Valuation Process</vt:lpstr>
      <vt:lpstr>Which Came First?</vt:lpstr>
      <vt:lpstr>Portfolio Selection Process</vt:lpstr>
      <vt:lpstr>Increasing Complexity and Risk</vt:lpstr>
      <vt:lpstr>What is Your Actual Goal?</vt:lpstr>
      <vt:lpstr>Cash Flows Matter</vt:lpstr>
      <vt:lpstr>Impact of Negative Cash Flow</vt:lpstr>
      <vt:lpstr>Sequence of Return Risk</vt:lpstr>
      <vt:lpstr>Sequence of Return Risk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Curran</dc:creator>
  <cp:lastModifiedBy>Shelley Johnson</cp:lastModifiedBy>
  <cp:revision>39</cp:revision>
  <dcterms:created xsi:type="dcterms:W3CDTF">2024-07-26T19:43:49Z</dcterms:created>
  <dcterms:modified xsi:type="dcterms:W3CDTF">2024-08-28T15:17:51Z</dcterms:modified>
</cp:coreProperties>
</file>