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2.xml" ContentType="application/vnd.openxmlformats-officedocument.presentationml.notesSlide+xml"/>
  <Override PartName="/ppt/notesSlides/notesSlide3.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72" r:id="rId2"/>
  </p:sldMasterIdLst>
  <p:notesMasterIdLst>
    <p:notesMasterId r:id="rId32"/>
  </p:notesMasterIdLst>
  <p:sldIdLst>
    <p:sldId id="256" r:id="rId3"/>
    <p:sldId id="325" r:id="rId4"/>
    <p:sldId id="326" r:id="rId5"/>
    <p:sldId id="327" r:id="rId6"/>
    <p:sldId id="328" r:id="rId7"/>
    <p:sldId id="316" r:id="rId8"/>
    <p:sldId id="436" r:id="rId9"/>
    <p:sldId id="731" r:id="rId10"/>
    <p:sldId id="268" r:id="rId11"/>
    <p:sldId id="732" r:id="rId12"/>
    <p:sldId id="733" r:id="rId13"/>
    <p:sldId id="741" r:id="rId14"/>
    <p:sldId id="734" r:id="rId15"/>
    <p:sldId id="735" r:id="rId16"/>
    <p:sldId id="736" r:id="rId17"/>
    <p:sldId id="737" r:id="rId18"/>
    <p:sldId id="738" r:id="rId19"/>
    <p:sldId id="747" r:id="rId20"/>
    <p:sldId id="748" r:id="rId21"/>
    <p:sldId id="749" r:id="rId22"/>
    <p:sldId id="750" r:id="rId23"/>
    <p:sldId id="751" r:id="rId24"/>
    <p:sldId id="752" r:id="rId25"/>
    <p:sldId id="755" r:id="rId26"/>
    <p:sldId id="756" r:id="rId27"/>
    <p:sldId id="757" r:id="rId28"/>
    <p:sldId id="758" r:id="rId29"/>
    <p:sldId id="754" r:id="rId30"/>
    <p:sldId id="759"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25" autoAdjust="0"/>
    <p:restoredTop sz="94660"/>
  </p:normalViewPr>
  <p:slideViewPr>
    <p:cSldViewPr snapToGrid="0">
      <p:cViewPr varScale="1">
        <p:scale>
          <a:sx n="58" d="100"/>
          <a:sy n="58" d="100"/>
        </p:scale>
        <p:origin x="840"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 Id="rId8" Type="http://schemas.openxmlformats.org/officeDocument/2006/relationships/slide" Target="slides/slide6.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0186842535134454E-2"/>
          <c:y val="1.0921406985588882E-3"/>
          <c:w val="0.96240908015799487"/>
          <c:h val="0.99858575336085587"/>
        </c:manualLayout>
      </c:layout>
      <c:barChart>
        <c:barDir val="bar"/>
        <c:grouping val="clustered"/>
        <c:varyColors val="0"/>
        <c:ser>
          <c:idx val="0"/>
          <c:order val="0"/>
          <c:tx>
            <c:strRef>
              <c:f>Sheet1!$B$1</c:f>
              <c:strCache>
                <c:ptCount val="1"/>
                <c:pt idx="0">
                  <c:v>Present Value of Benefits</c:v>
                </c:pt>
              </c:strCache>
            </c:strRef>
          </c:tx>
          <c:spPr>
            <a:solidFill>
              <a:srgbClr val="CDEBAA"/>
            </a:solidFill>
            <a:ln>
              <a:noFill/>
            </a:ln>
            <a:effectLst/>
          </c:spPr>
          <c:invertIfNegative val="0"/>
          <c:cat>
            <c:numRef>
              <c:f>Sheet1!$A$2</c:f>
              <c:numCache>
                <c:formatCode>General</c:formatCode>
                <c:ptCount val="1"/>
              </c:numCache>
            </c:numRef>
          </c:cat>
          <c:val>
            <c:numRef>
              <c:f>Sheet1!$B$2</c:f>
              <c:numCache>
                <c:formatCode>General</c:formatCode>
                <c:ptCount val="1"/>
                <c:pt idx="0">
                  <c:v>1000</c:v>
                </c:pt>
              </c:numCache>
            </c:numRef>
          </c:val>
          <c:extLst>
            <c:ext xmlns:c16="http://schemas.microsoft.com/office/drawing/2014/chart" uri="{C3380CC4-5D6E-409C-BE32-E72D297353CC}">
              <c16:uniqueId val="{00000000-C2C7-4939-A3DA-3A34B788CA40}"/>
            </c:ext>
          </c:extLst>
        </c:ser>
        <c:ser>
          <c:idx val="1"/>
          <c:order val="1"/>
          <c:tx>
            <c:strRef>
              <c:f>Sheet1!$C$1</c:f>
              <c:strCache>
                <c:ptCount val="1"/>
                <c:pt idx="0">
                  <c:v>Accrued Liability</c:v>
                </c:pt>
              </c:strCache>
            </c:strRef>
          </c:tx>
          <c:spPr>
            <a:solidFill>
              <a:schemeClr val="bg1">
                <a:lumMod val="75000"/>
              </a:schemeClr>
            </a:solidFill>
            <a:ln>
              <a:noFill/>
            </a:ln>
            <a:effectLst/>
          </c:spPr>
          <c:invertIfNegative val="0"/>
          <c:cat>
            <c:numRef>
              <c:f>Sheet1!$A$2</c:f>
              <c:numCache>
                <c:formatCode>General</c:formatCode>
                <c:ptCount val="1"/>
              </c:numCache>
            </c:numRef>
          </c:cat>
          <c:val>
            <c:numRef>
              <c:f>Sheet1!$C$2</c:f>
              <c:numCache>
                <c:formatCode>General</c:formatCode>
                <c:ptCount val="1"/>
                <c:pt idx="0">
                  <c:v>700</c:v>
                </c:pt>
              </c:numCache>
            </c:numRef>
          </c:val>
          <c:extLst>
            <c:ext xmlns:c16="http://schemas.microsoft.com/office/drawing/2014/chart" uri="{C3380CC4-5D6E-409C-BE32-E72D297353CC}">
              <c16:uniqueId val="{00000001-C2C7-4939-A3DA-3A34B788CA40}"/>
            </c:ext>
          </c:extLst>
        </c:ser>
        <c:ser>
          <c:idx val="2"/>
          <c:order val="2"/>
          <c:tx>
            <c:strRef>
              <c:f>Sheet1!$D$1</c:f>
              <c:strCache>
                <c:ptCount val="1"/>
                <c:pt idx="0">
                  <c:v>Assets</c:v>
                </c:pt>
              </c:strCache>
            </c:strRef>
          </c:tx>
          <c:spPr>
            <a:solidFill>
              <a:schemeClr val="accent6">
                <a:lumMod val="40000"/>
                <a:lumOff val="60000"/>
              </a:schemeClr>
            </a:solidFill>
            <a:ln>
              <a:noFill/>
            </a:ln>
            <a:effectLst/>
          </c:spPr>
          <c:invertIfNegative val="0"/>
          <c:cat>
            <c:numRef>
              <c:f>Sheet1!$A$2</c:f>
              <c:numCache>
                <c:formatCode>General</c:formatCode>
                <c:ptCount val="1"/>
              </c:numCache>
            </c:numRef>
          </c:cat>
          <c:val>
            <c:numRef>
              <c:f>Sheet1!$D$2</c:f>
              <c:numCache>
                <c:formatCode>General</c:formatCode>
                <c:ptCount val="1"/>
                <c:pt idx="0">
                  <c:v>500</c:v>
                </c:pt>
              </c:numCache>
            </c:numRef>
          </c:val>
          <c:extLst>
            <c:ext xmlns:c16="http://schemas.microsoft.com/office/drawing/2014/chart" uri="{C3380CC4-5D6E-409C-BE32-E72D297353CC}">
              <c16:uniqueId val="{00000002-C2C7-4939-A3DA-3A34B788CA40}"/>
            </c:ext>
          </c:extLst>
        </c:ser>
        <c:dLbls>
          <c:showLegendKey val="0"/>
          <c:showVal val="0"/>
          <c:showCatName val="0"/>
          <c:showSerName val="0"/>
          <c:showPercent val="0"/>
          <c:showBubbleSize val="0"/>
        </c:dLbls>
        <c:gapWidth val="150"/>
        <c:axId val="306053584"/>
        <c:axId val="535451472"/>
      </c:barChart>
      <c:catAx>
        <c:axId val="306053584"/>
        <c:scaling>
          <c:orientation val="minMax"/>
        </c:scaling>
        <c:delete val="1"/>
        <c:axPos val="l"/>
        <c:numFmt formatCode="General" sourceLinked="1"/>
        <c:majorTickMark val="none"/>
        <c:minorTickMark val="none"/>
        <c:tickLblPos val="nextTo"/>
        <c:crossAx val="535451472"/>
        <c:crosses val="autoZero"/>
        <c:auto val="1"/>
        <c:lblAlgn val="ctr"/>
        <c:lblOffset val="100"/>
        <c:noMultiLvlLbl val="0"/>
      </c:catAx>
      <c:valAx>
        <c:axId val="535451472"/>
        <c:scaling>
          <c:orientation val="minMax"/>
        </c:scaling>
        <c:delete val="0"/>
        <c:axPos val="b"/>
        <c:majorGridlines>
          <c:spPr>
            <a:ln w="9525" cap="flat" cmpd="sng" algn="ctr">
              <a:noFill/>
              <a:round/>
            </a:ln>
            <a:effectLst/>
          </c:spPr>
        </c:majorGridlines>
        <c:numFmt formatCode="General" sourceLinked="1"/>
        <c:majorTickMark val="none"/>
        <c:minorTickMark val="none"/>
        <c:tickLblPos val="none"/>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0605358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0.4235</cdr:x>
      <cdr:y>0.32025</cdr:y>
    </cdr:from>
    <cdr:to>
      <cdr:x>0.57788</cdr:x>
      <cdr:y>0.38031</cdr:y>
    </cdr:to>
    <cdr:sp macro="" textlink="">
      <cdr:nvSpPr>
        <cdr:cNvPr id="2" name="Right Brace 1">
          <a:extLst xmlns:a="http://schemas.openxmlformats.org/drawingml/2006/main">
            <a:ext uri="{FF2B5EF4-FFF2-40B4-BE49-F238E27FC236}">
              <a16:creationId xmlns:a16="http://schemas.microsoft.com/office/drawing/2014/main" id="{68E8B3CA-4BFC-44E6-B8B0-9894B891C3ED}"/>
            </a:ext>
          </a:extLst>
        </cdr:cNvPr>
        <cdr:cNvSpPr/>
      </cdr:nvSpPr>
      <cdr:spPr>
        <a:xfrm xmlns:a="http://schemas.openxmlformats.org/drawingml/2006/main" rot="-5400000">
          <a:off x="4406501" y="1203796"/>
          <a:ext cx="327171" cy="1409087"/>
        </a:xfrm>
        <a:prstGeom xmlns:a="http://schemas.openxmlformats.org/drawingml/2006/main" prst="rightBrace">
          <a:avLst>
            <a:gd name="adj1" fmla="val 0"/>
            <a:gd name="adj2" fmla="val 50000"/>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rot="0" spcFirstLastPara="0" vert="horz" wrap="square" lIns="91440" tIns="45720" rIns="91440" bIns="45720" numCol="1" spcCol="0" rtlCol="0" fromWordArt="0" anchor="ctr" anchorCtr="0" forceAA="0" compatLnSpc="1">
          <a:prstTxWarp prst="textNoShape">
            <a:avLst/>
          </a:prstTxWarp>
          <a:no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endParaRPr lang="en-US"/>
        </a:p>
      </cdr:txBody>
    </cdr:sp>
  </cdr:relSizeAnchor>
  <cdr:relSizeAnchor xmlns:cdr="http://schemas.openxmlformats.org/drawingml/2006/chartDrawing">
    <cdr:from>
      <cdr:x>0.58903</cdr:x>
      <cdr:y>0.39968</cdr:y>
    </cdr:from>
    <cdr:to>
      <cdr:x>0.99511</cdr:x>
      <cdr:y>0.55703</cdr:y>
    </cdr:to>
    <cdr:sp macro="" textlink="">
      <cdr:nvSpPr>
        <cdr:cNvPr id="3" name="TextBox 2">
          <a:extLst xmlns:a="http://schemas.openxmlformats.org/drawingml/2006/main">
            <a:ext uri="{FF2B5EF4-FFF2-40B4-BE49-F238E27FC236}">
              <a16:creationId xmlns:a16="http://schemas.microsoft.com/office/drawing/2014/main" id="{FAC839F5-3827-45CF-B6A9-0235E560FCFC}"/>
            </a:ext>
          </a:extLst>
        </cdr:cNvPr>
        <cdr:cNvSpPr txBox="1"/>
      </cdr:nvSpPr>
      <cdr:spPr>
        <a:xfrm xmlns:a="http://schemas.openxmlformats.org/drawingml/2006/main">
          <a:off x="5376418" y="2177463"/>
          <a:ext cx="3706534" cy="85724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400" dirty="0">
              <a:latin typeface="Times New Roman" panose="02020603050405020304" pitchFamily="18" charset="0"/>
              <a:cs typeface="Times New Roman" panose="02020603050405020304" pitchFamily="18" charset="0"/>
            </a:rPr>
            <a:t>Present Value of Future Normal Costs (PVFNC)</a:t>
          </a:r>
        </a:p>
      </cdr:txBody>
    </cdr:sp>
  </cdr:relSizeAnchor>
  <cdr:relSizeAnchor xmlns:cdr="http://schemas.openxmlformats.org/drawingml/2006/chartDrawing">
    <cdr:from>
      <cdr:x>0.41833</cdr:x>
      <cdr:y>0.18167</cdr:y>
    </cdr:from>
    <cdr:to>
      <cdr:x>0.81894</cdr:x>
      <cdr:y>0.31359</cdr:y>
    </cdr:to>
    <cdr:sp macro="" textlink="">
      <cdr:nvSpPr>
        <cdr:cNvPr id="4" name="TextBox 1">
          <a:extLst xmlns:a="http://schemas.openxmlformats.org/drawingml/2006/main">
            <a:ext uri="{FF2B5EF4-FFF2-40B4-BE49-F238E27FC236}">
              <a16:creationId xmlns:a16="http://schemas.microsoft.com/office/drawing/2014/main" id="{BE2FC993-3013-41BE-9245-3905E2C33A95}"/>
            </a:ext>
          </a:extLst>
        </cdr:cNvPr>
        <cdr:cNvSpPr txBox="1"/>
      </cdr:nvSpPr>
      <cdr:spPr>
        <a:xfrm xmlns:a="http://schemas.openxmlformats.org/drawingml/2006/main">
          <a:off x="3818339" y="989741"/>
          <a:ext cx="3656607" cy="71870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400" dirty="0">
              <a:latin typeface="Times New Roman" panose="02020603050405020304" pitchFamily="18" charset="0"/>
              <a:cs typeface="Times New Roman" panose="02020603050405020304" pitchFamily="18" charset="0"/>
            </a:rPr>
            <a:t>Unfunded Actuarial Accrued Liability (UAAL)</a:t>
          </a:r>
        </a:p>
      </cdr:txBody>
    </cdr:sp>
  </cdr:relSizeAnchor>
  <cdr:relSizeAnchor xmlns:cdr="http://schemas.openxmlformats.org/drawingml/2006/chartDrawing">
    <cdr:from>
      <cdr:x>0.59246</cdr:x>
      <cdr:y>0.60665</cdr:y>
    </cdr:from>
    <cdr:to>
      <cdr:x>0.81212</cdr:x>
      <cdr:y>0.60665</cdr:y>
    </cdr:to>
    <cdr:cxnSp macro="">
      <cdr:nvCxnSpPr>
        <cdr:cNvPr id="6" name="Straight Connector 5">
          <a:extLst xmlns:a="http://schemas.openxmlformats.org/drawingml/2006/main">
            <a:ext uri="{FF2B5EF4-FFF2-40B4-BE49-F238E27FC236}">
              <a16:creationId xmlns:a16="http://schemas.microsoft.com/office/drawing/2014/main" id="{32C05EA8-AF46-4844-B7F5-4F130FD4A8F8}"/>
            </a:ext>
          </a:extLst>
        </cdr:cNvPr>
        <cdr:cNvCxnSpPr/>
      </cdr:nvCxnSpPr>
      <cdr:spPr>
        <a:xfrm xmlns:a="http://schemas.openxmlformats.org/drawingml/2006/main">
          <a:off x="5407760" y="3305059"/>
          <a:ext cx="2004968" cy="0"/>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0.59165</cdr:x>
      <cdr:y>0.59777</cdr:y>
    </cdr:from>
    <cdr:to>
      <cdr:x>0.81294</cdr:x>
      <cdr:y>0.62098</cdr:y>
    </cdr:to>
    <cdr:grpSp>
      <cdr:nvGrpSpPr>
        <cdr:cNvPr id="34" name="Group 33">
          <a:extLst xmlns:a="http://schemas.openxmlformats.org/drawingml/2006/main">
            <a:ext uri="{FF2B5EF4-FFF2-40B4-BE49-F238E27FC236}">
              <a16:creationId xmlns:a16="http://schemas.microsoft.com/office/drawing/2014/main" id="{1636049B-D5F7-410D-935B-AC21EE1C4D44}"/>
            </a:ext>
          </a:extLst>
        </cdr:cNvPr>
        <cdr:cNvGrpSpPr/>
      </cdr:nvGrpSpPr>
      <cdr:grpSpPr>
        <a:xfrm xmlns:a="http://schemas.openxmlformats.org/drawingml/2006/main">
          <a:off x="5400332" y="3256661"/>
          <a:ext cx="2019842" cy="126448"/>
          <a:chOff x="5998485" y="558184"/>
          <a:chExt cx="2019883" cy="126468"/>
        </a:xfrm>
      </cdr:grpSpPr>
      <cdr:cxnSp macro="">
        <cdr:nvCxnSpPr>
          <cdr:cNvPr id="12" name="Straight Connector 11">
            <a:extLst xmlns:a="http://schemas.openxmlformats.org/drawingml/2006/main">
              <a:ext uri="{FF2B5EF4-FFF2-40B4-BE49-F238E27FC236}">
                <a16:creationId xmlns:a16="http://schemas.microsoft.com/office/drawing/2014/main" id="{ADFB3776-8F79-47E0-B42B-F92BD1EDAB53}"/>
              </a:ext>
            </a:extLst>
          </cdr:cNvPr>
          <cdr:cNvCxnSpPr/>
        </cdr:nvCxnSpPr>
        <cdr:spPr>
          <a:xfrm xmlns:a="http://schemas.openxmlformats.org/drawingml/2006/main">
            <a:off x="5998485" y="558184"/>
            <a:ext cx="0" cy="126468"/>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cxnSp macro="">
        <cdr:nvCxnSpPr>
          <cdr:cNvPr id="14" name="Straight Connector 13">
            <a:extLst xmlns:a="http://schemas.openxmlformats.org/drawingml/2006/main">
              <a:ext uri="{FF2B5EF4-FFF2-40B4-BE49-F238E27FC236}">
                <a16:creationId xmlns:a16="http://schemas.microsoft.com/office/drawing/2014/main" id="{68695532-7940-4F5B-959C-5D312016E6DA}"/>
              </a:ext>
            </a:extLst>
          </cdr:cNvPr>
          <cdr:cNvCxnSpPr/>
        </cdr:nvCxnSpPr>
        <cdr:spPr>
          <a:xfrm xmlns:a="http://schemas.openxmlformats.org/drawingml/2006/main">
            <a:off x="6158342" y="558184"/>
            <a:ext cx="0" cy="126468"/>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cxnSp macro="">
        <cdr:nvCxnSpPr>
          <cdr:cNvPr id="16" name="Straight Connector 15">
            <a:extLst xmlns:a="http://schemas.openxmlformats.org/drawingml/2006/main">
              <a:ext uri="{FF2B5EF4-FFF2-40B4-BE49-F238E27FC236}">
                <a16:creationId xmlns:a16="http://schemas.microsoft.com/office/drawing/2014/main" id="{9141CD2E-3C4D-40A8-8661-227489D0170D}"/>
              </a:ext>
            </a:extLst>
          </cdr:cNvPr>
          <cdr:cNvCxnSpPr/>
        </cdr:nvCxnSpPr>
        <cdr:spPr>
          <a:xfrm xmlns:a="http://schemas.openxmlformats.org/drawingml/2006/main">
            <a:off x="6318199" y="558184"/>
            <a:ext cx="0" cy="126468"/>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cxnSp macro="">
        <cdr:nvCxnSpPr>
          <cdr:cNvPr id="17" name="Straight Connector 16">
            <a:extLst xmlns:a="http://schemas.openxmlformats.org/drawingml/2006/main">
              <a:ext uri="{FF2B5EF4-FFF2-40B4-BE49-F238E27FC236}">
                <a16:creationId xmlns:a16="http://schemas.microsoft.com/office/drawing/2014/main" id="{590BF91A-5330-4F56-88D9-84B9F4925D9B}"/>
              </a:ext>
            </a:extLst>
          </cdr:cNvPr>
          <cdr:cNvCxnSpPr/>
        </cdr:nvCxnSpPr>
        <cdr:spPr>
          <a:xfrm xmlns:a="http://schemas.openxmlformats.org/drawingml/2006/main">
            <a:off x="6469666" y="558184"/>
            <a:ext cx="0" cy="126468"/>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cxnSp macro="">
        <cdr:nvCxnSpPr>
          <cdr:cNvPr id="18" name="Straight Connector 17">
            <a:extLst xmlns:a="http://schemas.openxmlformats.org/drawingml/2006/main">
              <a:ext uri="{FF2B5EF4-FFF2-40B4-BE49-F238E27FC236}">
                <a16:creationId xmlns:a16="http://schemas.microsoft.com/office/drawing/2014/main" id="{94B032D9-D442-49AE-BC91-AF61C718D30F}"/>
              </a:ext>
            </a:extLst>
          </cdr:cNvPr>
          <cdr:cNvCxnSpPr/>
        </cdr:nvCxnSpPr>
        <cdr:spPr>
          <a:xfrm xmlns:a="http://schemas.openxmlformats.org/drawingml/2006/main">
            <a:off x="6604356" y="558184"/>
            <a:ext cx="0" cy="126468"/>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cxnSp macro="">
        <cdr:nvCxnSpPr>
          <cdr:cNvPr id="19" name="Straight Connector 18">
            <a:extLst xmlns:a="http://schemas.openxmlformats.org/drawingml/2006/main">
              <a:ext uri="{FF2B5EF4-FFF2-40B4-BE49-F238E27FC236}">
                <a16:creationId xmlns:a16="http://schemas.microsoft.com/office/drawing/2014/main" id="{64E8D425-284B-49F5-AE2A-1BF56921664A}"/>
              </a:ext>
            </a:extLst>
          </cdr:cNvPr>
          <cdr:cNvCxnSpPr/>
        </cdr:nvCxnSpPr>
        <cdr:spPr>
          <a:xfrm xmlns:a="http://schemas.openxmlformats.org/drawingml/2006/main">
            <a:off x="6747435" y="558184"/>
            <a:ext cx="0" cy="126468"/>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cxnSp macro="">
        <cdr:nvCxnSpPr>
          <cdr:cNvPr id="24" name="Straight Connector 23">
            <a:extLst xmlns:a="http://schemas.openxmlformats.org/drawingml/2006/main">
              <a:ext uri="{FF2B5EF4-FFF2-40B4-BE49-F238E27FC236}">
                <a16:creationId xmlns:a16="http://schemas.microsoft.com/office/drawing/2014/main" id="{E4C4BD46-5D7C-479F-93B9-AAD5F6706A3A}"/>
              </a:ext>
            </a:extLst>
          </cdr:cNvPr>
          <cdr:cNvCxnSpPr/>
        </cdr:nvCxnSpPr>
        <cdr:spPr>
          <a:xfrm xmlns:a="http://schemas.openxmlformats.org/drawingml/2006/main">
            <a:off x="6890514" y="558184"/>
            <a:ext cx="0" cy="126468"/>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cxnSp macro="">
        <cdr:nvCxnSpPr>
          <cdr:cNvPr id="26" name="Straight Connector 25">
            <a:extLst xmlns:a="http://schemas.openxmlformats.org/drawingml/2006/main">
              <a:ext uri="{FF2B5EF4-FFF2-40B4-BE49-F238E27FC236}">
                <a16:creationId xmlns:a16="http://schemas.microsoft.com/office/drawing/2014/main" id="{A7DD9D38-5C9E-4AF5-875F-4FFB6D733507}"/>
              </a:ext>
            </a:extLst>
          </cdr:cNvPr>
          <cdr:cNvCxnSpPr/>
        </cdr:nvCxnSpPr>
        <cdr:spPr>
          <a:xfrm xmlns:a="http://schemas.openxmlformats.org/drawingml/2006/main">
            <a:off x="7025204" y="558184"/>
            <a:ext cx="0" cy="126468"/>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cxnSp macro="">
        <cdr:nvCxnSpPr>
          <cdr:cNvPr id="27" name="Straight Connector 26">
            <a:extLst xmlns:a="http://schemas.openxmlformats.org/drawingml/2006/main">
              <a:ext uri="{FF2B5EF4-FFF2-40B4-BE49-F238E27FC236}">
                <a16:creationId xmlns:a16="http://schemas.microsoft.com/office/drawing/2014/main" id="{375215E6-27CE-4AC3-96F2-94F3BA3A49DF}"/>
              </a:ext>
            </a:extLst>
          </cdr:cNvPr>
          <cdr:cNvCxnSpPr/>
        </cdr:nvCxnSpPr>
        <cdr:spPr>
          <a:xfrm xmlns:a="http://schemas.openxmlformats.org/drawingml/2006/main">
            <a:off x="7159894" y="558184"/>
            <a:ext cx="0" cy="126468"/>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cxnSp macro="">
        <cdr:nvCxnSpPr>
          <cdr:cNvPr id="28" name="Straight Connector 27">
            <a:extLst xmlns:a="http://schemas.openxmlformats.org/drawingml/2006/main">
              <a:ext uri="{FF2B5EF4-FFF2-40B4-BE49-F238E27FC236}">
                <a16:creationId xmlns:a16="http://schemas.microsoft.com/office/drawing/2014/main" id="{4207404D-18BB-40D7-8713-8325A1FF7523}"/>
              </a:ext>
            </a:extLst>
          </cdr:cNvPr>
          <cdr:cNvCxnSpPr/>
        </cdr:nvCxnSpPr>
        <cdr:spPr>
          <a:xfrm xmlns:a="http://schemas.openxmlformats.org/drawingml/2006/main">
            <a:off x="7302973" y="558184"/>
            <a:ext cx="0" cy="126468"/>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cxnSp macro="">
        <cdr:nvCxnSpPr>
          <cdr:cNvPr id="29" name="Straight Connector 28">
            <a:extLst xmlns:a="http://schemas.openxmlformats.org/drawingml/2006/main">
              <a:ext uri="{FF2B5EF4-FFF2-40B4-BE49-F238E27FC236}">
                <a16:creationId xmlns:a16="http://schemas.microsoft.com/office/drawing/2014/main" id="{E40CA0A5-9F70-4164-81FF-3C23EF6E2BF4}"/>
              </a:ext>
            </a:extLst>
          </cdr:cNvPr>
          <cdr:cNvCxnSpPr/>
        </cdr:nvCxnSpPr>
        <cdr:spPr>
          <a:xfrm xmlns:a="http://schemas.openxmlformats.org/drawingml/2006/main">
            <a:off x="7454441" y="558184"/>
            <a:ext cx="0" cy="126468"/>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cxnSp macro="">
        <cdr:nvCxnSpPr>
          <cdr:cNvPr id="30" name="Straight Connector 29">
            <a:extLst xmlns:a="http://schemas.openxmlformats.org/drawingml/2006/main">
              <a:ext uri="{FF2B5EF4-FFF2-40B4-BE49-F238E27FC236}">
                <a16:creationId xmlns:a16="http://schemas.microsoft.com/office/drawing/2014/main" id="{4FEE3F56-ACB0-47F9-9210-D4787B1CBD3C}"/>
              </a:ext>
            </a:extLst>
          </cdr:cNvPr>
          <cdr:cNvCxnSpPr/>
        </cdr:nvCxnSpPr>
        <cdr:spPr>
          <a:xfrm xmlns:a="http://schemas.openxmlformats.org/drawingml/2006/main">
            <a:off x="7589131" y="558184"/>
            <a:ext cx="0" cy="126468"/>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cxnSp macro="">
        <cdr:nvCxnSpPr>
          <cdr:cNvPr id="31" name="Straight Connector 30">
            <a:extLst xmlns:a="http://schemas.openxmlformats.org/drawingml/2006/main">
              <a:ext uri="{FF2B5EF4-FFF2-40B4-BE49-F238E27FC236}">
                <a16:creationId xmlns:a16="http://schemas.microsoft.com/office/drawing/2014/main" id="{30E32F31-A746-413D-BD4C-677527AB8702}"/>
              </a:ext>
            </a:extLst>
          </cdr:cNvPr>
          <cdr:cNvCxnSpPr/>
        </cdr:nvCxnSpPr>
        <cdr:spPr>
          <a:xfrm xmlns:a="http://schemas.openxmlformats.org/drawingml/2006/main">
            <a:off x="7723821" y="558184"/>
            <a:ext cx="0" cy="126468"/>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cxnSp macro="">
        <cdr:nvCxnSpPr>
          <cdr:cNvPr id="32" name="Straight Connector 31">
            <a:extLst xmlns:a="http://schemas.openxmlformats.org/drawingml/2006/main">
              <a:ext uri="{FF2B5EF4-FFF2-40B4-BE49-F238E27FC236}">
                <a16:creationId xmlns:a16="http://schemas.microsoft.com/office/drawing/2014/main" id="{1837A731-A915-49F7-9F73-21D1F29BC02C}"/>
              </a:ext>
            </a:extLst>
          </cdr:cNvPr>
          <cdr:cNvCxnSpPr/>
        </cdr:nvCxnSpPr>
        <cdr:spPr>
          <a:xfrm xmlns:a="http://schemas.openxmlformats.org/drawingml/2006/main">
            <a:off x="7858511" y="558184"/>
            <a:ext cx="0" cy="126468"/>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cxnSp macro="">
        <cdr:nvCxnSpPr>
          <cdr:cNvPr id="33" name="Straight Connector 32">
            <a:extLst xmlns:a="http://schemas.openxmlformats.org/drawingml/2006/main">
              <a:ext uri="{FF2B5EF4-FFF2-40B4-BE49-F238E27FC236}">
                <a16:creationId xmlns:a16="http://schemas.microsoft.com/office/drawing/2014/main" id="{EBCE916C-8D96-4D1A-B2CA-FDEF90DF4201}"/>
              </a:ext>
            </a:extLst>
          </cdr:cNvPr>
          <cdr:cNvCxnSpPr/>
        </cdr:nvCxnSpPr>
        <cdr:spPr>
          <a:xfrm xmlns:a="http://schemas.openxmlformats.org/drawingml/2006/main">
            <a:off x="8018368" y="558184"/>
            <a:ext cx="0" cy="126468"/>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grpSp>
  </cdr:relSizeAnchor>
  <cdr:relSizeAnchor xmlns:cdr="http://schemas.openxmlformats.org/drawingml/2006/chartDrawing">
    <cdr:from>
      <cdr:x>0.60254</cdr:x>
      <cdr:y>0.63583</cdr:y>
    </cdr:from>
    <cdr:to>
      <cdr:x>0.75552</cdr:x>
      <cdr:y>0.84228</cdr:y>
    </cdr:to>
    <cdr:cxnSp macro="">
      <cdr:nvCxnSpPr>
        <cdr:cNvPr id="38" name="Straight Arrow Connector 37">
          <a:extLst xmlns:a="http://schemas.openxmlformats.org/drawingml/2006/main">
            <a:ext uri="{FF2B5EF4-FFF2-40B4-BE49-F238E27FC236}">
              <a16:creationId xmlns:a16="http://schemas.microsoft.com/office/drawing/2014/main" id="{C9A9D79B-CA18-47F6-B688-198A6AD5404E}"/>
            </a:ext>
          </a:extLst>
        </cdr:cNvPr>
        <cdr:cNvCxnSpPr/>
      </cdr:nvCxnSpPr>
      <cdr:spPr>
        <a:xfrm xmlns:a="http://schemas.openxmlformats.org/drawingml/2006/main" flipH="1" flipV="1">
          <a:off x="5499686" y="3463996"/>
          <a:ext cx="1396421" cy="1124782"/>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0.74771</cdr:x>
      <cdr:y>0.8414</cdr:y>
    </cdr:from>
    <cdr:to>
      <cdr:x>0.94326</cdr:x>
      <cdr:y>1</cdr:y>
    </cdr:to>
    <cdr:sp macro="" textlink="">
      <cdr:nvSpPr>
        <cdr:cNvPr id="39" name="TextBox 38">
          <a:extLst xmlns:a="http://schemas.openxmlformats.org/drawingml/2006/main">
            <a:ext uri="{FF2B5EF4-FFF2-40B4-BE49-F238E27FC236}">
              <a16:creationId xmlns:a16="http://schemas.microsoft.com/office/drawing/2014/main" id="{2E41C843-23C2-42D1-89C5-78C5EF3BACA5}"/>
            </a:ext>
          </a:extLst>
        </cdr:cNvPr>
        <cdr:cNvSpPr txBox="1"/>
      </cdr:nvSpPr>
      <cdr:spPr>
        <a:xfrm xmlns:a="http://schemas.openxmlformats.org/drawingml/2006/main">
          <a:off x="6824782" y="4583961"/>
          <a:ext cx="1784869" cy="86405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400" dirty="0">
              <a:latin typeface="Times New Roman" panose="02020603050405020304" pitchFamily="18" charset="0"/>
              <a:cs typeface="Times New Roman" panose="02020603050405020304" pitchFamily="18" charset="0"/>
            </a:rPr>
            <a:t>Normal Cost (NC)</a:t>
          </a:r>
        </a:p>
      </cdr:txBody>
    </cdr:sp>
  </cdr:relSizeAnchor>
  <cdr:relSizeAnchor xmlns:cdr="http://schemas.openxmlformats.org/drawingml/2006/chartDrawing">
    <cdr:from>
      <cdr:x>0.4293</cdr:x>
      <cdr:y>0.37488</cdr:y>
    </cdr:from>
    <cdr:to>
      <cdr:x>0.57222</cdr:x>
      <cdr:y>0.39809</cdr:y>
    </cdr:to>
    <cdr:grpSp>
      <cdr:nvGrpSpPr>
        <cdr:cNvPr id="25" name="Group 24">
          <a:extLst xmlns:a="http://schemas.openxmlformats.org/drawingml/2006/main">
            <a:ext uri="{FF2B5EF4-FFF2-40B4-BE49-F238E27FC236}">
              <a16:creationId xmlns:a16="http://schemas.microsoft.com/office/drawing/2014/main" id="{E073AFE5-026D-4825-B427-90373ADCD65F}"/>
            </a:ext>
          </a:extLst>
        </cdr:cNvPr>
        <cdr:cNvGrpSpPr/>
      </cdr:nvGrpSpPr>
      <cdr:grpSpPr>
        <a:xfrm xmlns:a="http://schemas.openxmlformats.org/drawingml/2006/main">
          <a:off x="3918470" y="2042352"/>
          <a:ext cx="1304513" cy="126449"/>
          <a:chOff x="6596516" y="-2140720"/>
          <a:chExt cx="1304488" cy="126488"/>
        </a:xfrm>
      </cdr:grpSpPr>
      <cdr:cxnSp macro="">
        <cdr:nvCxnSpPr>
          <cdr:cNvPr id="35" name="Straight Connector 34">
            <a:extLst xmlns:a="http://schemas.openxmlformats.org/drawingml/2006/main">
              <a:ext uri="{FF2B5EF4-FFF2-40B4-BE49-F238E27FC236}">
                <a16:creationId xmlns:a16="http://schemas.microsoft.com/office/drawing/2014/main" id="{23426573-6F45-450F-930C-C1309B219DC1}"/>
              </a:ext>
            </a:extLst>
          </cdr:cNvPr>
          <cdr:cNvCxnSpPr/>
        </cdr:nvCxnSpPr>
        <cdr:spPr>
          <a:xfrm xmlns:a="http://schemas.openxmlformats.org/drawingml/2006/main">
            <a:off x="6596516" y="-2140720"/>
            <a:ext cx="0" cy="126488"/>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cxnSp macro="">
        <cdr:nvCxnSpPr>
          <cdr:cNvPr id="36" name="Straight Connector 35">
            <a:extLst xmlns:a="http://schemas.openxmlformats.org/drawingml/2006/main">
              <a:ext uri="{FF2B5EF4-FFF2-40B4-BE49-F238E27FC236}">
                <a16:creationId xmlns:a16="http://schemas.microsoft.com/office/drawing/2014/main" id="{82541E76-D7C0-4A12-BCDA-817B9D7FA456}"/>
              </a:ext>
            </a:extLst>
          </cdr:cNvPr>
          <cdr:cNvCxnSpPr/>
        </cdr:nvCxnSpPr>
        <cdr:spPr>
          <a:xfrm xmlns:a="http://schemas.openxmlformats.org/drawingml/2006/main">
            <a:off x="6756373" y="-2140720"/>
            <a:ext cx="0" cy="126488"/>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cxnSp macro="">
        <cdr:nvCxnSpPr>
          <cdr:cNvPr id="37" name="Straight Connector 36">
            <a:extLst xmlns:a="http://schemas.openxmlformats.org/drawingml/2006/main">
              <a:ext uri="{FF2B5EF4-FFF2-40B4-BE49-F238E27FC236}">
                <a16:creationId xmlns:a16="http://schemas.microsoft.com/office/drawing/2014/main" id="{8EA32550-4599-4FD0-AEA5-F89082F969AB}"/>
              </a:ext>
            </a:extLst>
          </cdr:cNvPr>
          <cdr:cNvCxnSpPr/>
        </cdr:nvCxnSpPr>
        <cdr:spPr>
          <a:xfrm xmlns:a="http://schemas.openxmlformats.org/drawingml/2006/main">
            <a:off x="6916230" y="-2140720"/>
            <a:ext cx="0" cy="126488"/>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cxnSp macro="">
        <cdr:nvCxnSpPr>
          <cdr:cNvPr id="40" name="Straight Connector 39">
            <a:extLst xmlns:a="http://schemas.openxmlformats.org/drawingml/2006/main">
              <a:ext uri="{FF2B5EF4-FFF2-40B4-BE49-F238E27FC236}">
                <a16:creationId xmlns:a16="http://schemas.microsoft.com/office/drawing/2014/main" id="{803164FE-6E98-49FE-B103-CACA79BE58C3}"/>
              </a:ext>
            </a:extLst>
          </cdr:cNvPr>
          <cdr:cNvCxnSpPr/>
        </cdr:nvCxnSpPr>
        <cdr:spPr>
          <a:xfrm xmlns:a="http://schemas.openxmlformats.org/drawingml/2006/main">
            <a:off x="7067697" y="-2140720"/>
            <a:ext cx="0" cy="126488"/>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cxnSp macro="">
        <cdr:nvCxnSpPr>
          <cdr:cNvPr id="41" name="Straight Connector 40">
            <a:extLst xmlns:a="http://schemas.openxmlformats.org/drawingml/2006/main">
              <a:ext uri="{FF2B5EF4-FFF2-40B4-BE49-F238E27FC236}">
                <a16:creationId xmlns:a16="http://schemas.microsoft.com/office/drawing/2014/main" id="{2A2CAA52-0EEC-4828-9E0D-FE61F5B57BEA}"/>
              </a:ext>
            </a:extLst>
          </cdr:cNvPr>
          <cdr:cNvCxnSpPr/>
        </cdr:nvCxnSpPr>
        <cdr:spPr>
          <a:xfrm xmlns:a="http://schemas.openxmlformats.org/drawingml/2006/main">
            <a:off x="7202387" y="-2140720"/>
            <a:ext cx="0" cy="126488"/>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cxnSp macro="">
        <cdr:nvCxnSpPr>
          <cdr:cNvPr id="42" name="Straight Connector 41">
            <a:extLst xmlns:a="http://schemas.openxmlformats.org/drawingml/2006/main">
              <a:ext uri="{FF2B5EF4-FFF2-40B4-BE49-F238E27FC236}">
                <a16:creationId xmlns:a16="http://schemas.microsoft.com/office/drawing/2014/main" id="{42C512F1-F2CD-4CD8-95D8-7C2DA2E653C3}"/>
              </a:ext>
            </a:extLst>
          </cdr:cNvPr>
          <cdr:cNvCxnSpPr/>
        </cdr:nvCxnSpPr>
        <cdr:spPr>
          <a:xfrm xmlns:a="http://schemas.openxmlformats.org/drawingml/2006/main">
            <a:off x="7345466" y="-2140720"/>
            <a:ext cx="0" cy="126488"/>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cxnSp macro="">
        <cdr:nvCxnSpPr>
          <cdr:cNvPr id="43" name="Straight Connector 42">
            <a:extLst xmlns:a="http://schemas.openxmlformats.org/drawingml/2006/main">
              <a:ext uri="{FF2B5EF4-FFF2-40B4-BE49-F238E27FC236}">
                <a16:creationId xmlns:a16="http://schemas.microsoft.com/office/drawing/2014/main" id="{7A99ACDF-C32C-45F8-9CDC-241C092A6C5F}"/>
              </a:ext>
            </a:extLst>
          </cdr:cNvPr>
          <cdr:cNvCxnSpPr/>
        </cdr:nvCxnSpPr>
        <cdr:spPr>
          <a:xfrm xmlns:a="http://schemas.openxmlformats.org/drawingml/2006/main">
            <a:off x="7488545" y="-2140720"/>
            <a:ext cx="0" cy="126488"/>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cxnSp macro="">
        <cdr:nvCxnSpPr>
          <cdr:cNvPr id="44" name="Straight Connector 43">
            <a:extLst xmlns:a="http://schemas.openxmlformats.org/drawingml/2006/main">
              <a:ext uri="{FF2B5EF4-FFF2-40B4-BE49-F238E27FC236}">
                <a16:creationId xmlns:a16="http://schemas.microsoft.com/office/drawing/2014/main" id="{7B640C25-D2F5-4C4D-881E-A1F3DE894ADB}"/>
              </a:ext>
            </a:extLst>
          </cdr:cNvPr>
          <cdr:cNvCxnSpPr/>
        </cdr:nvCxnSpPr>
        <cdr:spPr>
          <a:xfrm xmlns:a="http://schemas.openxmlformats.org/drawingml/2006/main">
            <a:off x="7623235" y="-2140720"/>
            <a:ext cx="0" cy="126488"/>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cxnSp macro="">
        <cdr:nvCxnSpPr>
          <cdr:cNvPr id="45" name="Straight Connector 44">
            <a:extLst xmlns:a="http://schemas.openxmlformats.org/drawingml/2006/main">
              <a:ext uri="{FF2B5EF4-FFF2-40B4-BE49-F238E27FC236}">
                <a16:creationId xmlns:a16="http://schemas.microsoft.com/office/drawing/2014/main" id="{DAE891A2-F798-469E-B050-57F9F2851611}"/>
              </a:ext>
            </a:extLst>
          </cdr:cNvPr>
          <cdr:cNvCxnSpPr/>
        </cdr:nvCxnSpPr>
        <cdr:spPr>
          <a:xfrm xmlns:a="http://schemas.openxmlformats.org/drawingml/2006/main">
            <a:off x="7757925" y="-2140720"/>
            <a:ext cx="0" cy="126488"/>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cxnSp macro="">
        <cdr:nvCxnSpPr>
          <cdr:cNvPr id="46" name="Straight Connector 45">
            <a:extLst xmlns:a="http://schemas.openxmlformats.org/drawingml/2006/main">
              <a:ext uri="{FF2B5EF4-FFF2-40B4-BE49-F238E27FC236}">
                <a16:creationId xmlns:a16="http://schemas.microsoft.com/office/drawing/2014/main" id="{DD19C598-466A-405E-9551-BAD6345D09F9}"/>
              </a:ext>
            </a:extLst>
          </cdr:cNvPr>
          <cdr:cNvCxnSpPr/>
        </cdr:nvCxnSpPr>
        <cdr:spPr>
          <a:xfrm xmlns:a="http://schemas.openxmlformats.org/drawingml/2006/main">
            <a:off x="7901004" y="-2140720"/>
            <a:ext cx="0" cy="126488"/>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grpSp>
  </cdr:relSizeAnchor>
  <cdr:relSizeAnchor xmlns:cdr="http://schemas.openxmlformats.org/drawingml/2006/chartDrawing">
    <cdr:from>
      <cdr:x>0.42925</cdr:x>
      <cdr:y>0.38342</cdr:y>
    </cdr:from>
    <cdr:to>
      <cdr:x>0.57171</cdr:x>
      <cdr:y>0.38342</cdr:y>
    </cdr:to>
    <cdr:cxnSp macro="">
      <cdr:nvCxnSpPr>
        <cdr:cNvPr id="7" name="Straight Connector 6">
          <a:extLst xmlns:a="http://schemas.openxmlformats.org/drawingml/2006/main">
            <a:ext uri="{FF2B5EF4-FFF2-40B4-BE49-F238E27FC236}">
              <a16:creationId xmlns:a16="http://schemas.microsoft.com/office/drawing/2014/main" id="{BFAF350B-9D84-492B-87AC-FB5DD0CD6DC3}"/>
            </a:ext>
          </a:extLst>
        </cdr:cNvPr>
        <cdr:cNvCxnSpPr/>
      </cdr:nvCxnSpPr>
      <cdr:spPr>
        <a:xfrm xmlns:a="http://schemas.openxmlformats.org/drawingml/2006/main">
          <a:off x="3918015" y="2088858"/>
          <a:ext cx="1300294" cy="0"/>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0.43754</cdr:x>
      <cdr:y>0.40652</cdr:y>
    </cdr:from>
    <cdr:to>
      <cdr:x>0.59928</cdr:x>
      <cdr:y>0.84228</cdr:y>
    </cdr:to>
    <cdr:cxnSp macro="">
      <cdr:nvCxnSpPr>
        <cdr:cNvPr id="52" name="Straight Arrow Connector 51">
          <a:extLst xmlns:a="http://schemas.openxmlformats.org/drawingml/2006/main">
            <a:ext uri="{FF2B5EF4-FFF2-40B4-BE49-F238E27FC236}">
              <a16:creationId xmlns:a16="http://schemas.microsoft.com/office/drawing/2014/main" id="{1ADF1F72-D6DB-4744-9A81-14C12EC074DC}"/>
            </a:ext>
          </a:extLst>
        </cdr:cNvPr>
        <cdr:cNvCxnSpPr/>
      </cdr:nvCxnSpPr>
      <cdr:spPr>
        <a:xfrm xmlns:a="http://schemas.openxmlformats.org/drawingml/2006/main" flipH="1" flipV="1">
          <a:off x="3993684" y="2214702"/>
          <a:ext cx="1476295" cy="2374076"/>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0.48151</cdr:x>
      <cdr:y>0.8414</cdr:y>
    </cdr:from>
    <cdr:to>
      <cdr:x>0.70229</cdr:x>
      <cdr:y>1</cdr:y>
    </cdr:to>
    <cdr:sp macro="" textlink="">
      <cdr:nvSpPr>
        <cdr:cNvPr id="53" name="TextBox 1">
          <a:extLst xmlns:a="http://schemas.openxmlformats.org/drawingml/2006/main">
            <a:ext uri="{FF2B5EF4-FFF2-40B4-BE49-F238E27FC236}">
              <a16:creationId xmlns:a16="http://schemas.microsoft.com/office/drawing/2014/main" id="{4A5C7697-727A-4ABD-B9D1-646C77A942B3}"/>
            </a:ext>
          </a:extLst>
        </cdr:cNvPr>
        <cdr:cNvSpPr txBox="1"/>
      </cdr:nvSpPr>
      <cdr:spPr>
        <a:xfrm xmlns:a="http://schemas.openxmlformats.org/drawingml/2006/main">
          <a:off x="4394976" y="4583961"/>
          <a:ext cx="2015268" cy="86405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400" dirty="0">
              <a:latin typeface="Times New Roman" panose="02020603050405020304" pitchFamily="18" charset="0"/>
              <a:cs typeface="Times New Roman" panose="02020603050405020304" pitchFamily="18" charset="0"/>
            </a:rPr>
            <a:t>Amortization Payment</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77CE51-0DEC-48CF-80B9-49A5C599F265}" type="datetimeFigureOut">
              <a:rPr lang="en-US" smtClean="0"/>
              <a:t>9/6/2024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F0D64B-9815-41F6-9678-F97B0B8B9A3C}" type="slidenum">
              <a:rPr lang="en-US" smtClean="0"/>
              <a:t>‹#›</a:t>
            </a:fld>
            <a:endParaRPr lang="en-US"/>
          </a:p>
        </p:txBody>
      </p:sp>
    </p:spTree>
    <p:extLst>
      <p:ext uri="{BB962C8B-B14F-4D97-AF65-F5344CB8AC3E}">
        <p14:creationId xmlns:p14="http://schemas.microsoft.com/office/powerpoint/2010/main" val="4112864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445440-25DA-4A0C-8271-1B6824521AED}" type="slidenum">
              <a:rPr kumimoji="0" lang="en-US"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3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65672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445440-25DA-4A0C-8271-1B6824521AED}"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815225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445440-25DA-4A0C-8271-1B6824521AED}"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91388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B89370B-A54A-4676-B5F9-A75DD5424546}" type="datetime1">
              <a:rPr lang="en-US" smtClean="0"/>
              <a:t>9/6/2024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512ED98-E992-40A0-85DB-3C63CB5DEA11}" type="slidenum">
              <a:rPr lang="en-US" smtClean="0"/>
              <a:pPr/>
              <a:t>‹#›</a:t>
            </a:fld>
            <a:endParaRPr lang="en-US" dirty="0"/>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3585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800A696-3042-4E03-BBA1-0C3E410F7156}" type="datetime1">
              <a:rPr lang="en-US" smtClean="0"/>
              <a:t>9/6/2024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512ED98-E992-40A0-85DB-3C63CB5DEA11}" type="slidenum">
              <a:rPr lang="en-US" smtClean="0"/>
              <a:pPr/>
              <a:t>‹#›</a:t>
            </a:fld>
            <a:endParaRPr lang="en-US" dirty="0"/>
          </a:p>
        </p:txBody>
      </p:sp>
    </p:spTree>
    <p:extLst>
      <p:ext uri="{BB962C8B-B14F-4D97-AF65-F5344CB8AC3E}">
        <p14:creationId xmlns:p14="http://schemas.microsoft.com/office/powerpoint/2010/main" val="1309218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1"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D1CDC62-5B84-4A65-829A-FE155C2FDF69}" type="datetime1">
              <a:rPr lang="en-US" smtClean="0"/>
              <a:t>9/6/2024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512ED98-E992-40A0-85DB-3C63CB5DEA11}" type="slidenum">
              <a:rPr lang="en-US" smtClean="0"/>
              <a:pPr/>
              <a:t>‹#›</a:t>
            </a:fld>
            <a:endParaRPr lang="en-US" dirty="0"/>
          </a:p>
        </p:txBody>
      </p:sp>
    </p:spTree>
    <p:extLst>
      <p:ext uri="{BB962C8B-B14F-4D97-AF65-F5344CB8AC3E}">
        <p14:creationId xmlns:p14="http://schemas.microsoft.com/office/powerpoint/2010/main" val="17313658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D919E8A-32F7-4312-89E3-4EF76C743495}" type="datetime1">
              <a:rPr lang="en-US" smtClean="0"/>
              <a:t>9/6/2024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8F15DE-38ED-4FD2-B6EC-A28086CDBC14}" type="slidenum">
              <a:rPr lang="en-US" smtClean="0"/>
              <a:pPr/>
              <a:t>‹#›</a:t>
            </a:fld>
            <a:endParaRPr lang="en-US"/>
          </a:p>
        </p:txBody>
      </p:sp>
    </p:spTree>
    <p:extLst>
      <p:ext uri="{BB962C8B-B14F-4D97-AF65-F5344CB8AC3E}">
        <p14:creationId xmlns:p14="http://schemas.microsoft.com/office/powerpoint/2010/main" val="26197228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CE119E-F85D-4A7B-93B3-B3C5CA7DF066}" type="datetime1">
              <a:rPr lang="en-US" smtClean="0"/>
              <a:t>9/6/2024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8F15DE-38ED-4FD2-B6EC-A28086CDBC14}" type="slidenum">
              <a:rPr lang="en-US" smtClean="0"/>
              <a:pPr/>
              <a:t>‹#›</a:t>
            </a:fld>
            <a:endParaRPr lang="en-US"/>
          </a:p>
        </p:txBody>
      </p:sp>
    </p:spTree>
    <p:extLst>
      <p:ext uri="{BB962C8B-B14F-4D97-AF65-F5344CB8AC3E}">
        <p14:creationId xmlns:p14="http://schemas.microsoft.com/office/powerpoint/2010/main" val="12768124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65847D1-3D92-44F9-B5E4-CE183CB3F2C8}" type="datetime1">
              <a:rPr lang="en-US" smtClean="0"/>
              <a:t>9/6/2024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8F15DE-38ED-4FD2-B6EC-A28086CDBC14}" type="slidenum">
              <a:rPr lang="en-US" smtClean="0"/>
              <a:pPr/>
              <a:t>‹#›</a:t>
            </a:fld>
            <a:endParaRPr lang="en-US"/>
          </a:p>
        </p:txBody>
      </p:sp>
    </p:spTree>
    <p:extLst>
      <p:ext uri="{BB962C8B-B14F-4D97-AF65-F5344CB8AC3E}">
        <p14:creationId xmlns:p14="http://schemas.microsoft.com/office/powerpoint/2010/main" val="19747832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7B18AEA-EAA4-4FE0-A821-0463567333FA}" type="datetime1">
              <a:rPr lang="en-US" smtClean="0"/>
              <a:t>9/6/2024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8F15DE-38ED-4FD2-B6EC-A28086CDBC14}" type="slidenum">
              <a:rPr lang="en-US" smtClean="0"/>
              <a:pPr/>
              <a:t>‹#›</a:t>
            </a:fld>
            <a:endParaRPr lang="en-US"/>
          </a:p>
        </p:txBody>
      </p:sp>
    </p:spTree>
    <p:extLst>
      <p:ext uri="{BB962C8B-B14F-4D97-AF65-F5344CB8AC3E}">
        <p14:creationId xmlns:p14="http://schemas.microsoft.com/office/powerpoint/2010/main" val="39228215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FC01FDB-1E33-4C87-B639-A7F363DB0E7C}" type="datetime1">
              <a:rPr lang="en-US" smtClean="0"/>
              <a:t>9/6/2024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8F15DE-38ED-4FD2-B6EC-A28086CDBC14}" type="slidenum">
              <a:rPr lang="en-US" smtClean="0"/>
              <a:pPr/>
              <a:t>‹#›</a:t>
            </a:fld>
            <a:endParaRPr lang="en-US"/>
          </a:p>
        </p:txBody>
      </p:sp>
    </p:spTree>
    <p:extLst>
      <p:ext uri="{BB962C8B-B14F-4D97-AF65-F5344CB8AC3E}">
        <p14:creationId xmlns:p14="http://schemas.microsoft.com/office/powerpoint/2010/main" val="31485725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2A243AA-78C5-4941-823A-B76013BB26B1}" type="datetime1">
              <a:rPr lang="en-US" smtClean="0"/>
              <a:t>9/6/2024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8F15DE-38ED-4FD2-B6EC-A28086CDBC14}" type="slidenum">
              <a:rPr lang="en-US" smtClean="0"/>
              <a:pPr/>
              <a:t>‹#›</a:t>
            </a:fld>
            <a:endParaRPr lang="en-US"/>
          </a:p>
        </p:txBody>
      </p:sp>
    </p:spTree>
    <p:extLst>
      <p:ext uri="{BB962C8B-B14F-4D97-AF65-F5344CB8AC3E}">
        <p14:creationId xmlns:p14="http://schemas.microsoft.com/office/powerpoint/2010/main" val="15450878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899A48-0F42-4106-8C01-DF2CCDBA0A29}" type="datetime1">
              <a:rPr lang="en-US" smtClean="0"/>
              <a:t>9/6/2024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8F15DE-38ED-4FD2-B6EC-A28086CDBC14}" type="slidenum">
              <a:rPr lang="en-US" smtClean="0"/>
              <a:pPr/>
              <a:t>‹#›</a:t>
            </a:fld>
            <a:endParaRPr lang="en-US"/>
          </a:p>
        </p:txBody>
      </p:sp>
    </p:spTree>
    <p:extLst>
      <p:ext uri="{BB962C8B-B14F-4D97-AF65-F5344CB8AC3E}">
        <p14:creationId xmlns:p14="http://schemas.microsoft.com/office/powerpoint/2010/main" val="17059333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2AD171D-C789-4467-8088-A5CC0A9FF350}" type="datetime1">
              <a:rPr lang="en-US" smtClean="0"/>
              <a:t>9/6/2024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8F15DE-38ED-4FD2-B6EC-A28086CDBC14}" type="slidenum">
              <a:rPr lang="en-US" smtClean="0"/>
              <a:pPr/>
              <a:t>‹#›</a:t>
            </a:fld>
            <a:endParaRPr lang="en-US"/>
          </a:p>
        </p:txBody>
      </p:sp>
    </p:spTree>
    <p:extLst>
      <p:ext uri="{BB962C8B-B14F-4D97-AF65-F5344CB8AC3E}">
        <p14:creationId xmlns:p14="http://schemas.microsoft.com/office/powerpoint/2010/main" val="1166458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18A670-B23D-4E4B-BCDC-D7E454C94134}" type="datetime1">
              <a:rPr lang="en-US" smtClean="0"/>
              <a:t>9/6/2024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512ED98-E992-40A0-85DB-3C63CB5DEA11}" type="slidenum">
              <a:rPr lang="en-US" smtClean="0"/>
              <a:pPr/>
              <a:t>‹#›</a:t>
            </a:fld>
            <a:endParaRPr lang="en-US" dirty="0"/>
          </a:p>
        </p:txBody>
      </p:sp>
    </p:spTree>
    <p:extLst>
      <p:ext uri="{BB962C8B-B14F-4D97-AF65-F5344CB8AC3E}">
        <p14:creationId xmlns:p14="http://schemas.microsoft.com/office/powerpoint/2010/main" val="66394412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F7007D2-C313-4F4A-9DAD-BB14B3C34A4B}" type="datetime1">
              <a:rPr lang="en-US" smtClean="0"/>
              <a:t>9/6/2024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8F15DE-38ED-4FD2-B6EC-A28086CDBC14}" type="slidenum">
              <a:rPr lang="en-US" smtClean="0"/>
              <a:pPr/>
              <a:t>‹#›</a:t>
            </a:fld>
            <a:endParaRPr lang="en-US"/>
          </a:p>
        </p:txBody>
      </p:sp>
    </p:spTree>
    <p:extLst>
      <p:ext uri="{BB962C8B-B14F-4D97-AF65-F5344CB8AC3E}">
        <p14:creationId xmlns:p14="http://schemas.microsoft.com/office/powerpoint/2010/main" val="9647669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E02D5F1-5DA7-4920-AB71-223374441151}" type="datetime1">
              <a:rPr lang="en-US" smtClean="0"/>
              <a:t>9/6/2024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8F15DE-38ED-4FD2-B6EC-A28086CDBC14}" type="slidenum">
              <a:rPr lang="en-US" smtClean="0"/>
              <a:pPr/>
              <a:t>‹#›</a:t>
            </a:fld>
            <a:endParaRPr lang="en-US"/>
          </a:p>
        </p:txBody>
      </p:sp>
    </p:spTree>
    <p:extLst>
      <p:ext uri="{BB962C8B-B14F-4D97-AF65-F5344CB8AC3E}">
        <p14:creationId xmlns:p14="http://schemas.microsoft.com/office/powerpoint/2010/main" val="108135630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105A3BA-1766-4830-9261-54C1907EDA57}" type="datetime1">
              <a:rPr lang="en-US" smtClean="0"/>
              <a:t>9/6/2024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8F15DE-38ED-4FD2-B6EC-A28086CDBC14}" type="slidenum">
              <a:rPr lang="en-US" smtClean="0"/>
              <a:pPr/>
              <a:t>‹#›</a:t>
            </a:fld>
            <a:endParaRPr lang="en-US"/>
          </a:p>
        </p:txBody>
      </p:sp>
    </p:spTree>
    <p:extLst>
      <p:ext uri="{BB962C8B-B14F-4D97-AF65-F5344CB8AC3E}">
        <p14:creationId xmlns:p14="http://schemas.microsoft.com/office/powerpoint/2010/main" val="784175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3EE6BF4-1724-46C1-9944-E40582586170}" type="datetime1">
              <a:rPr lang="en-US" smtClean="0"/>
              <a:t>9/6/2024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512ED98-E992-40A0-85DB-3C63CB5DEA11}" type="slidenum">
              <a:rPr lang="en-US" smtClean="0"/>
              <a:pPr/>
              <a:t>‹#›</a:t>
            </a:fld>
            <a:endParaRPr lang="en-US" dirty="0"/>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33880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5"/>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A93A71-8C77-4585-BF4B-F351D720FB59}" type="datetime1">
              <a:rPr lang="en-US" smtClean="0"/>
              <a:t>9/6/2024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512ED98-E992-40A0-85DB-3C63CB5DEA11}" type="slidenum">
              <a:rPr lang="en-US" smtClean="0"/>
              <a:pPr/>
              <a:t>‹#›</a:t>
            </a:fld>
            <a:endParaRPr lang="en-US" dirty="0"/>
          </a:p>
        </p:txBody>
      </p:sp>
    </p:spTree>
    <p:extLst>
      <p:ext uri="{BB962C8B-B14F-4D97-AF65-F5344CB8AC3E}">
        <p14:creationId xmlns:p14="http://schemas.microsoft.com/office/powerpoint/2010/main" val="2570277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5"/>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BEC789-97DD-4DF3-9DD5-129F7AA75DC3}" type="datetime1">
              <a:rPr lang="en-US" smtClean="0"/>
              <a:t>9/6/2024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512ED98-E992-40A0-85DB-3C63CB5DEA11}" type="slidenum">
              <a:rPr lang="en-US" smtClean="0"/>
              <a:pPr/>
              <a:t>‹#›</a:t>
            </a:fld>
            <a:endParaRPr lang="en-US" dirty="0"/>
          </a:p>
        </p:txBody>
      </p:sp>
    </p:spTree>
    <p:extLst>
      <p:ext uri="{BB962C8B-B14F-4D97-AF65-F5344CB8AC3E}">
        <p14:creationId xmlns:p14="http://schemas.microsoft.com/office/powerpoint/2010/main" val="2436675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E13FB06-EC76-4224-A50C-D53E3A2A608D}" type="datetime1">
              <a:rPr lang="en-US" smtClean="0"/>
              <a:t>9/6/2024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512ED98-E992-40A0-85DB-3C63CB5DEA11}" type="slidenum">
              <a:rPr lang="en-US" smtClean="0"/>
              <a:pPr/>
              <a:t>‹#›</a:t>
            </a:fld>
            <a:endParaRPr lang="en-US" dirty="0"/>
          </a:p>
        </p:txBody>
      </p:sp>
    </p:spTree>
    <p:extLst>
      <p:ext uri="{BB962C8B-B14F-4D97-AF65-F5344CB8AC3E}">
        <p14:creationId xmlns:p14="http://schemas.microsoft.com/office/powerpoint/2010/main" val="1838777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E9F6C74-D634-44E7-A2B9-B90A587C686B}" type="datetime1">
              <a:rPr lang="en-US" smtClean="0"/>
              <a:t>9/6/2024</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A512ED98-E992-40A0-85DB-3C63CB5DEA11}" type="slidenum">
              <a:rPr lang="en-US" smtClean="0"/>
              <a:pPr/>
              <a:t>‹#›</a:t>
            </a:fld>
            <a:endParaRPr lang="en-US" dirty="0"/>
          </a:p>
        </p:txBody>
      </p:sp>
    </p:spTree>
    <p:extLst>
      <p:ext uri="{BB962C8B-B14F-4D97-AF65-F5344CB8AC3E}">
        <p14:creationId xmlns:p14="http://schemas.microsoft.com/office/powerpoint/2010/main" val="2626400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8"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3" y="6459787"/>
            <a:ext cx="2618511" cy="365125"/>
          </a:xfrm>
        </p:spPr>
        <p:txBody>
          <a:bodyPr/>
          <a:lstStyle>
            <a:lvl1pPr algn="l">
              <a:defRPr/>
            </a:lvl1pPr>
          </a:lstStyle>
          <a:p>
            <a:fld id="{C0230C2B-AAA1-4DA9-B945-74D15DFBE595}" type="datetime1">
              <a:rPr lang="en-US" smtClean="0"/>
              <a:t>9/6/2024</a:t>
            </a:fld>
            <a:endParaRPr lang="en-US" dirty="0"/>
          </a:p>
        </p:txBody>
      </p:sp>
      <p:sp>
        <p:nvSpPr>
          <p:cNvPr id="6" name="Footer Placeholder 5"/>
          <p:cNvSpPr>
            <a:spLocks noGrp="1"/>
          </p:cNvSpPr>
          <p:nvPr>
            <p:ph type="ftr" sz="quarter" idx="11"/>
          </p:nvPr>
        </p:nvSpPr>
        <p:spPr>
          <a:xfrm>
            <a:off x="4800600" y="6459787"/>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512ED98-E992-40A0-85DB-3C63CB5DEA11}" type="slidenum">
              <a:rPr lang="en-US" smtClean="0"/>
              <a:pPr/>
              <a:t>‹#›</a:t>
            </a:fld>
            <a:endParaRPr lang="en-US" dirty="0"/>
          </a:p>
        </p:txBody>
      </p:sp>
    </p:spTree>
    <p:extLst>
      <p:ext uri="{BB962C8B-B14F-4D97-AF65-F5344CB8AC3E}">
        <p14:creationId xmlns:p14="http://schemas.microsoft.com/office/powerpoint/2010/main" val="3786880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1"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7"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7"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097280" y="5907024"/>
            <a:ext cx="1011936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D548437-9C99-460B-B26D-664C90941C8F}" type="datetime1">
              <a:rPr lang="en-US" smtClean="0"/>
              <a:t>9/6/2024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512ED98-E992-40A0-85DB-3C63CB5DEA11}" type="slidenum">
              <a:rPr lang="en-US" smtClean="0"/>
              <a:pPr/>
              <a:t>‹#›</a:t>
            </a:fld>
            <a:endParaRPr lang="en-US" dirty="0"/>
          </a:p>
        </p:txBody>
      </p:sp>
    </p:spTree>
    <p:extLst>
      <p:ext uri="{BB962C8B-B14F-4D97-AF65-F5344CB8AC3E}">
        <p14:creationId xmlns:p14="http://schemas.microsoft.com/office/powerpoint/2010/main" val="347365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 y="6334316"/>
            <a:ext cx="12192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5"/>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79" y="1845734"/>
            <a:ext cx="10058401"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2" y="6459787"/>
            <a:ext cx="2472271" cy="365125"/>
          </a:xfrm>
          <a:prstGeom prst="rect">
            <a:avLst/>
          </a:prstGeom>
        </p:spPr>
        <p:txBody>
          <a:bodyPr vert="horz" lIns="91440" tIns="45720" rIns="91440" bIns="45720" rtlCol="0" anchor="ctr"/>
          <a:lstStyle>
            <a:lvl1pPr algn="l">
              <a:defRPr sz="900">
                <a:solidFill>
                  <a:srgbClr val="FFFFFF"/>
                </a:solidFill>
              </a:defRPr>
            </a:lvl1pPr>
          </a:lstStyle>
          <a:p>
            <a:fld id="{7DF1AA46-C9FD-4281-8901-89FBC4D1AE9E}" type="datetime1">
              <a:rPr lang="en-US" smtClean="0"/>
              <a:t>9/6/2024</a:t>
            </a:fld>
            <a:endParaRPr lang="en-US" dirty="0"/>
          </a:p>
        </p:txBody>
      </p:sp>
      <p:sp>
        <p:nvSpPr>
          <p:cNvPr id="5" name="Footer Placeholder 4"/>
          <p:cNvSpPr>
            <a:spLocks noGrp="1"/>
          </p:cNvSpPr>
          <p:nvPr>
            <p:ph type="ftr" sz="quarter" idx="3"/>
          </p:nvPr>
        </p:nvSpPr>
        <p:spPr>
          <a:xfrm>
            <a:off x="3686186" y="6459787"/>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60" y="6459787"/>
            <a:ext cx="1312025" cy="365125"/>
          </a:xfrm>
          <a:prstGeom prst="rect">
            <a:avLst/>
          </a:prstGeom>
        </p:spPr>
        <p:txBody>
          <a:bodyPr vert="horz" lIns="91440" tIns="45720" rIns="91440" bIns="45720" rtlCol="0" anchor="ctr"/>
          <a:lstStyle>
            <a:lvl1pPr algn="r">
              <a:defRPr sz="1050">
                <a:solidFill>
                  <a:srgbClr val="FFFFFF"/>
                </a:solidFill>
              </a:defRPr>
            </a:lvl1pPr>
          </a:lstStyle>
          <a:p>
            <a:fld id="{A512ED98-E992-40A0-85DB-3C63CB5DEA11}"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975335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DC37FD-EDCA-4448-8A85-81C29BA5BCE8}" type="datetime1">
              <a:rPr lang="en-US" smtClean="0"/>
              <a:t>9/6/2024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8F15DE-38ED-4FD2-B6EC-A28086CDBC14}" type="slidenum">
              <a:rPr lang="en-US" smtClean="0"/>
              <a:pPr/>
              <a:t>‹#›</a:t>
            </a:fld>
            <a:endParaRPr lang="en-US"/>
          </a:p>
        </p:txBody>
      </p:sp>
    </p:spTree>
    <p:extLst>
      <p:ext uri="{BB962C8B-B14F-4D97-AF65-F5344CB8AC3E}">
        <p14:creationId xmlns:p14="http://schemas.microsoft.com/office/powerpoint/2010/main" val="326876077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7.xml"/><Relationship Id="rId1" Type="http://schemas.openxmlformats.org/officeDocument/2006/relationships/themeOverride" Target="../theme/themeOverride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s://www.freeimageslive.co.uk/free_stock_image/low-priority-jpg" TargetMode="External"/><Relationship Id="rId2" Type="http://schemas.openxmlformats.org/officeDocument/2006/relationships/image" Target="../media/image6.jpg"/><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7.xml"/><Relationship Id="rId1" Type="http://schemas.openxmlformats.org/officeDocument/2006/relationships/themeOverride" Target="../theme/themeOverride3.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7.xml"/><Relationship Id="rId1" Type="http://schemas.openxmlformats.org/officeDocument/2006/relationships/themeOverride" Target="../theme/themeOverride4.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7.xml"/><Relationship Id="rId1" Type="http://schemas.openxmlformats.org/officeDocument/2006/relationships/themeOverride" Target="../theme/themeOverride5.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7.xml"/><Relationship Id="rId1" Type="http://schemas.openxmlformats.org/officeDocument/2006/relationships/themeOverride" Target="../theme/themeOverride6.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7.xml"/><Relationship Id="rId1" Type="http://schemas.openxmlformats.org/officeDocument/2006/relationships/themeOverride" Target="../theme/themeOverride7.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7.xml"/><Relationship Id="rId1" Type="http://schemas.openxmlformats.org/officeDocument/2006/relationships/themeOverride" Target="../theme/themeOverride8.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7.xml"/><Relationship Id="rId1" Type="http://schemas.openxmlformats.org/officeDocument/2006/relationships/themeOverride" Target="../theme/themeOverride9.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7.xml"/><Relationship Id="rId1" Type="http://schemas.openxmlformats.org/officeDocument/2006/relationships/themeOverride" Target="../theme/themeOverride10.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7.xml"/><Relationship Id="rId1" Type="http://schemas.openxmlformats.org/officeDocument/2006/relationships/themeOverride" Target="../theme/themeOverride11.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7.xml"/><Relationship Id="rId1" Type="http://schemas.openxmlformats.org/officeDocument/2006/relationships/themeOverride" Target="../theme/themeOverride12.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7.xml"/><Relationship Id="rId1" Type="http://schemas.openxmlformats.org/officeDocument/2006/relationships/themeOverride" Target="../theme/themeOverride1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oleObject" Target="../embeddings/oleObject1.bin"/><Relationship Id="rId1" Type="http://schemas.openxmlformats.org/officeDocument/2006/relationships/slideLayout" Target="../slideLayouts/slideLayout13.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oleObject" Target="../embeddings/oleObject2.bin"/><Relationship Id="rId1" Type="http://schemas.openxmlformats.org/officeDocument/2006/relationships/slideLayout" Target="../slideLayouts/slideLayout13.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oleObject" Target="../embeddings/oleObject3.bin"/><Relationship Id="rId1" Type="http://schemas.openxmlformats.org/officeDocument/2006/relationships/slideLayout" Target="../slideLayouts/slideLayout13.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Formulas on a background">
            <a:extLst>
              <a:ext uri="{FF2B5EF4-FFF2-40B4-BE49-F238E27FC236}">
                <a16:creationId xmlns:a16="http://schemas.microsoft.com/office/drawing/2014/main" id="{F6F8031F-FD6F-5978-BC86-4CB45AE81148}"/>
              </a:ext>
            </a:extLst>
          </p:cNvPr>
          <p:cNvPicPr>
            <a:picLocks noChangeAspect="1"/>
          </p:cNvPicPr>
          <p:nvPr/>
        </p:nvPicPr>
        <p:blipFill>
          <a:blip r:embed="rId2">
            <a:alphaModFix amt="20000"/>
            <a:extLst>
              <a:ext uri="{28A0092B-C50C-407E-A947-70E740481C1C}">
                <a14:useLocalDpi xmlns:a14="http://schemas.microsoft.com/office/drawing/2010/main" val="0"/>
              </a:ext>
            </a:extLst>
          </a:blip>
          <a:stretch>
            <a:fillRect/>
          </a:stretch>
        </p:blipFill>
        <p:spPr>
          <a:xfrm>
            <a:off x="126172" y="0"/>
            <a:ext cx="11905994" cy="5620215"/>
          </a:xfrm>
          <a:prstGeom prst="rect">
            <a:avLst/>
          </a:prstGeom>
        </p:spPr>
      </p:pic>
      <p:sp>
        <p:nvSpPr>
          <p:cNvPr id="2" name="Title 1">
            <a:extLst>
              <a:ext uri="{FF2B5EF4-FFF2-40B4-BE49-F238E27FC236}">
                <a16:creationId xmlns:a16="http://schemas.microsoft.com/office/drawing/2014/main" id="{7156D8F5-E667-A304-33ED-C0AD3BCEE0B7}"/>
              </a:ext>
            </a:extLst>
          </p:cNvPr>
          <p:cNvSpPr>
            <a:spLocks noGrp="1"/>
          </p:cNvSpPr>
          <p:nvPr>
            <p:ph type="ctrTitle" idx="4294967295"/>
          </p:nvPr>
        </p:nvSpPr>
        <p:spPr>
          <a:xfrm>
            <a:off x="1628078" y="1122363"/>
            <a:ext cx="9144000" cy="2387600"/>
          </a:xfrm>
        </p:spPr>
        <p:txBody>
          <a:bodyPr/>
          <a:lstStyle/>
          <a:p>
            <a:pPr algn="ctr"/>
            <a:r>
              <a:rPr lang="en-US" dirty="0">
                <a:latin typeface="Times New Roman" panose="02020603050405020304" pitchFamily="18" charset="0"/>
                <a:cs typeface="Times New Roman" panose="02020603050405020304" pitchFamily="18" charset="0"/>
              </a:rPr>
              <a:t>Actuarial Acronyms (AA) &amp;</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Buybacks (BB)</a:t>
            </a:r>
          </a:p>
        </p:txBody>
      </p:sp>
      <p:sp>
        <p:nvSpPr>
          <p:cNvPr id="3" name="Subtitle 2">
            <a:extLst>
              <a:ext uri="{FF2B5EF4-FFF2-40B4-BE49-F238E27FC236}">
                <a16:creationId xmlns:a16="http://schemas.microsoft.com/office/drawing/2014/main" id="{96A7B8EA-9DE9-239D-98CE-A9B731E4CE34}"/>
              </a:ext>
            </a:extLst>
          </p:cNvPr>
          <p:cNvSpPr>
            <a:spLocks noGrp="1"/>
          </p:cNvSpPr>
          <p:nvPr>
            <p:ph type="subTitle" idx="4294967295"/>
          </p:nvPr>
        </p:nvSpPr>
        <p:spPr>
          <a:xfrm>
            <a:off x="1405054" y="3613189"/>
            <a:ext cx="9144000" cy="1655762"/>
          </a:xfrm>
        </p:spPr>
        <p:txBody>
          <a:bodyPr/>
          <a:lstStyle/>
          <a:p>
            <a:pPr algn="ctr"/>
            <a:r>
              <a:rPr lang="en-US" dirty="0">
                <a:latin typeface="Times New Roman" panose="02020603050405020304" pitchFamily="18" charset="0"/>
                <a:cs typeface="Times New Roman" panose="02020603050405020304" pitchFamily="18" charset="0"/>
              </a:rPr>
              <a:t>September 9, 2024</a:t>
            </a:r>
          </a:p>
        </p:txBody>
      </p:sp>
      <p:pic>
        <p:nvPicPr>
          <p:cNvPr id="4" name="Picture 3">
            <a:extLst>
              <a:ext uri="{FF2B5EF4-FFF2-40B4-BE49-F238E27FC236}">
                <a16:creationId xmlns:a16="http://schemas.microsoft.com/office/drawing/2014/main" id="{C2330489-CD16-D84C-A41B-4FBC14C5DB7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6172" y="5735637"/>
            <a:ext cx="1794722" cy="343574"/>
          </a:xfrm>
          <a:prstGeom prst="rect">
            <a:avLst/>
          </a:prstGeom>
        </p:spPr>
      </p:pic>
    </p:spTree>
    <p:extLst>
      <p:ext uri="{BB962C8B-B14F-4D97-AF65-F5344CB8AC3E}">
        <p14:creationId xmlns:p14="http://schemas.microsoft.com/office/powerpoint/2010/main" val="31765147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50325" y="226325"/>
            <a:ext cx="8700392" cy="553998"/>
          </a:xfrm>
          <a:prstGeom prst="rect">
            <a:avLst/>
          </a:prstGeom>
          <a:noFill/>
        </p:spPr>
        <p:txBody>
          <a:bodyPr wrap="square" rtlCol="0">
            <a:spAutoFit/>
          </a:bodyPr>
          <a:lstStyle/>
          <a:p>
            <a:r>
              <a:rPr lang="en-US" sz="3000" b="1" cap="small" dirty="0">
                <a:solidFill>
                  <a:prstClr val="black"/>
                </a:solidFill>
                <a:latin typeface="Times New Roman" panose="02020603050405020304" pitchFamily="18" charset="0"/>
                <a:cs typeface="Times New Roman" panose="02020603050405020304" pitchFamily="18" charset="0"/>
              </a:rPr>
              <a:t>ASOP No. 4</a:t>
            </a:r>
          </a:p>
        </p:txBody>
      </p:sp>
      <p:sp>
        <p:nvSpPr>
          <p:cNvPr id="7" name="Content Placeholder 2"/>
          <p:cNvSpPr txBox="1">
            <a:spLocks/>
          </p:cNvSpPr>
          <p:nvPr/>
        </p:nvSpPr>
        <p:spPr>
          <a:xfrm>
            <a:off x="1976650" y="1015702"/>
            <a:ext cx="8229600" cy="1240937"/>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228600" indent="-228600">
              <a:lnSpc>
                <a:spcPct val="100000"/>
              </a:lnSpc>
              <a:spcBef>
                <a:spcPts val="1100"/>
              </a:spcBef>
              <a:spcAft>
                <a:spcPts val="0"/>
              </a:spcAft>
              <a:buClr>
                <a:srgbClr val="000000"/>
              </a:buClr>
              <a:buFont typeface="Arial" panose="020B0604020202020204" pitchFamily="34" charset="0"/>
              <a:buChar char="•"/>
            </a:pPr>
            <a:r>
              <a:rPr lang="en-US" sz="2400" dirty="0">
                <a:solidFill>
                  <a:prstClr val="black"/>
                </a:solidFill>
                <a:latin typeface="Times New Roman" panose="02020603050405020304" pitchFamily="18" charset="0"/>
                <a:cs typeface="Times New Roman" panose="02020603050405020304" pitchFamily="18" charset="0"/>
              </a:rPr>
              <a:t>ASOP 4 provides actuaries with a blueprint to perform work in conjunction with other key standards</a:t>
            </a:r>
          </a:p>
          <a:p>
            <a:pPr marL="228600" indent="-228600">
              <a:lnSpc>
                <a:spcPct val="100000"/>
              </a:lnSpc>
              <a:spcBef>
                <a:spcPts val="1100"/>
              </a:spcBef>
              <a:spcAft>
                <a:spcPts val="0"/>
              </a:spcAft>
              <a:buClr>
                <a:srgbClr val="000000"/>
              </a:buClr>
              <a:buFont typeface="Arial" panose="020B0604020202020204" pitchFamily="34" charset="0"/>
              <a:buChar char="•"/>
            </a:pPr>
            <a:r>
              <a:rPr lang="en-US" sz="2400" dirty="0">
                <a:solidFill>
                  <a:prstClr val="black"/>
                </a:solidFill>
                <a:latin typeface="Times New Roman" panose="02020603050405020304" pitchFamily="18" charset="0"/>
                <a:cs typeface="Times New Roman" panose="02020603050405020304" pitchFamily="18" charset="0"/>
              </a:rPr>
              <a:t>Key topics covered:</a:t>
            </a:r>
          </a:p>
          <a:p>
            <a:pPr marL="521208" lvl="1" indent="-228600">
              <a:spcBef>
                <a:spcPts val="1100"/>
              </a:spcBef>
              <a:spcAft>
                <a:spcPts val="0"/>
              </a:spcAft>
              <a:buClr>
                <a:srgbClr val="000000"/>
              </a:buClr>
              <a:buFont typeface="Arial" panose="020B0604020202020204" pitchFamily="34" charset="0"/>
              <a:buChar char="•"/>
            </a:pPr>
            <a:endParaRPr lang="en-US" sz="2000" dirty="0">
              <a:solidFill>
                <a:prstClr val="black"/>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B18130DB-7563-46AF-616F-3349A3ABB56E}"/>
              </a:ext>
            </a:extLst>
          </p:cNvPr>
          <p:cNvSpPr txBox="1">
            <a:spLocks/>
          </p:cNvSpPr>
          <p:nvPr/>
        </p:nvSpPr>
        <p:spPr>
          <a:xfrm>
            <a:off x="1976651" y="2295787"/>
            <a:ext cx="3943656" cy="3546512"/>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521208" lvl="1" indent="-228600">
              <a:lnSpc>
                <a:spcPct val="100000"/>
              </a:lnSpc>
              <a:spcBef>
                <a:spcPts val="1100"/>
              </a:spcBef>
              <a:spcAft>
                <a:spcPts val="0"/>
              </a:spcAft>
              <a:buClr>
                <a:srgbClr val="000000"/>
              </a:buClr>
              <a:buFont typeface="Arial" panose="020B0604020202020204" pitchFamily="34" charset="0"/>
              <a:buChar char="•"/>
            </a:pPr>
            <a:r>
              <a:rPr lang="en-US" sz="2200" dirty="0">
                <a:solidFill>
                  <a:prstClr val="black"/>
                </a:solidFill>
                <a:latin typeface="Times New Roman" panose="02020603050405020304" pitchFamily="18" charset="0"/>
                <a:cs typeface="Times New Roman" panose="02020603050405020304" pitchFamily="18" charset="0"/>
              </a:rPr>
              <a:t>Data and assumptions</a:t>
            </a:r>
          </a:p>
          <a:p>
            <a:pPr marL="521208" lvl="1" indent="-228600">
              <a:lnSpc>
                <a:spcPct val="100000"/>
              </a:lnSpc>
              <a:spcBef>
                <a:spcPts val="1100"/>
              </a:spcBef>
              <a:spcAft>
                <a:spcPts val="0"/>
              </a:spcAft>
              <a:buClr>
                <a:srgbClr val="000000"/>
              </a:buClr>
              <a:buFont typeface="Arial" panose="020B0604020202020204" pitchFamily="34" charset="0"/>
              <a:buChar char="•"/>
            </a:pPr>
            <a:r>
              <a:rPr lang="en-US" sz="2200" dirty="0">
                <a:solidFill>
                  <a:prstClr val="black"/>
                </a:solidFill>
                <a:latin typeface="Times New Roman" panose="02020603050405020304" pitchFamily="18" charset="0"/>
                <a:cs typeface="Times New Roman" panose="02020603050405020304" pitchFamily="18" charset="0"/>
              </a:rPr>
              <a:t>Measuring accrued and </a:t>
            </a:r>
            <a:br>
              <a:rPr lang="en-US" sz="2200" dirty="0">
                <a:solidFill>
                  <a:prstClr val="black"/>
                </a:solidFill>
                <a:latin typeface="Times New Roman" panose="02020603050405020304" pitchFamily="18" charset="0"/>
                <a:cs typeface="Times New Roman" panose="02020603050405020304" pitchFamily="18" charset="0"/>
              </a:rPr>
            </a:br>
            <a:r>
              <a:rPr lang="en-US" sz="2200" dirty="0">
                <a:solidFill>
                  <a:prstClr val="black"/>
                </a:solidFill>
                <a:latin typeface="Times New Roman" panose="02020603050405020304" pitchFamily="18" charset="0"/>
                <a:cs typeface="Times New Roman" panose="02020603050405020304" pitchFamily="18" charset="0"/>
              </a:rPr>
              <a:t>vested benefits</a:t>
            </a:r>
          </a:p>
          <a:p>
            <a:pPr marL="521208" lvl="1" indent="-228600">
              <a:lnSpc>
                <a:spcPct val="100000"/>
              </a:lnSpc>
              <a:spcBef>
                <a:spcPts val="1100"/>
              </a:spcBef>
              <a:spcAft>
                <a:spcPts val="0"/>
              </a:spcAft>
              <a:buClr>
                <a:srgbClr val="000000"/>
              </a:buClr>
              <a:buFont typeface="Arial" panose="020B0604020202020204" pitchFamily="34" charset="0"/>
              <a:buChar char="•"/>
            </a:pPr>
            <a:r>
              <a:rPr lang="en-US" sz="2200" dirty="0">
                <a:solidFill>
                  <a:prstClr val="black"/>
                </a:solidFill>
                <a:latin typeface="Times New Roman" panose="02020603050405020304" pitchFamily="18" charset="0"/>
                <a:cs typeface="Times New Roman" panose="02020603050405020304" pitchFamily="18" charset="0"/>
              </a:rPr>
              <a:t>Actuarial cost methods</a:t>
            </a:r>
          </a:p>
          <a:p>
            <a:pPr marL="521208" lvl="1" indent="-228600">
              <a:lnSpc>
                <a:spcPct val="100000"/>
              </a:lnSpc>
              <a:spcBef>
                <a:spcPts val="1100"/>
              </a:spcBef>
              <a:spcAft>
                <a:spcPts val="0"/>
              </a:spcAft>
              <a:buClr>
                <a:srgbClr val="000000"/>
              </a:buClr>
              <a:buFont typeface="Arial" panose="020B0604020202020204" pitchFamily="34" charset="0"/>
              <a:buChar char="•"/>
            </a:pPr>
            <a:r>
              <a:rPr lang="en-US" sz="2200" dirty="0">
                <a:solidFill>
                  <a:prstClr val="black"/>
                </a:solidFill>
                <a:latin typeface="Times New Roman" panose="02020603050405020304" pitchFamily="18" charset="0"/>
                <a:cs typeface="Times New Roman" panose="02020603050405020304" pitchFamily="18" charset="0"/>
              </a:rPr>
              <a:t>Amortization methods</a:t>
            </a:r>
          </a:p>
          <a:p>
            <a:pPr marL="521208" lvl="1" indent="-228600">
              <a:lnSpc>
                <a:spcPct val="100000"/>
              </a:lnSpc>
              <a:spcBef>
                <a:spcPts val="1100"/>
              </a:spcBef>
              <a:spcAft>
                <a:spcPts val="0"/>
              </a:spcAft>
              <a:buClr>
                <a:srgbClr val="000000"/>
              </a:buClr>
              <a:buFont typeface="Arial" panose="020B0604020202020204" pitchFamily="34" charset="0"/>
              <a:buChar char="•"/>
            </a:pPr>
            <a:r>
              <a:rPr lang="en-US" sz="2200" dirty="0">
                <a:solidFill>
                  <a:prstClr val="black"/>
                </a:solidFill>
                <a:latin typeface="Times New Roman" panose="02020603050405020304" pitchFamily="18" charset="0"/>
                <a:cs typeface="Times New Roman" panose="02020603050405020304" pitchFamily="18" charset="0"/>
              </a:rPr>
              <a:t>Asset valuation methods</a:t>
            </a:r>
          </a:p>
          <a:p>
            <a:pPr marL="521208" lvl="1" indent="-228600">
              <a:lnSpc>
                <a:spcPct val="100000"/>
              </a:lnSpc>
              <a:spcBef>
                <a:spcPts val="1100"/>
              </a:spcBef>
              <a:spcAft>
                <a:spcPts val="0"/>
              </a:spcAft>
              <a:buClr>
                <a:srgbClr val="000000"/>
              </a:buClr>
              <a:buFont typeface="Arial" panose="020B0604020202020204" pitchFamily="34" charset="0"/>
              <a:buChar char="•"/>
            </a:pPr>
            <a:r>
              <a:rPr lang="en-US" sz="2200" dirty="0">
                <a:solidFill>
                  <a:prstClr val="black"/>
                </a:solidFill>
                <a:latin typeface="Times New Roman" panose="02020603050405020304" pitchFamily="18" charset="0"/>
                <a:cs typeface="Times New Roman" panose="02020603050405020304" pitchFamily="18" charset="0"/>
              </a:rPr>
              <a:t>Low-Default-Risk obligation measure (LDROM)</a:t>
            </a:r>
          </a:p>
          <a:p>
            <a:pPr marL="521208" lvl="1" indent="-228600">
              <a:spcBef>
                <a:spcPts val="1100"/>
              </a:spcBef>
              <a:spcAft>
                <a:spcPts val="0"/>
              </a:spcAft>
              <a:buClr>
                <a:srgbClr val="000000"/>
              </a:buClr>
              <a:buFont typeface="Arial" panose="020B0604020202020204" pitchFamily="34" charset="0"/>
              <a:buChar char="•"/>
            </a:pPr>
            <a:endParaRPr lang="en-US" sz="2000" dirty="0">
              <a:solidFill>
                <a:prstClr val="black"/>
              </a:solidFill>
              <a:latin typeface="Times New Roman" panose="02020603050405020304" pitchFamily="18" charset="0"/>
              <a:cs typeface="Times New Roman" panose="02020603050405020304" pitchFamily="18" charset="0"/>
            </a:endParaRPr>
          </a:p>
        </p:txBody>
      </p:sp>
      <p:sp>
        <p:nvSpPr>
          <p:cNvPr id="9" name="Content Placeholder 2">
            <a:extLst>
              <a:ext uri="{FF2B5EF4-FFF2-40B4-BE49-F238E27FC236}">
                <a16:creationId xmlns:a16="http://schemas.microsoft.com/office/drawing/2014/main" id="{A6D6D7B3-DE62-1731-189D-343AFCBC32B9}"/>
              </a:ext>
            </a:extLst>
          </p:cNvPr>
          <p:cNvSpPr txBox="1">
            <a:spLocks/>
          </p:cNvSpPr>
          <p:nvPr/>
        </p:nvSpPr>
        <p:spPr>
          <a:xfrm>
            <a:off x="5684939" y="2334936"/>
            <a:ext cx="4530411" cy="3546512"/>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521208" lvl="1" indent="-228600">
              <a:lnSpc>
                <a:spcPct val="100000"/>
              </a:lnSpc>
              <a:spcBef>
                <a:spcPts val="1100"/>
              </a:spcBef>
              <a:spcAft>
                <a:spcPts val="0"/>
              </a:spcAft>
              <a:buClr>
                <a:srgbClr val="000000"/>
              </a:buClr>
              <a:buFont typeface="Arial" panose="020B0604020202020204" pitchFamily="34" charset="0"/>
              <a:buChar char="•"/>
            </a:pPr>
            <a:r>
              <a:rPr lang="en-US" sz="2200" dirty="0">
                <a:solidFill>
                  <a:prstClr val="black"/>
                </a:solidFill>
                <a:latin typeface="Times New Roman" panose="02020603050405020304" pitchFamily="18" charset="0"/>
                <a:cs typeface="Times New Roman" panose="02020603050405020304" pitchFamily="18" charset="0"/>
              </a:rPr>
              <a:t>Reasonable actuarially determined contribution</a:t>
            </a:r>
          </a:p>
          <a:p>
            <a:pPr marL="521208" lvl="1" indent="-228600">
              <a:lnSpc>
                <a:spcPct val="100000"/>
              </a:lnSpc>
              <a:spcBef>
                <a:spcPts val="1100"/>
              </a:spcBef>
              <a:spcAft>
                <a:spcPts val="0"/>
              </a:spcAft>
              <a:buClr>
                <a:srgbClr val="000000"/>
              </a:buClr>
              <a:buFont typeface="Arial" panose="020B0604020202020204" pitchFamily="34" charset="0"/>
              <a:buChar char="•"/>
            </a:pPr>
            <a:r>
              <a:rPr lang="en-US" sz="2200" dirty="0">
                <a:solidFill>
                  <a:prstClr val="black"/>
                </a:solidFill>
                <a:latin typeface="Times New Roman" panose="02020603050405020304" pitchFamily="18" charset="0"/>
                <a:cs typeface="Times New Roman" panose="02020603050405020304" pitchFamily="18" charset="0"/>
              </a:rPr>
              <a:t>Gain and loss analysis</a:t>
            </a:r>
          </a:p>
          <a:p>
            <a:pPr marL="521208" lvl="1" indent="-228600">
              <a:lnSpc>
                <a:spcPct val="100000"/>
              </a:lnSpc>
              <a:spcBef>
                <a:spcPts val="1100"/>
              </a:spcBef>
              <a:spcAft>
                <a:spcPts val="0"/>
              </a:spcAft>
              <a:buClr>
                <a:srgbClr val="000000"/>
              </a:buClr>
              <a:buFont typeface="Arial" panose="020B0604020202020204" pitchFamily="34" charset="0"/>
              <a:buChar char="•"/>
            </a:pPr>
            <a:r>
              <a:rPr lang="en-US" sz="2200" dirty="0">
                <a:solidFill>
                  <a:prstClr val="black"/>
                </a:solidFill>
                <a:latin typeface="Times New Roman" panose="02020603050405020304" pitchFamily="18" charset="0"/>
                <a:cs typeface="Times New Roman" panose="02020603050405020304" pitchFamily="18" charset="0"/>
              </a:rPr>
              <a:t>Contribution allocation procedure</a:t>
            </a:r>
          </a:p>
          <a:p>
            <a:pPr marL="521208" lvl="1" indent="-228600">
              <a:lnSpc>
                <a:spcPct val="100000"/>
              </a:lnSpc>
              <a:spcBef>
                <a:spcPts val="1100"/>
              </a:spcBef>
              <a:spcAft>
                <a:spcPts val="0"/>
              </a:spcAft>
              <a:buClr>
                <a:srgbClr val="000000"/>
              </a:buClr>
              <a:buFont typeface="Arial" panose="020B0604020202020204" pitchFamily="34" charset="0"/>
              <a:buChar char="•"/>
            </a:pPr>
            <a:r>
              <a:rPr lang="en-US" sz="2200" dirty="0">
                <a:solidFill>
                  <a:prstClr val="black"/>
                </a:solidFill>
                <a:latin typeface="Times New Roman" panose="02020603050405020304" pitchFamily="18" charset="0"/>
                <a:cs typeface="Times New Roman" panose="02020603050405020304" pitchFamily="18" charset="0"/>
              </a:rPr>
              <a:t>Output smoothing methods</a:t>
            </a:r>
          </a:p>
          <a:p>
            <a:pPr marL="521208" lvl="1" indent="-228600">
              <a:lnSpc>
                <a:spcPct val="100000"/>
              </a:lnSpc>
              <a:spcBef>
                <a:spcPts val="1100"/>
              </a:spcBef>
              <a:spcAft>
                <a:spcPts val="0"/>
              </a:spcAft>
              <a:buClr>
                <a:srgbClr val="000000"/>
              </a:buClr>
              <a:buFont typeface="Arial" panose="020B0604020202020204" pitchFamily="34" charset="0"/>
              <a:buChar char="•"/>
            </a:pPr>
            <a:r>
              <a:rPr lang="en-US" sz="2200" dirty="0">
                <a:solidFill>
                  <a:prstClr val="black"/>
                </a:solidFill>
                <a:latin typeface="Times New Roman" panose="02020603050405020304" pitchFamily="18" charset="0"/>
                <a:cs typeface="Times New Roman" panose="02020603050405020304" pitchFamily="18" charset="0"/>
              </a:rPr>
              <a:t>Communications and disclosures</a:t>
            </a:r>
          </a:p>
          <a:p>
            <a:pPr marL="521208" lvl="1" indent="-228600">
              <a:spcBef>
                <a:spcPts val="1100"/>
              </a:spcBef>
              <a:spcAft>
                <a:spcPts val="0"/>
              </a:spcAft>
              <a:buClr>
                <a:srgbClr val="000000"/>
              </a:buClr>
              <a:buFont typeface="Arial" panose="020B0604020202020204" pitchFamily="34" charset="0"/>
              <a:buChar char="•"/>
            </a:pPr>
            <a:endParaRPr lang="en-US" sz="2000" dirty="0">
              <a:solidFill>
                <a:prstClr val="black"/>
              </a:solidFill>
              <a:latin typeface="Times New Roman" panose="02020603050405020304" pitchFamily="18" charset="0"/>
              <a:cs typeface="Times New Roman" panose="02020603050405020304" pitchFamily="18" charset="0"/>
            </a:endParaRPr>
          </a:p>
        </p:txBody>
      </p:sp>
      <p:pic>
        <p:nvPicPr>
          <p:cNvPr id="2" name="Picture 1">
            <a:extLst>
              <a:ext uri="{FF2B5EF4-FFF2-40B4-BE49-F238E27FC236}">
                <a16:creationId xmlns:a16="http://schemas.microsoft.com/office/drawing/2014/main" id="{9BBEC813-DC43-735D-0B87-DFA4CB3EA1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1928" y="5905891"/>
            <a:ext cx="1794722" cy="343574"/>
          </a:xfrm>
          <a:prstGeom prst="rect">
            <a:avLst/>
          </a:prstGeom>
        </p:spPr>
      </p:pic>
      <p:sp>
        <p:nvSpPr>
          <p:cNvPr id="6" name="Slide Number Placeholder 5">
            <a:extLst>
              <a:ext uri="{FF2B5EF4-FFF2-40B4-BE49-F238E27FC236}">
                <a16:creationId xmlns:a16="http://schemas.microsoft.com/office/drawing/2014/main" id="{A5C7A7BE-49DA-A21C-2DFF-D8D6CB23D019}"/>
              </a:ext>
            </a:extLst>
          </p:cNvPr>
          <p:cNvSpPr>
            <a:spLocks noGrp="1"/>
          </p:cNvSpPr>
          <p:nvPr>
            <p:ph type="sldNum" sz="quarter" idx="12"/>
          </p:nvPr>
        </p:nvSpPr>
        <p:spPr/>
        <p:txBody>
          <a:bodyPr/>
          <a:lstStyle/>
          <a:p>
            <a:fld id="{A512ED98-E992-40A0-85DB-3C63CB5DEA11}" type="slidenum">
              <a:rPr lang="en-US" smtClean="0"/>
              <a:pPr/>
              <a:t>10</a:t>
            </a:fld>
            <a:endParaRPr lang="en-US" dirty="0"/>
          </a:p>
        </p:txBody>
      </p:sp>
    </p:spTree>
    <p:extLst>
      <p:ext uri="{BB962C8B-B14F-4D97-AF65-F5344CB8AC3E}">
        <p14:creationId xmlns:p14="http://schemas.microsoft.com/office/powerpoint/2010/main" val="4213663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extBox 3"/>
          <p:cNvSpPr txBox="1"/>
          <p:nvPr/>
        </p:nvSpPr>
        <p:spPr>
          <a:xfrm>
            <a:off x="1750325" y="226325"/>
            <a:ext cx="8700392" cy="553998"/>
          </a:xfrm>
          <a:prstGeom prst="rect">
            <a:avLst/>
          </a:prstGeom>
          <a:noFill/>
        </p:spPr>
        <p:txBody>
          <a:bodyPr wrap="square" rtlCol="0">
            <a:spAutoFit/>
          </a:bodyPr>
          <a:lstStyle/>
          <a:p>
            <a:r>
              <a:rPr lang="en-US" sz="3000" b="1" cap="small" dirty="0">
                <a:solidFill>
                  <a:prstClr val="black"/>
                </a:solidFill>
                <a:latin typeface="Times New Roman" panose="02020603050405020304" pitchFamily="18" charset="0"/>
                <a:cs typeface="Times New Roman" panose="02020603050405020304" pitchFamily="18" charset="0"/>
              </a:rPr>
              <a:t>ASOP No. 4 Changes</a:t>
            </a:r>
          </a:p>
        </p:txBody>
      </p:sp>
      <p:sp>
        <p:nvSpPr>
          <p:cNvPr id="7" name="Content Placeholder 2"/>
          <p:cNvSpPr txBox="1">
            <a:spLocks/>
          </p:cNvSpPr>
          <p:nvPr/>
        </p:nvSpPr>
        <p:spPr>
          <a:xfrm>
            <a:off x="1976650" y="1015702"/>
            <a:ext cx="8229600" cy="4525963"/>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228600" indent="-228600">
              <a:lnSpc>
                <a:spcPct val="100000"/>
              </a:lnSpc>
              <a:spcBef>
                <a:spcPts val="1100"/>
              </a:spcBef>
              <a:spcAft>
                <a:spcPts val="0"/>
              </a:spcAft>
              <a:buClr>
                <a:srgbClr val="000000"/>
              </a:buClr>
              <a:buFont typeface="Arial" panose="020B0604020202020204" pitchFamily="34" charset="0"/>
              <a:buChar char="•"/>
            </a:pPr>
            <a:r>
              <a:rPr lang="en-US" sz="2400" dirty="0">
                <a:solidFill>
                  <a:prstClr val="black"/>
                </a:solidFill>
                <a:latin typeface="Times New Roman" panose="02020603050405020304" pitchFamily="18" charset="0"/>
                <a:cs typeface="Times New Roman" panose="02020603050405020304" pitchFamily="18" charset="0"/>
              </a:rPr>
              <a:t>Revised ASOP 4 Released December 2021</a:t>
            </a:r>
          </a:p>
          <a:p>
            <a:pPr marL="228600" indent="-228600">
              <a:lnSpc>
                <a:spcPct val="100000"/>
              </a:lnSpc>
              <a:spcBef>
                <a:spcPts val="1100"/>
              </a:spcBef>
              <a:spcAft>
                <a:spcPts val="0"/>
              </a:spcAft>
              <a:buClr>
                <a:srgbClr val="000000"/>
              </a:buClr>
              <a:buFont typeface="Arial" panose="020B0604020202020204" pitchFamily="34" charset="0"/>
              <a:buChar char="•"/>
            </a:pPr>
            <a:r>
              <a:rPr lang="en-US" sz="2400" dirty="0">
                <a:solidFill>
                  <a:prstClr val="black"/>
                </a:solidFill>
                <a:latin typeface="Times New Roman" panose="02020603050405020304" pitchFamily="18" charset="0"/>
                <a:cs typeface="Times New Roman" panose="02020603050405020304" pitchFamily="18" charset="0"/>
              </a:rPr>
              <a:t>Effective for reports and measurement dates on or after </a:t>
            </a:r>
            <a:br>
              <a:rPr lang="en-US" sz="2400" dirty="0">
                <a:solidFill>
                  <a:prstClr val="black"/>
                </a:solidFill>
                <a:latin typeface="Times New Roman" panose="02020603050405020304" pitchFamily="18" charset="0"/>
                <a:cs typeface="Times New Roman" panose="02020603050405020304" pitchFamily="18" charset="0"/>
              </a:rPr>
            </a:br>
            <a:r>
              <a:rPr lang="en-US" sz="2400" dirty="0">
                <a:solidFill>
                  <a:prstClr val="black"/>
                </a:solidFill>
                <a:latin typeface="Times New Roman" panose="02020603050405020304" pitchFamily="18" charset="0"/>
                <a:cs typeface="Times New Roman" panose="02020603050405020304" pitchFamily="18" charset="0"/>
              </a:rPr>
              <a:t>February 15, 2023</a:t>
            </a:r>
          </a:p>
          <a:p>
            <a:pPr marL="228600" indent="-228600">
              <a:lnSpc>
                <a:spcPct val="100000"/>
              </a:lnSpc>
              <a:spcBef>
                <a:spcPts val="1100"/>
              </a:spcBef>
              <a:spcAft>
                <a:spcPts val="0"/>
              </a:spcAft>
              <a:buClr>
                <a:srgbClr val="000000"/>
              </a:buClr>
              <a:buFont typeface="Arial" panose="020B0604020202020204" pitchFamily="34" charset="0"/>
              <a:buChar char="•"/>
            </a:pPr>
            <a:r>
              <a:rPr lang="en-US" sz="2400" dirty="0">
                <a:solidFill>
                  <a:prstClr val="black"/>
                </a:solidFill>
                <a:latin typeface="Times New Roman" panose="02020603050405020304" pitchFamily="18" charset="0"/>
                <a:cs typeface="Times New Roman" panose="02020603050405020304" pitchFamily="18" charset="0"/>
              </a:rPr>
              <a:t>For most plans, this means the January 1, 2024 actuarial valuation (this year)</a:t>
            </a:r>
            <a:endParaRPr lang="en-US" sz="2200" dirty="0">
              <a:solidFill>
                <a:prstClr val="black"/>
              </a:solidFill>
              <a:latin typeface="Times New Roman" panose="02020603050405020304" pitchFamily="18" charset="0"/>
              <a:cs typeface="Times New Roman" panose="02020603050405020304" pitchFamily="18" charset="0"/>
            </a:endParaRPr>
          </a:p>
        </p:txBody>
      </p:sp>
      <p:pic>
        <p:nvPicPr>
          <p:cNvPr id="2" name="Picture 1">
            <a:extLst>
              <a:ext uri="{FF2B5EF4-FFF2-40B4-BE49-F238E27FC236}">
                <a16:creationId xmlns:a16="http://schemas.microsoft.com/office/drawing/2014/main" id="{A9D36F89-B8B9-D018-1396-342355BEC94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1928" y="5905891"/>
            <a:ext cx="1794722" cy="343574"/>
          </a:xfrm>
          <a:prstGeom prst="rect">
            <a:avLst/>
          </a:prstGeom>
        </p:spPr>
      </p:pic>
      <p:sp>
        <p:nvSpPr>
          <p:cNvPr id="3" name="Slide Number Placeholder 2">
            <a:extLst>
              <a:ext uri="{FF2B5EF4-FFF2-40B4-BE49-F238E27FC236}">
                <a16:creationId xmlns:a16="http://schemas.microsoft.com/office/drawing/2014/main" id="{734F25FF-5AFA-7D23-0FBC-8610363558AE}"/>
              </a:ext>
            </a:extLst>
          </p:cNvPr>
          <p:cNvSpPr>
            <a:spLocks noGrp="1"/>
          </p:cNvSpPr>
          <p:nvPr>
            <p:ph type="sldNum" sz="quarter" idx="12"/>
          </p:nvPr>
        </p:nvSpPr>
        <p:spPr/>
        <p:txBody>
          <a:bodyPr/>
          <a:lstStyle/>
          <a:p>
            <a:fld id="{A512ED98-E992-40A0-85DB-3C63CB5DEA11}" type="slidenum">
              <a:rPr lang="en-US" smtClean="0"/>
              <a:pPr/>
              <a:t>11</a:t>
            </a:fld>
            <a:endParaRPr lang="en-US" dirty="0"/>
          </a:p>
        </p:txBody>
      </p:sp>
    </p:spTree>
    <p:extLst>
      <p:ext uri="{BB962C8B-B14F-4D97-AF65-F5344CB8AC3E}">
        <p14:creationId xmlns:p14="http://schemas.microsoft.com/office/powerpoint/2010/main" val="2157048320"/>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extBox 3"/>
          <p:cNvSpPr txBox="1"/>
          <p:nvPr/>
        </p:nvSpPr>
        <p:spPr>
          <a:xfrm>
            <a:off x="1750325" y="226325"/>
            <a:ext cx="8700392" cy="553998"/>
          </a:xfrm>
          <a:prstGeom prst="rect">
            <a:avLst/>
          </a:prstGeom>
          <a:noFill/>
        </p:spPr>
        <p:txBody>
          <a:bodyPr wrap="square" rtlCol="0">
            <a:spAutoFit/>
          </a:bodyPr>
          <a:lstStyle/>
          <a:p>
            <a:r>
              <a:rPr lang="en-US" sz="3000" b="1" dirty="0">
                <a:solidFill>
                  <a:prstClr val="black"/>
                </a:solidFill>
                <a:latin typeface="Times New Roman" panose="02020603050405020304" pitchFamily="18" charset="0"/>
                <a:cs typeface="Times New Roman" panose="02020603050405020304" pitchFamily="18" charset="0"/>
              </a:rPr>
              <a:t>ASB’s Reasons for Updating ASOP No. 4</a:t>
            </a:r>
            <a:endParaRPr lang="en-US" sz="3000" b="1" cap="small" dirty="0">
              <a:solidFill>
                <a:prstClr val="black"/>
              </a:solidFill>
              <a:latin typeface="Times New Roman" panose="02020603050405020304" pitchFamily="18" charset="0"/>
              <a:cs typeface="Times New Roman" panose="02020603050405020304" pitchFamily="18" charset="0"/>
            </a:endParaRPr>
          </a:p>
        </p:txBody>
      </p:sp>
      <p:sp>
        <p:nvSpPr>
          <p:cNvPr id="7" name="Content Placeholder 2"/>
          <p:cNvSpPr txBox="1">
            <a:spLocks/>
          </p:cNvSpPr>
          <p:nvPr/>
        </p:nvSpPr>
        <p:spPr>
          <a:xfrm>
            <a:off x="1976650" y="1015702"/>
            <a:ext cx="8229600" cy="4525963"/>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214313" indent="-214313">
              <a:spcAft>
                <a:spcPts val="675"/>
              </a:spcAft>
              <a:buClr>
                <a:srgbClr val="000000"/>
              </a:buClr>
              <a:buFont typeface="Arial" panose="020B0604020202020204" pitchFamily="34" charset="0"/>
              <a:buChar char="•"/>
            </a:pPr>
            <a:r>
              <a:rPr lang="en-US" dirty="0">
                <a:solidFill>
                  <a:prstClr val="black">
                    <a:lumMod val="75000"/>
                    <a:lumOff val="25000"/>
                  </a:prstClr>
                </a:solidFill>
                <a:latin typeface="Times New Roman" panose="02020603050405020304" pitchFamily="18" charset="0"/>
                <a:cs typeface="Times New Roman" panose="02020603050405020304" pitchFamily="18" charset="0"/>
              </a:rPr>
              <a:t>Highly publicized issues with some large government pension plans</a:t>
            </a:r>
          </a:p>
          <a:p>
            <a:pPr marL="214313" indent="-214313">
              <a:spcAft>
                <a:spcPts val="675"/>
              </a:spcAft>
              <a:buClr>
                <a:srgbClr val="000000"/>
              </a:buClr>
              <a:buFont typeface="Arial" panose="020B0604020202020204" pitchFamily="34" charset="0"/>
              <a:buChar char="•"/>
            </a:pPr>
            <a:r>
              <a:rPr lang="en-US" dirty="0">
                <a:solidFill>
                  <a:prstClr val="black">
                    <a:lumMod val="75000"/>
                    <a:lumOff val="25000"/>
                  </a:prstClr>
                </a:solidFill>
                <a:latin typeface="Times New Roman" panose="02020603050405020304" pitchFamily="18" charset="0"/>
                <a:cs typeface="Times New Roman" panose="02020603050405020304" pitchFamily="18" charset="0"/>
              </a:rPr>
              <a:t>Some states require actuaries to calculate contributions that are not likely to adequately fund the plan</a:t>
            </a:r>
          </a:p>
          <a:p>
            <a:pPr marL="214313" indent="-214313">
              <a:buClr>
                <a:srgbClr val="000000"/>
              </a:buClr>
              <a:buFont typeface="Arial" panose="020B0604020202020204" pitchFamily="34" charset="0"/>
              <a:buChar char="•"/>
            </a:pPr>
            <a:r>
              <a:rPr lang="en-US" dirty="0">
                <a:solidFill>
                  <a:prstClr val="black">
                    <a:lumMod val="75000"/>
                    <a:lumOff val="25000"/>
                  </a:prstClr>
                </a:solidFill>
                <a:latin typeface="Times New Roman" panose="02020603050405020304" pitchFamily="18" charset="0"/>
                <a:cs typeface="Times New Roman" panose="02020603050405020304" pitchFamily="18" charset="0"/>
              </a:rPr>
              <a:t>To mitigate reputational risk with a higher bar for pension plans </a:t>
            </a:r>
          </a:p>
          <a:p>
            <a:pPr marL="470297" lvl="1" indent="-254794">
              <a:spcAft>
                <a:spcPts val="675"/>
              </a:spcAft>
              <a:buClr>
                <a:srgbClr val="000000"/>
              </a:buClr>
              <a:buFont typeface="Calibri" panose="020F0502020204030204" pitchFamily="34" charset="0"/>
              <a:buChar char="−"/>
            </a:pPr>
            <a:r>
              <a:rPr lang="en-US" sz="2000" dirty="0">
                <a:solidFill>
                  <a:prstClr val="black">
                    <a:lumMod val="75000"/>
                    <a:lumOff val="25000"/>
                  </a:prstClr>
                </a:solidFill>
                <a:latin typeface="Times New Roman" panose="02020603050405020304" pitchFamily="18" charset="0"/>
                <a:cs typeface="Times New Roman" panose="02020603050405020304" pitchFamily="18" charset="0"/>
              </a:rPr>
              <a:t>pension plan failures carry reputational risk for the actuarial profession, even when the plan actuary’s work was accurate</a:t>
            </a:r>
          </a:p>
          <a:p>
            <a:pPr marL="214313" indent="-214313">
              <a:buClr>
                <a:srgbClr val="000000"/>
              </a:buClr>
              <a:buFont typeface="Arial" panose="020B0604020202020204" pitchFamily="34" charset="0"/>
              <a:buChar char="•"/>
            </a:pPr>
            <a:r>
              <a:rPr lang="en-US" dirty="0">
                <a:solidFill>
                  <a:prstClr val="black">
                    <a:lumMod val="75000"/>
                    <a:lumOff val="25000"/>
                  </a:prstClr>
                </a:solidFill>
                <a:latin typeface="Times New Roman" panose="02020603050405020304" pitchFamily="18" charset="0"/>
                <a:cs typeface="Times New Roman" panose="02020603050405020304" pitchFamily="18" charset="0"/>
              </a:rPr>
              <a:t>Belief that the new LDROM measure provides:</a:t>
            </a:r>
          </a:p>
          <a:p>
            <a:pPr marL="470297" lvl="1" indent="-254794">
              <a:buClr>
                <a:srgbClr val="000000"/>
              </a:buClr>
              <a:buFont typeface="Calibri" panose="020F0502020204030204" pitchFamily="34" charset="0"/>
              <a:buChar char="−"/>
            </a:pPr>
            <a:r>
              <a:rPr lang="en-US" sz="2000" dirty="0">
                <a:solidFill>
                  <a:prstClr val="black">
                    <a:lumMod val="75000"/>
                    <a:lumOff val="25000"/>
                  </a:prstClr>
                </a:solidFill>
                <a:latin typeface="Times New Roman" panose="02020603050405020304" pitchFamily="18" charset="0"/>
                <a:cs typeface="Times New Roman" panose="02020603050405020304" pitchFamily="18" charset="0"/>
              </a:rPr>
              <a:t>“appropriate, useful information”, “more complete assessment” of funded status</a:t>
            </a:r>
          </a:p>
          <a:p>
            <a:pPr marL="470297" lvl="1" indent="-254794">
              <a:buClr>
                <a:srgbClr val="000000"/>
              </a:buClr>
              <a:buFont typeface="Calibri" panose="020F0502020204030204" pitchFamily="34" charset="0"/>
              <a:buChar char="−"/>
            </a:pPr>
            <a:r>
              <a:rPr lang="en-US" sz="2000" dirty="0">
                <a:solidFill>
                  <a:prstClr val="black">
                    <a:lumMod val="75000"/>
                    <a:lumOff val="25000"/>
                  </a:prstClr>
                </a:solidFill>
                <a:latin typeface="Times New Roman" panose="02020603050405020304" pitchFamily="18" charset="0"/>
                <a:cs typeface="Times New Roman" panose="02020603050405020304" pitchFamily="18" charset="0"/>
              </a:rPr>
              <a:t>“additional information regarding the security of benefits” earned as of the measurement date </a:t>
            </a:r>
          </a:p>
        </p:txBody>
      </p:sp>
      <p:pic>
        <p:nvPicPr>
          <p:cNvPr id="2" name="Picture 1">
            <a:extLst>
              <a:ext uri="{FF2B5EF4-FFF2-40B4-BE49-F238E27FC236}">
                <a16:creationId xmlns:a16="http://schemas.microsoft.com/office/drawing/2014/main" id="{2B2E9656-BDBB-DA97-F791-C46A74815C1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1928" y="5905891"/>
            <a:ext cx="1794722" cy="343574"/>
          </a:xfrm>
          <a:prstGeom prst="rect">
            <a:avLst/>
          </a:prstGeom>
        </p:spPr>
      </p:pic>
      <p:sp>
        <p:nvSpPr>
          <p:cNvPr id="3" name="Slide Number Placeholder 2">
            <a:extLst>
              <a:ext uri="{FF2B5EF4-FFF2-40B4-BE49-F238E27FC236}">
                <a16:creationId xmlns:a16="http://schemas.microsoft.com/office/drawing/2014/main" id="{F57970F9-7EA3-7D04-E408-B272C1E2777C}"/>
              </a:ext>
            </a:extLst>
          </p:cNvPr>
          <p:cNvSpPr>
            <a:spLocks noGrp="1"/>
          </p:cNvSpPr>
          <p:nvPr>
            <p:ph type="sldNum" sz="quarter" idx="12"/>
          </p:nvPr>
        </p:nvSpPr>
        <p:spPr/>
        <p:txBody>
          <a:bodyPr/>
          <a:lstStyle/>
          <a:p>
            <a:fld id="{A512ED98-E992-40A0-85DB-3C63CB5DEA11}" type="slidenum">
              <a:rPr lang="en-US" smtClean="0"/>
              <a:pPr/>
              <a:t>12</a:t>
            </a:fld>
            <a:endParaRPr lang="en-US" dirty="0"/>
          </a:p>
        </p:txBody>
      </p:sp>
    </p:spTree>
    <p:extLst>
      <p:ext uri="{BB962C8B-B14F-4D97-AF65-F5344CB8AC3E}">
        <p14:creationId xmlns:p14="http://schemas.microsoft.com/office/powerpoint/2010/main" val="2356595011"/>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50325" y="226325"/>
            <a:ext cx="8700392" cy="553998"/>
          </a:xfrm>
          <a:prstGeom prst="rect">
            <a:avLst/>
          </a:prstGeom>
          <a:noFill/>
        </p:spPr>
        <p:txBody>
          <a:bodyPr wrap="square" rtlCol="0">
            <a:spAutoFit/>
          </a:bodyPr>
          <a:lstStyle/>
          <a:p>
            <a:r>
              <a:rPr lang="en-US" sz="3000" b="1" cap="small" dirty="0">
                <a:solidFill>
                  <a:prstClr val="black"/>
                </a:solidFill>
                <a:latin typeface="Times New Roman" panose="02020603050405020304" pitchFamily="18" charset="0"/>
                <a:cs typeface="Times New Roman" panose="02020603050405020304" pitchFamily="18" charset="0"/>
              </a:rPr>
              <a:t>ASOP No. 4 Changes</a:t>
            </a:r>
          </a:p>
        </p:txBody>
      </p:sp>
      <p:sp>
        <p:nvSpPr>
          <p:cNvPr id="7" name="Content Placeholder 2"/>
          <p:cNvSpPr txBox="1">
            <a:spLocks/>
          </p:cNvSpPr>
          <p:nvPr/>
        </p:nvSpPr>
        <p:spPr>
          <a:xfrm>
            <a:off x="1976650" y="1015702"/>
            <a:ext cx="8297067" cy="4525963"/>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228600" indent="-228600">
              <a:lnSpc>
                <a:spcPct val="100000"/>
              </a:lnSpc>
              <a:spcBef>
                <a:spcPts val="1100"/>
              </a:spcBef>
              <a:spcAft>
                <a:spcPts val="0"/>
              </a:spcAft>
              <a:buClr>
                <a:srgbClr val="000000"/>
              </a:buClr>
              <a:buFont typeface="Arial" panose="020B0604020202020204" pitchFamily="34" charset="0"/>
              <a:buChar char="•"/>
            </a:pPr>
            <a:r>
              <a:rPr lang="en-US" sz="2400" dirty="0">
                <a:solidFill>
                  <a:prstClr val="black"/>
                </a:solidFill>
                <a:latin typeface="Times New Roman" panose="02020603050405020304" pitchFamily="18" charset="0"/>
                <a:cs typeface="Times New Roman" panose="02020603050405020304" pitchFamily="18" charset="0"/>
              </a:rPr>
              <a:t>Changes impacting public pension plans:</a:t>
            </a:r>
          </a:p>
          <a:p>
            <a:pPr marL="521208" lvl="1" indent="-228600">
              <a:lnSpc>
                <a:spcPct val="100000"/>
              </a:lnSpc>
              <a:spcBef>
                <a:spcPts val="1100"/>
              </a:spcBef>
              <a:spcAft>
                <a:spcPts val="0"/>
              </a:spcAft>
              <a:buClr>
                <a:srgbClr val="000000"/>
              </a:buClr>
              <a:buFont typeface="Arial" panose="020B0604020202020204" pitchFamily="34" charset="0"/>
              <a:buChar char="•"/>
            </a:pPr>
            <a:r>
              <a:rPr lang="en-US" sz="2200" dirty="0">
                <a:solidFill>
                  <a:prstClr val="black"/>
                </a:solidFill>
                <a:latin typeface="Times New Roman" panose="02020603050405020304" pitchFamily="18" charset="0"/>
                <a:cs typeface="Times New Roman" panose="02020603050405020304" pitchFamily="18" charset="0"/>
              </a:rPr>
              <a:t>Disclose a Low-Default-Risk Obligation Measure (LDROM)</a:t>
            </a:r>
          </a:p>
          <a:p>
            <a:pPr marL="521208" lvl="1" indent="-228600">
              <a:lnSpc>
                <a:spcPct val="100000"/>
              </a:lnSpc>
              <a:spcBef>
                <a:spcPts val="1100"/>
              </a:spcBef>
              <a:spcAft>
                <a:spcPts val="0"/>
              </a:spcAft>
              <a:buClr>
                <a:srgbClr val="000000"/>
              </a:buClr>
              <a:buFont typeface="Arial" panose="020B0604020202020204" pitchFamily="34" charset="0"/>
              <a:buChar char="•"/>
            </a:pPr>
            <a:r>
              <a:rPr lang="en-US" sz="2200" dirty="0">
                <a:solidFill>
                  <a:prstClr val="black"/>
                </a:solidFill>
                <a:latin typeface="Times New Roman" panose="02020603050405020304" pitchFamily="18" charset="0"/>
                <a:cs typeface="Times New Roman" panose="02020603050405020304" pitchFamily="18" charset="0"/>
              </a:rPr>
              <a:t>Disclose a Reasonable Actuarially Determined Contribution (RADC)</a:t>
            </a:r>
          </a:p>
          <a:p>
            <a:pPr marL="521208" lvl="1" indent="-228600">
              <a:lnSpc>
                <a:spcPct val="100000"/>
              </a:lnSpc>
              <a:spcBef>
                <a:spcPts val="1100"/>
              </a:spcBef>
              <a:spcAft>
                <a:spcPts val="0"/>
              </a:spcAft>
              <a:buClr>
                <a:srgbClr val="000000"/>
              </a:buClr>
              <a:buFont typeface="Arial" panose="020B0604020202020204" pitchFamily="34" charset="0"/>
              <a:buChar char="•"/>
            </a:pPr>
            <a:r>
              <a:rPr lang="en-US" sz="2200" dirty="0">
                <a:solidFill>
                  <a:prstClr val="black"/>
                </a:solidFill>
                <a:latin typeface="Times New Roman" panose="02020603050405020304" pitchFamily="18" charset="0"/>
                <a:cs typeface="Times New Roman" panose="02020603050405020304" pitchFamily="18" charset="0"/>
              </a:rPr>
              <a:t>Assess implication of funding policy</a:t>
            </a:r>
          </a:p>
          <a:p>
            <a:pPr marL="521208" lvl="1" indent="-228600">
              <a:lnSpc>
                <a:spcPct val="100000"/>
              </a:lnSpc>
              <a:spcBef>
                <a:spcPts val="1100"/>
              </a:spcBef>
              <a:spcAft>
                <a:spcPts val="0"/>
              </a:spcAft>
              <a:buClr>
                <a:srgbClr val="000000"/>
              </a:buClr>
              <a:buFont typeface="Arial" panose="020B0604020202020204" pitchFamily="34" charset="0"/>
              <a:buChar char="•"/>
            </a:pPr>
            <a:r>
              <a:rPr lang="en-US" sz="2200" dirty="0">
                <a:solidFill>
                  <a:prstClr val="black"/>
                </a:solidFill>
                <a:latin typeface="Times New Roman" panose="02020603050405020304" pitchFamily="18" charset="0"/>
                <a:cs typeface="Times New Roman" panose="02020603050405020304" pitchFamily="18" charset="0"/>
              </a:rPr>
              <a:t>Other changes:</a:t>
            </a:r>
          </a:p>
          <a:p>
            <a:pPr marL="704088" lvl="2" indent="-228600">
              <a:lnSpc>
                <a:spcPct val="100000"/>
              </a:lnSpc>
              <a:spcBef>
                <a:spcPts val="1100"/>
              </a:spcBef>
              <a:spcAft>
                <a:spcPts val="0"/>
              </a:spcAft>
              <a:buClr>
                <a:srgbClr val="000000"/>
              </a:buClr>
              <a:buFont typeface="Arial" panose="020B0604020202020204" pitchFamily="34" charset="0"/>
              <a:buChar char="•"/>
            </a:pPr>
            <a:r>
              <a:rPr lang="en-US" sz="2000" dirty="0">
                <a:solidFill>
                  <a:prstClr val="black"/>
                </a:solidFill>
                <a:latin typeface="Times New Roman" panose="02020603050405020304" pitchFamily="18" charset="0"/>
                <a:cs typeface="Times New Roman" panose="02020603050405020304" pitchFamily="18" charset="0"/>
              </a:rPr>
              <a:t>Gain/Loss analysis</a:t>
            </a:r>
          </a:p>
          <a:p>
            <a:pPr marL="704088" lvl="2" indent="-228600">
              <a:lnSpc>
                <a:spcPct val="100000"/>
              </a:lnSpc>
              <a:spcBef>
                <a:spcPts val="1100"/>
              </a:spcBef>
              <a:spcAft>
                <a:spcPts val="0"/>
              </a:spcAft>
              <a:buClr>
                <a:srgbClr val="000000"/>
              </a:buClr>
              <a:buFont typeface="Arial" panose="020B0604020202020204" pitchFamily="34" charset="0"/>
              <a:buChar char="•"/>
            </a:pPr>
            <a:r>
              <a:rPr lang="en-US" sz="2000" dirty="0">
                <a:solidFill>
                  <a:prstClr val="black"/>
                </a:solidFill>
                <a:latin typeface="Times New Roman" panose="02020603050405020304" pitchFamily="18" charset="0"/>
                <a:cs typeface="Times New Roman" panose="02020603050405020304" pitchFamily="18" charset="0"/>
              </a:rPr>
              <a:t>New guidance on amortization methods</a:t>
            </a:r>
          </a:p>
          <a:p>
            <a:pPr marL="704088" lvl="2" indent="-228600">
              <a:lnSpc>
                <a:spcPct val="100000"/>
              </a:lnSpc>
              <a:spcBef>
                <a:spcPts val="1100"/>
              </a:spcBef>
              <a:spcAft>
                <a:spcPts val="0"/>
              </a:spcAft>
              <a:buClr>
                <a:srgbClr val="000000"/>
              </a:buClr>
              <a:buFont typeface="Arial" panose="020B0604020202020204" pitchFamily="34" charset="0"/>
              <a:buChar char="•"/>
            </a:pPr>
            <a:r>
              <a:rPr lang="en-US" sz="2000" dirty="0">
                <a:solidFill>
                  <a:prstClr val="black"/>
                </a:solidFill>
                <a:latin typeface="Times New Roman" panose="02020603050405020304" pitchFamily="18" charset="0"/>
                <a:cs typeface="Times New Roman" panose="02020603050405020304" pitchFamily="18" charset="0"/>
              </a:rPr>
              <a:t>Implications of funding policy</a:t>
            </a:r>
          </a:p>
        </p:txBody>
      </p:sp>
      <p:pic>
        <p:nvPicPr>
          <p:cNvPr id="2" name="Picture 1">
            <a:extLst>
              <a:ext uri="{FF2B5EF4-FFF2-40B4-BE49-F238E27FC236}">
                <a16:creationId xmlns:a16="http://schemas.microsoft.com/office/drawing/2014/main" id="{8B675CF1-2F03-6A55-113A-A682EF4E237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1928" y="5905891"/>
            <a:ext cx="1794722" cy="343574"/>
          </a:xfrm>
          <a:prstGeom prst="rect">
            <a:avLst/>
          </a:prstGeom>
        </p:spPr>
      </p:pic>
      <p:sp>
        <p:nvSpPr>
          <p:cNvPr id="3" name="Slide Number Placeholder 2">
            <a:extLst>
              <a:ext uri="{FF2B5EF4-FFF2-40B4-BE49-F238E27FC236}">
                <a16:creationId xmlns:a16="http://schemas.microsoft.com/office/drawing/2014/main" id="{3FD2AB0D-D891-0CE5-113C-CCCB2960D927}"/>
              </a:ext>
            </a:extLst>
          </p:cNvPr>
          <p:cNvSpPr>
            <a:spLocks noGrp="1"/>
          </p:cNvSpPr>
          <p:nvPr>
            <p:ph type="sldNum" sz="quarter" idx="12"/>
          </p:nvPr>
        </p:nvSpPr>
        <p:spPr/>
        <p:txBody>
          <a:bodyPr/>
          <a:lstStyle/>
          <a:p>
            <a:fld id="{A512ED98-E992-40A0-85DB-3C63CB5DEA11}" type="slidenum">
              <a:rPr lang="en-US" smtClean="0"/>
              <a:pPr/>
              <a:t>13</a:t>
            </a:fld>
            <a:endParaRPr lang="en-US" dirty="0"/>
          </a:p>
        </p:txBody>
      </p:sp>
    </p:spTree>
    <p:extLst>
      <p:ext uri="{BB962C8B-B14F-4D97-AF65-F5344CB8AC3E}">
        <p14:creationId xmlns:p14="http://schemas.microsoft.com/office/powerpoint/2010/main" val="34058781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50325" y="226327"/>
            <a:ext cx="8917675" cy="1015663"/>
          </a:xfrm>
          <a:prstGeom prst="rect">
            <a:avLst/>
          </a:prstGeom>
          <a:noFill/>
        </p:spPr>
        <p:txBody>
          <a:bodyPr wrap="square" rtlCol="0">
            <a:spAutoFit/>
          </a:bodyPr>
          <a:lstStyle/>
          <a:p>
            <a:r>
              <a:rPr lang="en-US" sz="3000" b="1" cap="small" dirty="0">
                <a:solidFill>
                  <a:prstClr val="black"/>
                </a:solidFill>
                <a:latin typeface="Times New Roman" panose="02020603050405020304" pitchFamily="18" charset="0"/>
                <a:cs typeface="Times New Roman" panose="02020603050405020304" pitchFamily="18" charset="0"/>
              </a:rPr>
              <a:t>Low-Default-Risk Obligation Measure (LDROM)</a:t>
            </a:r>
          </a:p>
        </p:txBody>
      </p:sp>
      <p:sp>
        <p:nvSpPr>
          <p:cNvPr id="7" name="Content Placeholder 2"/>
          <p:cNvSpPr txBox="1">
            <a:spLocks/>
          </p:cNvSpPr>
          <p:nvPr/>
        </p:nvSpPr>
        <p:spPr>
          <a:xfrm>
            <a:off x="2042081" y="1251079"/>
            <a:ext cx="8297067" cy="4525963"/>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228600" indent="-228600">
              <a:lnSpc>
                <a:spcPct val="100000"/>
              </a:lnSpc>
              <a:spcBef>
                <a:spcPts val="1100"/>
              </a:spcBef>
              <a:spcAft>
                <a:spcPts val="0"/>
              </a:spcAft>
              <a:buClr>
                <a:srgbClr val="000000"/>
              </a:buClr>
              <a:buFont typeface="Arial" panose="020B0604020202020204" pitchFamily="34" charset="0"/>
              <a:buChar char="•"/>
            </a:pPr>
            <a:r>
              <a:rPr lang="en-US" sz="2400" dirty="0">
                <a:solidFill>
                  <a:prstClr val="black"/>
                </a:solidFill>
                <a:latin typeface="Times New Roman" panose="02020603050405020304" pitchFamily="18" charset="0"/>
                <a:cs typeface="Times New Roman" panose="02020603050405020304" pitchFamily="18" charset="0"/>
              </a:rPr>
              <a:t>New calculation and disclosure requirement</a:t>
            </a:r>
          </a:p>
          <a:p>
            <a:pPr marL="228600" indent="-228600">
              <a:lnSpc>
                <a:spcPct val="100000"/>
              </a:lnSpc>
              <a:spcBef>
                <a:spcPts val="1100"/>
              </a:spcBef>
              <a:spcAft>
                <a:spcPts val="0"/>
              </a:spcAft>
              <a:buClr>
                <a:srgbClr val="000000"/>
              </a:buClr>
              <a:buFont typeface="Arial" panose="020B0604020202020204" pitchFamily="34" charset="0"/>
              <a:buChar char="•"/>
            </a:pPr>
            <a:r>
              <a:rPr lang="en-US" sz="2400" dirty="0">
                <a:solidFill>
                  <a:prstClr val="black"/>
                </a:solidFill>
                <a:latin typeface="Times New Roman" panose="02020603050405020304" pitchFamily="18" charset="0"/>
                <a:cs typeface="Times New Roman" panose="02020603050405020304" pitchFamily="18" charset="0"/>
              </a:rPr>
              <a:t>Applies to funding valuations, not accounting (GASB)</a:t>
            </a:r>
          </a:p>
          <a:p>
            <a:pPr marL="228600" indent="-228600">
              <a:lnSpc>
                <a:spcPct val="100000"/>
              </a:lnSpc>
              <a:spcBef>
                <a:spcPts val="1100"/>
              </a:spcBef>
              <a:spcAft>
                <a:spcPts val="0"/>
              </a:spcAft>
              <a:buClr>
                <a:srgbClr val="000000"/>
              </a:buClr>
              <a:buFont typeface="Arial" panose="020B0604020202020204" pitchFamily="34" charset="0"/>
              <a:buChar char="•"/>
            </a:pPr>
            <a:r>
              <a:rPr lang="en-US" sz="2400" dirty="0">
                <a:solidFill>
                  <a:prstClr val="black"/>
                </a:solidFill>
                <a:latin typeface="Times New Roman" panose="02020603050405020304" pitchFamily="18" charset="0"/>
                <a:cs typeface="Times New Roman" panose="02020603050405020304" pitchFamily="18" charset="0"/>
              </a:rPr>
              <a:t>Calculates the ongoing funding liability if plan was invested in low-default-risk securities</a:t>
            </a:r>
          </a:p>
          <a:p>
            <a:pPr marL="228600" indent="-228600">
              <a:lnSpc>
                <a:spcPct val="100000"/>
              </a:lnSpc>
              <a:spcBef>
                <a:spcPts val="1100"/>
              </a:spcBef>
              <a:spcAft>
                <a:spcPts val="0"/>
              </a:spcAft>
              <a:buClr>
                <a:srgbClr val="000000"/>
              </a:buClr>
              <a:buFont typeface="Arial" panose="020B0604020202020204" pitchFamily="34" charset="0"/>
              <a:buChar char="•"/>
            </a:pPr>
            <a:r>
              <a:rPr lang="en-US" sz="2400" dirty="0">
                <a:solidFill>
                  <a:prstClr val="black"/>
                </a:solidFill>
                <a:latin typeface="Times New Roman" panose="02020603050405020304" pitchFamily="18" charset="0"/>
                <a:cs typeface="Times New Roman" panose="02020603050405020304" pitchFamily="18" charset="0"/>
              </a:rPr>
              <a:t>Discount rate based on low-default-risk fixed income securities with cash flows similar to the benefits paid by the plan</a:t>
            </a:r>
          </a:p>
          <a:p>
            <a:pPr marL="521208" lvl="1" indent="-228600">
              <a:lnSpc>
                <a:spcPct val="100000"/>
              </a:lnSpc>
              <a:spcBef>
                <a:spcPts val="1100"/>
              </a:spcBef>
              <a:spcAft>
                <a:spcPts val="0"/>
              </a:spcAft>
              <a:buClr>
                <a:srgbClr val="000000"/>
              </a:buClr>
              <a:buFont typeface="Arial" panose="020B0604020202020204" pitchFamily="34" charset="0"/>
              <a:buChar char="•"/>
            </a:pPr>
            <a:r>
              <a:rPr lang="en-US" sz="2200" dirty="0">
                <a:solidFill>
                  <a:prstClr val="black"/>
                </a:solidFill>
                <a:latin typeface="Times New Roman" panose="02020603050405020304" pitchFamily="18" charset="0"/>
                <a:cs typeface="Times New Roman" panose="02020603050405020304" pitchFamily="18" charset="0"/>
              </a:rPr>
              <a:t>U.S. Treasury yields</a:t>
            </a:r>
          </a:p>
          <a:p>
            <a:pPr marL="521208" lvl="1" indent="-228600">
              <a:lnSpc>
                <a:spcPct val="100000"/>
              </a:lnSpc>
              <a:spcBef>
                <a:spcPts val="1100"/>
              </a:spcBef>
              <a:spcAft>
                <a:spcPts val="0"/>
              </a:spcAft>
              <a:buClr>
                <a:srgbClr val="000000"/>
              </a:buClr>
              <a:buFont typeface="Arial" panose="020B0604020202020204" pitchFamily="34" charset="0"/>
              <a:buChar char="•"/>
            </a:pPr>
            <a:r>
              <a:rPr lang="en-US" sz="2200" dirty="0">
                <a:solidFill>
                  <a:prstClr val="black"/>
                </a:solidFill>
                <a:latin typeface="Times New Roman" panose="02020603050405020304" pitchFamily="18" charset="0"/>
                <a:cs typeface="Times New Roman" panose="02020603050405020304" pitchFamily="18" charset="0"/>
              </a:rPr>
              <a:t>Corporate bonds</a:t>
            </a:r>
          </a:p>
          <a:p>
            <a:pPr marL="521208" lvl="1" indent="-228600">
              <a:lnSpc>
                <a:spcPct val="100000"/>
              </a:lnSpc>
              <a:spcBef>
                <a:spcPts val="1100"/>
              </a:spcBef>
              <a:spcAft>
                <a:spcPts val="0"/>
              </a:spcAft>
              <a:buClr>
                <a:srgbClr val="000000"/>
              </a:buClr>
              <a:buFont typeface="Arial" panose="020B0604020202020204" pitchFamily="34" charset="0"/>
              <a:buChar char="•"/>
            </a:pPr>
            <a:r>
              <a:rPr lang="en-US" sz="2200" dirty="0">
                <a:solidFill>
                  <a:prstClr val="black"/>
                </a:solidFill>
                <a:latin typeface="Times New Roman" panose="02020603050405020304" pitchFamily="18" charset="0"/>
                <a:cs typeface="Times New Roman" panose="02020603050405020304" pitchFamily="18" charset="0"/>
              </a:rPr>
              <a:t>Highly rated tax-exempt municipal bonds</a:t>
            </a:r>
          </a:p>
        </p:txBody>
      </p:sp>
      <p:pic>
        <p:nvPicPr>
          <p:cNvPr id="3" name="Picture 2" descr="Diagram, text&#10;&#10;Description automatically generated">
            <a:extLst>
              <a:ext uri="{FF2B5EF4-FFF2-40B4-BE49-F238E27FC236}">
                <a16:creationId xmlns:a16="http://schemas.microsoft.com/office/drawing/2014/main" id="{3C6D3DA7-1C1D-E3EE-3082-81A9545873D9}"/>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8042190" y="4449868"/>
            <a:ext cx="1808480" cy="1604010"/>
          </a:xfrm>
          <a:prstGeom prst="rect">
            <a:avLst/>
          </a:prstGeom>
        </p:spPr>
      </p:pic>
      <p:pic>
        <p:nvPicPr>
          <p:cNvPr id="2" name="Picture 1">
            <a:extLst>
              <a:ext uri="{FF2B5EF4-FFF2-40B4-BE49-F238E27FC236}">
                <a16:creationId xmlns:a16="http://schemas.microsoft.com/office/drawing/2014/main" id="{1E37AEA4-4513-21C5-F832-1804B23171E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81928" y="5905891"/>
            <a:ext cx="1794722" cy="343574"/>
          </a:xfrm>
          <a:prstGeom prst="rect">
            <a:avLst/>
          </a:prstGeom>
        </p:spPr>
      </p:pic>
      <p:sp>
        <p:nvSpPr>
          <p:cNvPr id="6" name="Slide Number Placeholder 5">
            <a:extLst>
              <a:ext uri="{FF2B5EF4-FFF2-40B4-BE49-F238E27FC236}">
                <a16:creationId xmlns:a16="http://schemas.microsoft.com/office/drawing/2014/main" id="{89907463-C1F9-CF63-1F7B-8971CD676089}"/>
              </a:ext>
            </a:extLst>
          </p:cNvPr>
          <p:cNvSpPr>
            <a:spLocks noGrp="1"/>
          </p:cNvSpPr>
          <p:nvPr>
            <p:ph type="sldNum" sz="quarter" idx="12"/>
          </p:nvPr>
        </p:nvSpPr>
        <p:spPr/>
        <p:txBody>
          <a:bodyPr/>
          <a:lstStyle/>
          <a:p>
            <a:fld id="{A512ED98-E992-40A0-85DB-3C63CB5DEA11}" type="slidenum">
              <a:rPr lang="en-US" smtClean="0"/>
              <a:pPr/>
              <a:t>14</a:t>
            </a:fld>
            <a:endParaRPr lang="en-US" dirty="0"/>
          </a:p>
        </p:txBody>
      </p:sp>
    </p:spTree>
    <p:extLst>
      <p:ext uri="{BB962C8B-B14F-4D97-AF65-F5344CB8AC3E}">
        <p14:creationId xmlns:p14="http://schemas.microsoft.com/office/powerpoint/2010/main" val="60420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50325" y="226327"/>
            <a:ext cx="8917675" cy="1015663"/>
          </a:xfrm>
          <a:prstGeom prst="rect">
            <a:avLst/>
          </a:prstGeom>
          <a:noFill/>
        </p:spPr>
        <p:txBody>
          <a:bodyPr wrap="square" rtlCol="0">
            <a:spAutoFit/>
          </a:bodyPr>
          <a:lstStyle/>
          <a:p>
            <a:r>
              <a:rPr lang="en-US" sz="3000" b="1" cap="small" dirty="0">
                <a:solidFill>
                  <a:prstClr val="black"/>
                </a:solidFill>
                <a:latin typeface="Times New Roman" panose="02020603050405020304" pitchFamily="18" charset="0"/>
                <a:cs typeface="Times New Roman" panose="02020603050405020304" pitchFamily="18" charset="0"/>
              </a:rPr>
              <a:t>Low-Default-Risk Obligation Measure (LDROM)</a:t>
            </a:r>
          </a:p>
        </p:txBody>
      </p:sp>
      <p:graphicFrame>
        <p:nvGraphicFramePr>
          <p:cNvPr id="9" name="Table 4">
            <a:extLst>
              <a:ext uri="{FF2B5EF4-FFF2-40B4-BE49-F238E27FC236}">
                <a16:creationId xmlns:a16="http://schemas.microsoft.com/office/drawing/2014/main" id="{0B8277FF-71EC-B669-209D-AA7E0CAB78DD}"/>
              </a:ext>
            </a:extLst>
          </p:cNvPr>
          <p:cNvGraphicFramePr>
            <a:graphicFrameLocks noGrp="1"/>
          </p:cNvGraphicFramePr>
          <p:nvPr/>
        </p:nvGraphicFramePr>
        <p:xfrm>
          <a:off x="1976649" y="2438400"/>
          <a:ext cx="8053520" cy="1981200"/>
        </p:xfrm>
        <a:graphic>
          <a:graphicData uri="http://schemas.openxmlformats.org/drawingml/2006/table">
            <a:tbl>
              <a:tblPr bandRow="1">
                <a:tableStyleId>{8A107856-5554-42FB-B03E-39F5DBC370BA}</a:tableStyleId>
              </a:tblPr>
              <a:tblGrid>
                <a:gridCol w="2500011">
                  <a:extLst>
                    <a:ext uri="{9D8B030D-6E8A-4147-A177-3AD203B41FA5}">
                      <a16:colId xmlns:a16="http://schemas.microsoft.com/office/drawing/2014/main" val="2539538560"/>
                    </a:ext>
                  </a:extLst>
                </a:gridCol>
                <a:gridCol w="2581469">
                  <a:extLst>
                    <a:ext uri="{9D8B030D-6E8A-4147-A177-3AD203B41FA5}">
                      <a16:colId xmlns:a16="http://schemas.microsoft.com/office/drawing/2014/main" val="2469196684"/>
                    </a:ext>
                  </a:extLst>
                </a:gridCol>
                <a:gridCol w="2972040">
                  <a:extLst>
                    <a:ext uri="{9D8B030D-6E8A-4147-A177-3AD203B41FA5}">
                      <a16:colId xmlns:a16="http://schemas.microsoft.com/office/drawing/2014/main" val="1019295233"/>
                    </a:ext>
                  </a:extLst>
                </a:gridCol>
              </a:tblGrid>
              <a:tr h="376770">
                <a:tc gridSpan="3">
                  <a:txBody>
                    <a:bodyPr/>
                    <a:lstStyle/>
                    <a:p>
                      <a:pPr algn="ctr"/>
                      <a:r>
                        <a:rPr lang="en-US" sz="2000" b="1" dirty="0">
                          <a:latin typeface="Times New Roman" panose="02020603050405020304" pitchFamily="18" charset="0"/>
                          <a:cs typeface="Times New Roman" panose="02020603050405020304" pitchFamily="18" charset="0"/>
                        </a:rPr>
                        <a:t>LDROM Example</a:t>
                      </a:r>
                    </a:p>
                  </a:txBody>
                  <a:tcPr>
                    <a:solidFill>
                      <a:srgbClr val="7ABC32"/>
                    </a:solidFill>
                  </a:tcPr>
                </a:tc>
                <a:tc hMerge="1">
                  <a:txBody>
                    <a:bodyPr/>
                    <a:lstStyle/>
                    <a:p>
                      <a:endParaRPr lang="en-US" sz="2000" i="0" dirty="0">
                        <a:latin typeface="Times New Roman" panose="02020603050405020304" pitchFamily="18" charset="0"/>
                        <a:cs typeface="Times New Roman" panose="02020603050405020304" pitchFamily="18" charset="0"/>
                      </a:endParaRPr>
                    </a:p>
                  </a:txBody>
                  <a:tcPr/>
                </a:tc>
                <a:tc hMerge="1">
                  <a:txBody>
                    <a:bodyPr/>
                    <a:lstStyle/>
                    <a:p>
                      <a:endParaRPr lang="en-US" sz="2000" i="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681505729"/>
                  </a:ext>
                </a:extLst>
              </a:tr>
              <a:tr h="370840">
                <a:tc>
                  <a:txBody>
                    <a:bodyPr/>
                    <a:lstStyle/>
                    <a:p>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b="1" i="0" dirty="0">
                          <a:latin typeface="Times New Roman" panose="02020603050405020304" pitchFamily="18" charset="0"/>
                          <a:cs typeface="Times New Roman" panose="02020603050405020304" pitchFamily="18" charset="0"/>
                        </a:rPr>
                        <a:t>Plan Discount Rate</a:t>
                      </a:r>
                    </a:p>
                  </a:txBody>
                  <a:tcPr/>
                </a:tc>
                <a:tc>
                  <a:txBody>
                    <a:bodyPr/>
                    <a:lstStyle/>
                    <a:p>
                      <a:pPr algn="ctr"/>
                      <a:r>
                        <a:rPr lang="en-US" sz="2000" b="1" i="0" dirty="0">
                          <a:latin typeface="Times New Roman" panose="02020603050405020304" pitchFamily="18" charset="0"/>
                          <a:cs typeface="Times New Roman" panose="02020603050405020304" pitchFamily="18" charset="0"/>
                        </a:rPr>
                        <a:t>Low-Default-Risk Rate</a:t>
                      </a:r>
                    </a:p>
                  </a:txBody>
                  <a:tcPr/>
                </a:tc>
                <a:extLst>
                  <a:ext uri="{0D108BD9-81ED-4DB2-BD59-A6C34878D82A}">
                    <a16:rowId xmlns:a16="http://schemas.microsoft.com/office/drawing/2014/main" val="3844184276"/>
                  </a:ext>
                </a:extLst>
              </a:tr>
              <a:tr h="370840">
                <a:tc>
                  <a:txBody>
                    <a:bodyPr/>
                    <a:lstStyle/>
                    <a:p>
                      <a:r>
                        <a:rPr lang="en-US" sz="2000" dirty="0">
                          <a:latin typeface="Times New Roman" panose="02020603050405020304" pitchFamily="18" charset="0"/>
                          <a:cs typeface="Times New Roman" panose="02020603050405020304" pitchFamily="18" charset="0"/>
                        </a:rPr>
                        <a:t>Discount Rate</a:t>
                      </a:r>
                    </a:p>
                  </a:txBody>
                  <a:tcPr/>
                </a:tc>
                <a:tc>
                  <a:txBody>
                    <a:bodyPr/>
                    <a:lstStyle/>
                    <a:p>
                      <a:pPr algn="ctr"/>
                      <a:r>
                        <a:rPr lang="en-US" sz="2000" i="0" dirty="0">
                          <a:latin typeface="Times New Roman" panose="02020603050405020304" pitchFamily="18" charset="0"/>
                          <a:cs typeface="Times New Roman" panose="02020603050405020304" pitchFamily="18" charset="0"/>
                        </a:rPr>
                        <a:t>7.0%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i="0" dirty="0">
                          <a:latin typeface="Times New Roman" panose="02020603050405020304" pitchFamily="18" charset="0"/>
                          <a:cs typeface="Times New Roman" panose="02020603050405020304" pitchFamily="18" charset="0"/>
                        </a:rPr>
                        <a:t>3.0%</a:t>
                      </a:r>
                    </a:p>
                  </a:txBody>
                  <a:tcPr/>
                </a:tc>
                <a:extLst>
                  <a:ext uri="{0D108BD9-81ED-4DB2-BD59-A6C34878D82A}">
                    <a16:rowId xmlns:a16="http://schemas.microsoft.com/office/drawing/2014/main" val="3661692231"/>
                  </a:ext>
                </a:extLst>
              </a:tr>
              <a:tr h="370840">
                <a:tc>
                  <a:txBody>
                    <a:bodyPr/>
                    <a:lstStyle/>
                    <a:p>
                      <a:r>
                        <a:rPr lang="en-US" sz="2000" dirty="0">
                          <a:latin typeface="Times New Roman" panose="02020603050405020304" pitchFamily="18" charset="0"/>
                          <a:cs typeface="Times New Roman" panose="02020603050405020304" pitchFamily="18" charset="0"/>
                        </a:rPr>
                        <a:t>EAN AL</a:t>
                      </a:r>
                    </a:p>
                  </a:txBody>
                  <a:tcPr/>
                </a:tc>
                <a:tc>
                  <a:txBody>
                    <a:bodyPr/>
                    <a:lstStyle/>
                    <a:p>
                      <a:pPr algn="ctr"/>
                      <a:r>
                        <a:rPr lang="en-US" sz="2000" i="0" dirty="0">
                          <a:latin typeface="Times New Roman" panose="02020603050405020304" pitchFamily="18" charset="0"/>
                          <a:cs typeface="Times New Roman" panose="02020603050405020304" pitchFamily="18" charset="0"/>
                        </a:rPr>
                        <a:t>$254.3 million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i="0" dirty="0">
                          <a:latin typeface="Times New Roman" panose="02020603050405020304" pitchFamily="18" charset="0"/>
                          <a:cs typeface="Times New Roman" panose="02020603050405020304" pitchFamily="18" charset="0"/>
                        </a:rPr>
                        <a:t>$360.5 million</a:t>
                      </a:r>
                    </a:p>
                  </a:txBody>
                  <a:tcPr/>
                </a:tc>
                <a:extLst>
                  <a:ext uri="{0D108BD9-81ED-4DB2-BD59-A6C34878D82A}">
                    <a16:rowId xmlns:a16="http://schemas.microsoft.com/office/drawing/2014/main" val="423455316"/>
                  </a:ext>
                </a:extLst>
              </a:tr>
              <a:tr h="370840">
                <a:tc>
                  <a:txBody>
                    <a:bodyPr/>
                    <a:lstStyle/>
                    <a:p>
                      <a:r>
                        <a:rPr lang="en-US" sz="2000" dirty="0">
                          <a:latin typeface="Times New Roman" panose="02020603050405020304" pitchFamily="18" charset="0"/>
                          <a:cs typeface="Times New Roman" panose="02020603050405020304" pitchFamily="18" charset="0"/>
                        </a:rPr>
                        <a:t>Funded Ratio</a:t>
                      </a:r>
                    </a:p>
                  </a:txBody>
                  <a:tcPr/>
                </a:tc>
                <a:tc>
                  <a:txBody>
                    <a:bodyPr/>
                    <a:lstStyle/>
                    <a:p>
                      <a:pPr algn="ctr"/>
                      <a:r>
                        <a:rPr lang="en-US" sz="2000" i="0" dirty="0">
                          <a:latin typeface="Times New Roman" panose="02020603050405020304" pitchFamily="18" charset="0"/>
                          <a:cs typeface="Times New Roman" panose="02020603050405020304" pitchFamily="18" charset="0"/>
                        </a:rPr>
                        <a:t>81.1%</a:t>
                      </a:r>
                    </a:p>
                  </a:txBody>
                  <a:tcPr/>
                </a:tc>
                <a:tc>
                  <a:txBody>
                    <a:bodyPr/>
                    <a:lstStyle/>
                    <a:p>
                      <a:pPr algn="ctr"/>
                      <a:r>
                        <a:rPr lang="en-US" sz="2000" i="0" dirty="0">
                          <a:latin typeface="Times New Roman" panose="02020603050405020304" pitchFamily="18" charset="0"/>
                          <a:cs typeface="Times New Roman" panose="02020603050405020304" pitchFamily="18" charset="0"/>
                        </a:rPr>
                        <a:t>57.2%</a:t>
                      </a:r>
                    </a:p>
                  </a:txBody>
                  <a:tcPr/>
                </a:tc>
                <a:extLst>
                  <a:ext uri="{0D108BD9-81ED-4DB2-BD59-A6C34878D82A}">
                    <a16:rowId xmlns:a16="http://schemas.microsoft.com/office/drawing/2014/main" val="1092905427"/>
                  </a:ext>
                </a:extLst>
              </a:tr>
            </a:tbl>
          </a:graphicData>
        </a:graphic>
      </p:graphicFrame>
      <p:sp>
        <p:nvSpPr>
          <p:cNvPr id="11" name="Content Placeholder 2">
            <a:extLst>
              <a:ext uri="{FF2B5EF4-FFF2-40B4-BE49-F238E27FC236}">
                <a16:creationId xmlns:a16="http://schemas.microsoft.com/office/drawing/2014/main" id="{2FA051E7-3609-6116-0B53-95C1D5201152}"/>
              </a:ext>
            </a:extLst>
          </p:cNvPr>
          <p:cNvSpPr txBox="1">
            <a:spLocks/>
          </p:cNvSpPr>
          <p:nvPr/>
        </p:nvSpPr>
        <p:spPr>
          <a:xfrm>
            <a:off x="2060628" y="1539384"/>
            <a:ext cx="8297067" cy="1266105"/>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228600" indent="-228600">
              <a:spcBef>
                <a:spcPts val="1100"/>
              </a:spcBef>
              <a:spcAft>
                <a:spcPts val="0"/>
              </a:spcAft>
              <a:buClr>
                <a:srgbClr val="000000"/>
              </a:buClr>
              <a:buFont typeface="Arial" panose="020B0604020202020204" pitchFamily="34" charset="0"/>
              <a:buChar char="•"/>
            </a:pPr>
            <a:r>
              <a:rPr lang="en-US" sz="2400" dirty="0">
                <a:solidFill>
                  <a:prstClr val="black"/>
                </a:solidFill>
                <a:latin typeface="Times New Roman" panose="02020603050405020304" pitchFamily="18" charset="0"/>
                <a:cs typeface="Times New Roman" panose="02020603050405020304" pitchFamily="18" charset="0"/>
              </a:rPr>
              <a:t>Example of the impact LDROM will have on the calculations:</a:t>
            </a:r>
          </a:p>
        </p:txBody>
      </p:sp>
      <p:pic>
        <p:nvPicPr>
          <p:cNvPr id="2" name="Picture 1">
            <a:extLst>
              <a:ext uri="{FF2B5EF4-FFF2-40B4-BE49-F238E27FC236}">
                <a16:creationId xmlns:a16="http://schemas.microsoft.com/office/drawing/2014/main" id="{4BB746CE-F959-9C49-1970-192823585DA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1928" y="5905891"/>
            <a:ext cx="1794722" cy="343574"/>
          </a:xfrm>
          <a:prstGeom prst="rect">
            <a:avLst/>
          </a:prstGeom>
        </p:spPr>
      </p:pic>
      <p:sp>
        <p:nvSpPr>
          <p:cNvPr id="3" name="Slide Number Placeholder 2">
            <a:extLst>
              <a:ext uri="{FF2B5EF4-FFF2-40B4-BE49-F238E27FC236}">
                <a16:creationId xmlns:a16="http://schemas.microsoft.com/office/drawing/2014/main" id="{83846A24-8164-E456-E1A7-C74A8880417A}"/>
              </a:ext>
            </a:extLst>
          </p:cNvPr>
          <p:cNvSpPr>
            <a:spLocks noGrp="1"/>
          </p:cNvSpPr>
          <p:nvPr>
            <p:ph type="sldNum" sz="quarter" idx="12"/>
          </p:nvPr>
        </p:nvSpPr>
        <p:spPr/>
        <p:txBody>
          <a:bodyPr/>
          <a:lstStyle/>
          <a:p>
            <a:fld id="{A512ED98-E992-40A0-85DB-3C63CB5DEA11}" type="slidenum">
              <a:rPr lang="en-US" smtClean="0"/>
              <a:pPr/>
              <a:t>15</a:t>
            </a:fld>
            <a:endParaRPr lang="en-US" dirty="0"/>
          </a:p>
        </p:txBody>
      </p:sp>
    </p:spTree>
    <p:extLst>
      <p:ext uri="{BB962C8B-B14F-4D97-AF65-F5344CB8AC3E}">
        <p14:creationId xmlns:p14="http://schemas.microsoft.com/office/powerpoint/2010/main" val="1837936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50325" y="226327"/>
            <a:ext cx="8917675" cy="1015663"/>
          </a:xfrm>
          <a:prstGeom prst="rect">
            <a:avLst/>
          </a:prstGeom>
          <a:noFill/>
        </p:spPr>
        <p:txBody>
          <a:bodyPr wrap="square" rtlCol="0">
            <a:spAutoFit/>
          </a:bodyPr>
          <a:lstStyle/>
          <a:p>
            <a:r>
              <a:rPr lang="en-US" sz="3000" b="1" cap="small" dirty="0">
                <a:solidFill>
                  <a:prstClr val="black"/>
                </a:solidFill>
                <a:latin typeface="Times New Roman" panose="02020603050405020304" pitchFamily="18" charset="0"/>
                <a:cs typeface="Times New Roman" panose="02020603050405020304" pitchFamily="18" charset="0"/>
              </a:rPr>
              <a:t>Low-Default-Risk Obligation Measure (LDROM)</a:t>
            </a:r>
          </a:p>
        </p:txBody>
      </p:sp>
      <p:sp>
        <p:nvSpPr>
          <p:cNvPr id="7" name="Content Placeholder 2"/>
          <p:cNvSpPr txBox="1">
            <a:spLocks/>
          </p:cNvSpPr>
          <p:nvPr/>
        </p:nvSpPr>
        <p:spPr>
          <a:xfrm>
            <a:off x="2042081" y="1241990"/>
            <a:ext cx="8297067" cy="4525963"/>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228600" indent="-228600">
              <a:lnSpc>
                <a:spcPct val="100000"/>
              </a:lnSpc>
              <a:spcBef>
                <a:spcPts val="1100"/>
              </a:spcBef>
              <a:spcAft>
                <a:spcPts val="0"/>
              </a:spcAft>
              <a:buClr>
                <a:srgbClr val="000000"/>
              </a:buClr>
              <a:buFont typeface="Arial" panose="020B0604020202020204" pitchFamily="34" charset="0"/>
              <a:buChar char="•"/>
            </a:pPr>
            <a:r>
              <a:rPr lang="en-US" sz="2400" dirty="0">
                <a:solidFill>
                  <a:prstClr val="black"/>
                </a:solidFill>
                <a:latin typeface="Times New Roman" panose="02020603050405020304" pitchFamily="18" charset="0"/>
                <a:cs typeface="Times New Roman" panose="02020603050405020304" pitchFamily="18" charset="0"/>
              </a:rPr>
              <a:t>What does LDROM tell us?</a:t>
            </a:r>
          </a:p>
          <a:p>
            <a:pPr marL="521208" lvl="1" indent="-228600">
              <a:lnSpc>
                <a:spcPct val="100000"/>
              </a:lnSpc>
              <a:spcBef>
                <a:spcPts val="1100"/>
              </a:spcBef>
              <a:spcAft>
                <a:spcPts val="0"/>
              </a:spcAft>
              <a:buClr>
                <a:srgbClr val="000000"/>
              </a:buClr>
              <a:buFont typeface="Arial" panose="020B0604020202020204" pitchFamily="34" charset="0"/>
              <a:buChar char="•"/>
            </a:pPr>
            <a:r>
              <a:rPr lang="en-US" sz="2200" dirty="0">
                <a:solidFill>
                  <a:prstClr val="black"/>
                </a:solidFill>
                <a:latin typeface="Times New Roman" panose="02020603050405020304" pitchFamily="18" charset="0"/>
                <a:cs typeface="Times New Roman" panose="02020603050405020304" pitchFamily="18" charset="0"/>
              </a:rPr>
              <a:t>The accrued liability and funded ratio if the Board elected to take on significantly less investment risk</a:t>
            </a:r>
          </a:p>
          <a:p>
            <a:pPr marL="521208" lvl="1" indent="-228600">
              <a:lnSpc>
                <a:spcPct val="100000"/>
              </a:lnSpc>
              <a:spcBef>
                <a:spcPts val="1100"/>
              </a:spcBef>
              <a:spcAft>
                <a:spcPts val="0"/>
              </a:spcAft>
              <a:buClr>
                <a:srgbClr val="000000"/>
              </a:buClr>
              <a:buFont typeface="Arial" panose="020B0604020202020204" pitchFamily="34" charset="0"/>
              <a:buChar char="•"/>
            </a:pPr>
            <a:r>
              <a:rPr lang="en-US" sz="2200" dirty="0">
                <a:solidFill>
                  <a:prstClr val="black"/>
                </a:solidFill>
                <a:latin typeface="Times New Roman" panose="02020603050405020304" pitchFamily="18" charset="0"/>
                <a:cs typeface="Times New Roman" panose="02020603050405020304" pitchFamily="18" charset="0"/>
              </a:rPr>
              <a:t>Alternatively, it demonstrates the amount being saved by accepting the investment risk in the current portfolio</a:t>
            </a:r>
          </a:p>
          <a:p>
            <a:pPr marL="228600" indent="-228600">
              <a:lnSpc>
                <a:spcPct val="100000"/>
              </a:lnSpc>
              <a:spcBef>
                <a:spcPts val="1100"/>
              </a:spcBef>
              <a:spcAft>
                <a:spcPts val="0"/>
              </a:spcAft>
              <a:buClr>
                <a:srgbClr val="000000"/>
              </a:buClr>
              <a:buFont typeface="Arial" panose="020B0604020202020204" pitchFamily="34" charset="0"/>
              <a:buChar char="•"/>
            </a:pPr>
            <a:r>
              <a:rPr lang="en-US" sz="2400" dirty="0">
                <a:solidFill>
                  <a:prstClr val="black"/>
                </a:solidFill>
                <a:latin typeface="Times New Roman" panose="02020603050405020304" pitchFamily="18" charset="0"/>
                <a:cs typeface="Times New Roman" panose="02020603050405020304" pitchFamily="18" charset="0"/>
              </a:rPr>
              <a:t>The additional measurement increases confusion by adding another liability measurement to those already being calculated</a:t>
            </a:r>
          </a:p>
          <a:p>
            <a:pPr marL="521208" lvl="1" indent="-228600">
              <a:lnSpc>
                <a:spcPct val="100000"/>
              </a:lnSpc>
              <a:spcBef>
                <a:spcPts val="1100"/>
              </a:spcBef>
              <a:spcAft>
                <a:spcPts val="0"/>
              </a:spcAft>
              <a:buClr>
                <a:srgbClr val="000000"/>
              </a:buClr>
              <a:buFont typeface="Arial" panose="020B0604020202020204" pitchFamily="34" charset="0"/>
              <a:buChar char="•"/>
            </a:pPr>
            <a:r>
              <a:rPr lang="en-US" sz="2200" dirty="0">
                <a:solidFill>
                  <a:prstClr val="black"/>
                </a:solidFill>
                <a:latin typeface="Times New Roman" panose="02020603050405020304" pitchFamily="18" charset="0"/>
                <a:cs typeface="Times New Roman" panose="02020603050405020304" pitchFamily="18" charset="0"/>
              </a:rPr>
              <a:t>Funding </a:t>
            </a:r>
          </a:p>
          <a:p>
            <a:pPr marL="521208" lvl="1" indent="-228600">
              <a:lnSpc>
                <a:spcPct val="100000"/>
              </a:lnSpc>
              <a:spcBef>
                <a:spcPts val="1100"/>
              </a:spcBef>
              <a:spcAft>
                <a:spcPts val="0"/>
              </a:spcAft>
              <a:buClr>
                <a:srgbClr val="000000"/>
              </a:buClr>
              <a:buFont typeface="Arial" panose="020B0604020202020204" pitchFamily="34" charset="0"/>
              <a:buChar char="•"/>
            </a:pPr>
            <a:r>
              <a:rPr lang="en-US" sz="2200" dirty="0">
                <a:solidFill>
                  <a:prstClr val="black"/>
                </a:solidFill>
                <a:latin typeface="Times New Roman" panose="02020603050405020304" pitchFamily="18" charset="0"/>
                <a:cs typeface="Times New Roman" panose="02020603050405020304" pitchFamily="18" charset="0"/>
              </a:rPr>
              <a:t>GASB</a:t>
            </a:r>
          </a:p>
        </p:txBody>
      </p:sp>
      <p:pic>
        <p:nvPicPr>
          <p:cNvPr id="2" name="Picture 1">
            <a:extLst>
              <a:ext uri="{FF2B5EF4-FFF2-40B4-BE49-F238E27FC236}">
                <a16:creationId xmlns:a16="http://schemas.microsoft.com/office/drawing/2014/main" id="{D74737A5-5333-F152-CB5E-9A3E51AB699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1928" y="5905891"/>
            <a:ext cx="1794722" cy="343574"/>
          </a:xfrm>
          <a:prstGeom prst="rect">
            <a:avLst/>
          </a:prstGeom>
        </p:spPr>
      </p:pic>
      <p:sp>
        <p:nvSpPr>
          <p:cNvPr id="3" name="Slide Number Placeholder 2">
            <a:extLst>
              <a:ext uri="{FF2B5EF4-FFF2-40B4-BE49-F238E27FC236}">
                <a16:creationId xmlns:a16="http://schemas.microsoft.com/office/drawing/2014/main" id="{0DF9F5FA-1171-DCA4-7062-4D921F57B770}"/>
              </a:ext>
            </a:extLst>
          </p:cNvPr>
          <p:cNvSpPr>
            <a:spLocks noGrp="1"/>
          </p:cNvSpPr>
          <p:nvPr>
            <p:ph type="sldNum" sz="quarter" idx="12"/>
          </p:nvPr>
        </p:nvSpPr>
        <p:spPr/>
        <p:txBody>
          <a:bodyPr/>
          <a:lstStyle/>
          <a:p>
            <a:fld id="{A512ED98-E992-40A0-85DB-3C63CB5DEA11}" type="slidenum">
              <a:rPr lang="en-US" smtClean="0"/>
              <a:pPr/>
              <a:t>16</a:t>
            </a:fld>
            <a:endParaRPr lang="en-US" dirty="0"/>
          </a:p>
        </p:txBody>
      </p:sp>
    </p:spTree>
    <p:extLst>
      <p:ext uri="{BB962C8B-B14F-4D97-AF65-F5344CB8AC3E}">
        <p14:creationId xmlns:p14="http://schemas.microsoft.com/office/powerpoint/2010/main" val="31942841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50325" y="226327"/>
            <a:ext cx="8917675" cy="1015663"/>
          </a:xfrm>
          <a:prstGeom prst="rect">
            <a:avLst/>
          </a:prstGeom>
          <a:noFill/>
        </p:spPr>
        <p:txBody>
          <a:bodyPr wrap="square" rtlCol="0">
            <a:spAutoFit/>
          </a:bodyPr>
          <a:lstStyle/>
          <a:p>
            <a:r>
              <a:rPr lang="en-US" sz="3000" b="1" cap="small" dirty="0">
                <a:solidFill>
                  <a:prstClr val="black"/>
                </a:solidFill>
                <a:latin typeface="Times New Roman" panose="02020603050405020304" pitchFamily="18" charset="0"/>
                <a:cs typeface="Times New Roman" panose="02020603050405020304" pitchFamily="18" charset="0"/>
              </a:rPr>
              <a:t>Low-Default-Risk Obligation Measure (LDROM)</a:t>
            </a:r>
          </a:p>
        </p:txBody>
      </p:sp>
      <p:sp>
        <p:nvSpPr>
          <p:cNvPr id="7" name="Content Placeholder 2"/>
          <p:cNvSpPr txBox="1">
            <a:spLocks/>
          </p:cNvSpPr>
          <p:nvPr/>
        </p:nvSpPr>
        <p:spPr>
          <a:xfrm>
            <a:off x="2060628" y="1241990"/>
            <a:ext cx="8062089" cy="4525963"/>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228600" indent="-228600">
              <a:lnSpc>
                <a:spcPct val="100000"/>
              </a:lnSpc>
              <a:spcBef>
                <a:spcPts val="1100"/>
              </a:spcBef>
              <a:spcAft>
                <a:spcPts val="0"/>
              </a:spcAft>
              <a:buClr>
                <a:srgbClr val="000000"/>
              </a:buClr>
              <a:buFont typeface="Arial" panose="020B0604020202020204" pitchFamily="34" charset="0"/>
              <a:buChar char="•"/>
            </a:pPr>
            <a:r>
              <a:rPr lang="en-US" sz="2400" dirty="0">
                <a:solidFill>
                  <a:prstClr val="black"/>
                </a:solidFill>
                <a:latin typeface="Times New Roman" panose="02020603050405020304" pitchFamily="18" charset="0"/>
                <a:cs typeface="Times New Roman" panose="02020603050405020304" pitchFamily="18" charset="0"/>
              </a:rPr>
              <a:t>Actuary should include commentary to explain the significance of LDROM with respect to:</a:t>
            </a:r>
          </a:p>
          <a:p>
            <a:pPr marL="521208" lvl="1" indent="-228600">
              <a:lnSpc>
                <a:spcPct val="100000"/>
              </a:lnSpc>
              <a:spcBef>
                <a:spcPts val="1100"/>
              </a:spcBef>
              <a:spcAft>
                <a:spcPts val="0"/>
              </a:spcAft>
              <a:buClr>
                <a:srgbClr val="000000"/>
              </a:buClr>
              <a:buFont typeface="Arial" panose="020B0604020202020204" pitchFamily="34" charset="0"/>
              <a:buChar char="•"/>
            </a:pPr>
            <a:r>
              <a:rPr lang="en-US" sz="2200" dirty="0">
                <a:solidFill>
                  <a:prstClr val="black"/>
                </a:solidFill>
                <a:latin typeface="Times New Roman" panose="02020603050405020304" pitchFamily="18" charset="0"/>
                <a:cs typeface="Times New Roman" panose="02020603050405020304" pitchFamily="18" charset="0"/>
              </a:rPr>
              <a:t>Funded status of the plan</a:t>
            </a:r>
          </a:p>
          <a:p>
            <a:pPr marL="521208" lvl="1" indent="-228600">
              <a:lnSpc>
                <a:spcPct val="100000"/>
              </a:lnSpc>
              <a:spcBef>
                <a:spcPts val="1100"/>
              </a:spcBef>
              <a:spcAft>
                <a:spcPts val="0"/>
              </a:spcAft>
              <a:buClr>
                <a:srgbClr val="000000"/>
              </a:buClr>
              <a:buFont typeface="Arial" panose="020B0604020202020204" pitchFamily="34" charset="0"/>
              <a:buChar char="•"/>
            </a:pPr>
            <a:r>
              <a:rPr lang="en-US" sz="2200" dirty="0">
                <a:solidFill>
                  <a:prstClr val="black"/>
                </a:solidFill>
                <a:latin typeface="Times New Roman" panose="02020603050405020304" pitchFamily="18" charset="0"/>
                <a:cs typeface="Times New Roman" panose="02020603050405020304" pitchFamily="18" charset="0"/>
              </a:rPr>
              <a:t>Plan contributions</a:t>
            </a:r>
          </a:p>
          <a:p>
            <a:pPr marL="521208" lvl="1" indent="-228600">
              <a:lnSpc>
                <a:spcPct val="100000"/>
              </a:lnSpc>
              <a:spcBef>
                <a:spcPts val="1100"/>
              </a:spcBef>
              <a:spcAft>
                <a:spcPts val="0"/>
              </a:spcAft>
              <a:buClr>
                <a:srgbClr val="000000"/>
              </a:buClr>
              <a:buFont typeface="Arial" panose="020B0604020202020204" pitchFamily="34" charset="0"/>
              <a:buChar char="•"/>
            </a:pPr>
            <a:r>
              <a:rPr lang="en-US" sz="2200" dirty="0">
                <a:solidFill>
                  <a:prstClr val="black"/>
                </a:solidFill>
                <a:latin typeface="Times New Roman" panose="02020603050405020304" pitchFamily="18" charset="0"/>
                <a:cs typeface="Times New Roman" panose="02020603050405020304" pitchFamily="18" charset="0"/>
              </a:rPr>
              <a:t>Security of participant benefits</a:t>
            </a:r>
          </a:p>
          <a:p>
            <a:pPr marL="521208" lvl="1" indent="-228600">
              <a:lnSpc>
                <a:spcPct val="100000"/>
              </a:lnSpc>
              <a:spcBef>
                <a:spcPts val="1100"/>
              </a:spcBef>
              <a:spcAft>
                <a:spcPts val="0"/>
              </a:spcAft>
              <a:buClr>
                <a:srgbClr val="000000"/>
              </a:buClr>
              <a:buFont typeface="Arial" panose="020B0604020202020204" pitchFamily="34" charset="0"/>
              <a:buChar char="•"/>
            </a:pPr>
            <a:r>
              <a:rPr lang="en-US" sz="2200" dirty="0">
                <a:solidFill>
                  <a:prstClr val="black"/>
                </a:solidFill>
                <a:latin typeface="Times New Roman" panose="02020603050405020304" pitchFamily="18" charset="0"/>
                <a:cs typeface="Times New Roman" panose="02020603050405020304" pitchFamily="18" charset="0"/>
              </a:rPr>
              <a:t>Impact on pattern of benefits, if applicable</a:t>
            </a:r>
          </a:p>
          <a:p>
            <a:pPr marL="228600" indent="-228600">
              <a:lnSpc>
                <a:spcPct val="100000"/>
              </a:lnSpc>
              <a:spcBef>
                <a:spcPts val="1100"/>
              </a:spcBef>
              <a:spcAft>
                <a:spcPts val="0"/>
              </a:spcAft>
              <a:buClr>
                <a:srgbClr val="000000"/>
              </a:buClr>
              <a:buFont typeface="Arial" panose="020B0604020202020204" pitchFamily="34" charset="0"/>
              <a:buChar char="•"/>
            </a:pPr>
            <a:r>
              <a:rPr lang="en-US" sz="2400" dirty="0">
                <a:solidFill>
                  <a:prstClr val="black"/>
                </a:solidFill>
                <a:latin typeface="Times New Roman" panose="02020603050405020304" pitchFamily="18" charset="0"/>
                <a:cs typeface="Times New Roman" panose="02020603050405020304" pitchFamily="18" charset="0"/>
              </a:rPr>
              <a:t>F&amp;F includes the LDROM disclosure in the ASOP 51 section of our reports</a:t>
            </a:r>
          </a:p>
        </p:txBody>
      </p:sp>
      <p:pic>
        <p:nvPicPr>
          <p:cNvPr id="2" name="Picture 1">
            <a:extLst>
              <a:ext uri="{FF2B5EF4-FFF2-40B4-BE49-F238E27FC236}">
                <a16:creationId xmlns:a16="http://schemas.microsoft.com/office/drawing/2014/main" id="{AA3163C3-1D13-8BFF-B659-15CDE30B131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1928" y="5905891"/>
            <a:ext cx="1794722" cy="343574"/>
          </a:xfrm>
          <a:prstGeom prst="rect">
            <a:avLst/>
          </a:prstGeom>
        </p:spPr>
      </p:pic>
      <p:sp>
        <p:nvSpPr>
          <p:cNvPr id="3" name="Slide Number Placeholder 2">
            <a:extLst>
              <a:ext uri="{FF2B5EF4-FFF2-40B4-BE49-F238E27FC236}">
                <a16:creationId xmlns:a16="http://schemas.microsoft.com/office/drawing/2014/main" id="{C716CAF9-8BCA-DADA-9A16-077D8DEC6C5A}"/>
              </a:ext>
            </a:extLst>
          </p:cNvPr>
          <p:cNvSpPr>
            <a:spLocks noGrp="1"/>
          </p:cNvSpPr>
          <p:nvPr>
            <p:ph type="sldNum" sz="quarter" idx="12"/>
          </p:nvPr>
        </p:nvSpPr>
        <p:spPr/>
        <p:txBody>
          <a:bodyPr/>
          <a:lstStyle/>
          <a:p>
            <a:fld id="{A512ED98-E992-40A0-85DB-3C63CB5DEA11}" type="slidenum">
              <a:rPr lang="en-US" smtClean="0"/>
              <a:pPr/>
              <a:t>17</a:t>
            </a:fld>
            <a:endParaRPr lang="en-US" dirty="0"/>
          </a:p>
        </p:txBody>
      </p:sp>
    </p:spTree>
    <p:extLst>
      <p:ext uri="{BB962C8B-B14F-4D97-AF65-F5344CB8AC3E}">
        <p14:creationId xmlns:p14="http://schemas.microsoft.com/office/powerpoint/2010/main" val="39864088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74B4B4D-BB4B-FB40-40EB-040303FB8FDC}"/>
              </a:ext>
            </a:extLst>
          </p:cNvPr>
          <p:cNvSpPr>
            <a:spLocks noGrp="1"/>
          </p:cNvSpPr>
          <p:nvPr>
            <p:ph type="sldNum" sz="quarter" idx="12"/>
          </p:nvPr>
        </p:nvSpPr>
        <p:spPr/>
        <p:txBody>
          <a:bodyPr/>
          <a:lstStyle/>
          <a:p>
            <a:fld id="{910C2260-FAC3-46BC-8EC7-976D8E3D283F}" type="slidenum">
              <a:rPr lang="en-US">
                <a:solidFill>
                  <a:prstClr val="black">
                    <a:tint val="75000"/>
                  </a:prstClr>
                </a:solidFill>
                <a:latin typeface="Calibri"/>
              </a:rPr>
              <a:pPr/>
              <a:t>18</a:t>
            </a:fld>
            <a:endParaRPr lang="en-US" dirty="0">
              <a:solidFill>
                <a:prstClr val="black">
                  <a:tint val="75000"/>
                </a:prstClr>
              </a:solidFill>
              <a:latin typeface="Calibri"/>
            </a:endParaRPr>
          </a:p>
        </p:txBody>
      </p:sp>
      <p:sp>
        <p:nvSpPr>
          <p:cNvPr id="2" name="Title 1"/>
          <p:cNvSpPr>
            <a:spLocks noGrp="1"/>
          </p:cNvSpPr>
          <p:nvPr>
            <p:ph type="title" idx="4294967295"/>
          </p:nvPr>
        </p:nvSpPr>
        <p:spPr>
          <a:xfrm>
            <a:off x="1146196" y="76200"/>
            <a:ext cx="8229600" cy="868362"/>
          </a:xfrm>
        </p:spPr>
        <p:txBody>
          <a:bodyPr/>
          <a:lstStyle/>
          <a:p>
            <a:r>
              <a:rPr lang="en-US" sz="3400" b="1" dirty="0">
                <a:latin typeface="Times New Roman" pitchFamily="18" charset="0"/>
                <a:cs typeface="Times New Roman" pitchFamily="18" charset="0"/>
              </a:rPr>
              <a:t>Buybacks</a:t>
            </a:r>
          </a:p>
        </p:txBody>
      </p:sp>
      <p:sp>
        <p:nvSpPr>
          <p:cNvPr id="3" name="Content Placeholder 2"/>
          <p:cNvSpPr>
            <a:spLocks noGrp="1"/>
          </p:cNvSpPr>
          <p:nvPr>
            <p:ph idx="4294967295"/>
          </p:nvPr>
        </p:nvSpPr>
        <p:spPr>
          <a:xfrm>
            <a:off x="1059366" y="1219200"/>
            <a:ext cx="9244361" cy="4800600"/>
          </a:xfrm>
        </p:spPr>
        <p:txBody>
          <a:bodyPr>
            <a:normAutofit fontScale="92500" lnSpcReduction="20000"/>
          </a:bodyPr>
          <a:lstStyle/>
          <a:p>
            <a:pPr>
              <a:buFont typeface="Arial" panose="020B0604020202020204" pitchFamily="34" charset="0"/>
              <a:buChar char="•"/>
            </a:pPr>
            <a:r>
              <a:rPr lang="en-US" sz="2800" dirty="0">
                <a:latin typeface="Times New Roman" pitchFamily="18" charset="0"/>
                <a:cs typeface="Times New Roman" pitchFamily="18" charset="0"/>
              </a:rPr>
              <a:t>In an effort to make pension plan benefits portable, many plans allow members to buy prior service earned in another pension plan for purposes of their new employer’s plan, as long as they are not receiving a benefit in their prior plan</a:t>
            </a:r>
          </a:p>
          <a:p>
            <a:pPr>
              <a:buFont typeface="Arial" panose="020B0604020202020204" pitchFamily="34" charset="0"/>
              <a:buChar char="•"/>
            </a:pPr>
            <a:endParaRPr lang="en-US" sz="2800" dirty="0">
              <a:latin typeface="Times New Roman" pitchFamily="18" charset="0"/>
              <a:cs typeface="Times New Roman" pitchFamily="18" charset="0"/>
            </a:endParaRPr>
          </a:p>
          <a:p>
            <a:pPr>
              <a:buFont typeface="Arial" panose="020B0604020202020204" pitchFamily="34" charset="0"/>
              <a:buChar char="•"/>
            </a:pPr>
            <a:r>
              <a:rPr lang="en-US" sz="2800" dirty="0">
                <a:latin typeface="Times New Roman" pitchFamily="18" charset="0"/>
                <a:cs typeface="Times New Roman" pitchFamily="18" charset="0"/>
              </a:rPr>
              <a:t>Members are typically allowed to buy back prior service at “no cost to the plan.”</a:t>
            </a:r>
          </a:p>
          <a:p>
            <a:pPr>
              <a:buNone/>
            </a:pPr>
            <a:endParaRPr lang="en-US" sz="2800" dirty="0">
              <a:latin typeface="Times New Roman" pitchFamily="18" charset="0"/>
              <a:cs typeface="Times New Roman" pitchFamily="18" charset="0"/>
            </a:endParaRPr>
          </a:p>
          <a:p>
            <a:pPr>
              <a:buFont typeface="Arial" panose="020B0604020202020204" pitchFamily="34" charset="0"/>
              <a:buChar char="•"/>
            </a:pPr>
            <a:r>
              <a:rPr lang="en-US" sz="2800" dirty="0">
                <a:latin typeface="Times New Roman" pitchFamily="18" charset="0"/>
                <a:cs typeface="Times New Roman" pitchFamily="18" charset="0"/>
              </a:rPr>
              <a:t>What does “no cost” actually mean?</a:t>
            </a:r>
          </a:p>
          <a:p>
            <a:pPr lvl="1"/>
            <a:r>
              <a:rPr lang="en-US" sz="2400" dirty="0">
                <a:latin typeface="Times New Roman" pitchFamily="18" charset="0"/>
                <a:cs typeface="Times New Roman" pitchFamily="18" charset="0"/>
              </a:rPr>
              <a:t>No increase in Present Value of Future Benefits (PVFB)?</a:t>
            </a:r>
          </a:p>
          <a:p>
            <a:pPr lvl="1"/>
            <a:r>
              <a:rPr lang="en-US" sz="2400" dirty="0">
                <a:latin typeface="Times New Roman" pitchFamily="18" charset="0"/>
                <a:cs typeface="Times New Roman" pitchFamily="18" charset="0"/>
              </a:rPr>
              <a:t>No increase in the Present Value of Accrued Benefits (PVAB)?</a:t>
            </a:r>
          </a:p>
          <a:p>
            <a:pPr lvl="1"/>
            <a:r>
              <a:rPr lang="en-US" sz="2400" dirty="0">
                <a:latin typeface="Times New Roman" pitchFamily="18" charset="0"/>
                <a:cs typeface="Times New Roman" pitchFamily="18" charset="0"/>
              </a:rPr>
              <a:t>No increase in the Unfunded Actuarial Accrued Liability (UAAL)?</a:t>
            </a:r>
          </a:p>
          <a:p>
            <a:pPr lvl="1"/>
            <a:r>
              <a:rPr lang="en-US" sz="2400" dirty="0">
                <a:latin typeface="Times New Roman" pitchFamily="18" charset="0"/>
                <a:cs typeface="Times New Roman" pitchFamily="18" charset="0"/>
              </a:rPr>
              <a:t>No increase in the Actuarially Determined Contribution (ADC)?</a:t>
            </a:r>
          </a:p>
          <a:p>
            <a:endParaRPr lang="en-US" sz="28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a:p>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a:p>
            <a:pPr lvl="1"/>
            <a:endParaRPr lang="en-US" dirty="0"/>
          </a:p>
          <a:p>
            <a:endParaRPr lang="en-US" dirty="0"/>
          </a:p>
        </p:txBody>
      </p:sp>
      <p:pic>
        <p:nvPicPr>
          <p:cNvPr id="5" name="Picture 4">
            <a:extLst>
              <a:ext uri="{FF2B5EF4-FFF2-40B4-BE49-F238E27FC236}">
                <a16:creationId xmlns:a16="http://schemas.microsoft.com/office/drawing/2014/main" id="{13029085-F86B-C653-4EF5-839982C8D71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8835" y="5950864"/>
            <a:ext cx="1794722" cy="34357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1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6204214-0127-CF72-71B8-8BB8D00ED074}"/>
              </a:ext>
            </a:extLst>
          </p:cNvPr>
          <p:cNvSpPr>
            <a:spLocks noGrp="1"/>
          </p:cNvSpPr>
          <p:nvPr>
            <p:ph type="sldNum" sz="quarter" idx="12"/>
          </p:nvPr>
        </p:nvSpPr>
        <p:spPr/>
        <p:txBody>
          <a:bodyPr/>
          <a:lstStyle/>
          <a:p>
            <a:fld id="{910C2260-FAC3-46BC-8EC7-976D8E3D283F}" type="slidenum">
              <a:rPr lang="en-US">
                <a:solidFill>
                  <a:prstClr val="black">
                    <a:tint val="75000"/>
                  </a:prstClr>
                </a:solidFill>
                <a:latin typeface="Calibri"/>
              </a:rPr>
              <a:pPr/>
              <a:t>19</a:t>
            </a:fld>
            <a:endParaRPr lang="en-US">
              <a:solidFill>
                <a:prstClr val="black">
                  <a:tint val="75000"/>
                </a:prstClr>
              </a:solidFill>
              <a:latin typeface="Calibri"/>
            </a:endParaRPr>
          </a:p>
        </p:txBody>
      </p:sp>
      <p:sp>
        <p:nvSpPr>
          <p:cNvPr id="2" name="Title 1"/>
          <p:cNvSpPr>
            <a:spLocks noGrp="1"/>
          </p:cNvSpPr>
          <p:nvPr>
            <p:ph type="title" idx="4294967295"/>
          </p:nvPr>
        </p:nvSpPr>
        <p:spPr>
          <a:xfrm>
            <a:off x="2118732" y="140370"/>
            <a:ext cx="8229600" cy="1143000"/>
          </a:xfrm>
        </p:spPr>
        <p:txBody>
          <a:bodyPr/>
          <a:lstStyle/>
          <a:p>
            <a:r>
              <a:rPr lang="en-US" sz="3400" b="1" dirty="0">
                <a:latin typeface="Times New Roman" pitchFamily="18" charset="0"/>
                <a:cs typeface="Times New Roman" pitchFamily="18" charset="0"/>
              </a:rPr>
              <a:t>Buybacks</a:t>
            </a:r>
          </a:p>
        </p:txBody>
      </p:sp>
      <p:sp>
        <p:nvSpPr>
          <p:cNvPr id="3" name="Content Placeholder 2"/>
          <p:cNvSpPr>
            <a:spLocks noGrp="1"/>
          </p:cNvSpPr>
          <p:nvPr>
            <p:ph idx="4294967295"/>
          </p:nvPr>
        </p:nvSpPr>
        <p:spPr>
          <a:xfrm>
            <a:off x="2200507" y="1618054"/>
            <a:ext cx="8229600" cy="4287837"/>
          </a:xfrm>
        </p:spPr>
        <p:txBody>
          <a:bodyPr>
            <a:normAutofit/>
          </a:bodyPr>
          <a:lstStyle/>
          <a:p>
            <a:r>
              <a:rPr lang="en-US" sz="2200" u="sng" dirty="0">
                <a:latin typeface="Times New Roman" pitchFamily="18" charset="0"/>
                <a:cs typeface="Times New Roman" pitchFamily="18" charset="0"/>
              </a:rPr>
              <a:t>Plan Provisions:</a:t>
            </a:r>
          </a:p>
          <a:p>
            <a:pPr lvl="1"/>
            <a:r>
              <a:rPr lang="en-US" sz="2200" dirty="0">
                <a:latin typeface="Times New Roman" pitchFamily="18" charset="0"/>
                <a:cs typeface="Times New Roman" pitchFamily="18" charset="0"/>
              </a:rPr>
              <a:t>Accrual Rate: 2.75%</a:t>
            </a:r>
          </a:p>
          <a:p>
            <a:pPr lvl="1"/>
            <a:r>
              <a:rPr lang="en-US" sz="2200" dirty="0">
                <a:latin typeface="Times New Roman" pitchFamily="18" charset="0"/>
                <a:cs typeface="Times New Roman" pitchFamily="18" charset="0"/>
              </a:rPr>
              <a:t>5-Year Average Final Compensation</a:t>
            </a:r>
          </a:p>
          <a:p>
            <a:pPr lvl="1"/>
            <a:r>
              <a:rPr lang="en-US" sz="2200" dirty="0">
                <a:latin typeface="Times New Roman" pitchFamily="18" charset="0"/>
                <a:cs typeface="Times New Roman" pitchFamily="18" charset="0"/>
              </a:rPr>
              <a:t>Normal Retirement: </a:t>
            </a:r>
          </a:p>
          <a:p>
            <a:pPr marL="1257300" lvl="2" indent="-342900">
              <a:buFont typeface="+mj-lt"/>
              <a:buAutoNum type="arabicParenR"/>
            </a:pPr>
            <a:r>
              <a:rPr lang="en-US" sz="1800" dirty="0">
                <a:latin typeface="Times New Roman" pitchFamily="18" charset="0"/>
                <a:cs typeface="Times New Roman" pitchFamily="18" charset="0"/>
              </a:rPr>
              <a:t>Age 60 with 10 Years of Service, </a:t>
            </a:r>
          </a:p>
          <a:p>
            <a:pPr marL="1257300" lvl="2" indent="-342900">
              <a:buFont typeface="+mj-lt"/>
              <a:buAutoNum type="arabicParenR"/>
            </a:pPr>
            <a:r>
              <a:rPr lang="en-US" sz="1800" dirty="0">
                <a:latin typeface="Times New Roman" pitchFamily="18" charset="0"/>
                <a:cs typeface="Times New Roman" pitchFamily="18" charset="0"/>
              </a:rPr>
              <a:t>Age 55 with 25 Years of Service, or </a:t>
            </a:r>
          </a:p>
          <a:p>
            <a:pPr marL="1257300" lvl="2" indent="-342900">
              <a:buFont typeface="+mj-lt"/>
              <a:buAutoNum type="arabicParenR"/>
            </a:pPr>
            <a:r>
              <a:rPr lang="en-US" sz="1800" dirty="0">
                <a:latin typeface="Times New Roman" pitchFamily="18" charset="0"/>
                <a:cs typeface="Times New Roman" pitchFamily="18" charset="0"/>
              </a:rPr>
              <a:t>30 Years of Service, regardless of Age</a:t>
            </a:r>
          </a:p>
          <a:p>
            <a:pPr>
              <a:buNone/>
            </a:pPr>
            <a:endParaRPr lang="en-US" sz="2200" u="sng" dirty="0">
              <a:latin typeface="Times New Roman" pitchFamily="18" charset="0"/>
              <a:cs typeface="Times New Roman" pitchFamily="18" charset="0"/>
            </a:endParaRPr>
          </a:p>
          <a:p>
            <a:r>
              <a:rPr lang="en-US" sz="2200" dirty="0">
                <a:latin typeface="Times New Roman" pitchFamily="18" charset="0"/>
                <a:cs typeface="Times New Roman" pitchFamily="18" charset="0"/>
              </a:rPr>
              <a:t>Purchase Request: 3 Years</a:t>
            </a:r>
          </a:p>
          <a:p>
            <a:endParaRPr lang="en-US" sz="2200" dirty="0">
              <a:latin typeface="Times New Roman" pitchFamily="18" charset="0"/>
              <a:cs typeface="Times New Roman" pitchFamily="18" charset="0"/>
            </a:endParaRPr>
          </a:p>
          <a:p>
            <a:endParaRPr lang="en-US" sz="2200" dirty="0">
              <a:latin typeface="Times New Roman" pitchFamily="18" charset="0"/>
              <a:cs typeface="Times New Roman" pitchFamily="18" charset="0"/>
            </a:endParaRPr>
          </a:p>
          <a:p>
            <a:endParaRPr lang="en-US" sz="2200" dirty="0">
              <a:latin typeface="Times New Roman" pitchFamily="18" charset="0"/>
              <a:cs typeface="Times New Roman" pitchFamily="18" charset="0"/>
            </a:endParaRPr>
          </a:p>
          <a:p>
            <a:pPr lvl="1"/>
            <a:endParaRPr lang="en-US" sz="2200" dirty="0"/>
          </a:p>
          <a:p>
            <a:endParaRPr lang="en-US" sz="2200" dirty="0"/>
          </a:p>
        </p:txBody>
      </p:sp>
      <p:pic>
        <p:nvPicPr>
          <p:cNvPr id="5" name="Picture 4">
            <a:extLst>
              <a:ext uri="{FF2B5EF4-FFF2-40B4-BE49-F238E27FC236}">
                <a16:creationId xmlns:a16="http://schemas.microsoft.com/office/drawing/2014/main" id="{B647AF48-8745-7327-6391-1D3FA9EF9AE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1928" y="5905891"/>
            <a:ext cx="1794722" cy="343574"/>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5546B-F347-4479-A150-73E9A826F11A}"/>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Benefit Payout Projection</a:t>
            </a:r>
          </a:p>
        </p:txBody>
      </p:sp>
      <p:sp>
        <p:nvSpPr>
          <p:cNvPr id="3" name="Content Placeholder 2">
            <a:extLst>
              <a:ext uri="{FF2B5EF4-FFF2-40B4-BE49-F238E27FC236}">
                <a16:creationId xmlns:a16="http://schemas.microsoft.com/office/drawing/2014/main" id="{22999B65-A384-440B-8BCD-1FC5CF688062}"/>
              </a:ext>
            </a:extLst>
          </p:cNvPr>
          <p:cNvSpPr>
            <a:spLocks noGrp="1"/>
          </p:cNvSpPr>
          <p:nvPr>
            <p:ph idx="1"/>
          </p:nvPr>
        </p:nvSpPr>
        <p:spPr/>
        <p:txBody>
          <a:bodyPr>
            <a:normAutofit fontScale="85000" lnSpcReduction="20000"/>
          </a:bodyPr>
          <a:lstStyle/>
          <a:p>
            <a:pPr>
              <a:lnSpc>
                <a:spcPct val="90000"/>
              </a:lnSpc>
              <a:buNone/>
            </a:pPr>
            <a:r>
              <a:rPr lang="en-US" dirty="0"/>
              <a:t>	</a:t>
            </a:r>
            <a:r>
              <a:rPr lang="en-US" dirty="0">
                <a:latin typeface="Times New Roman" panose="02020603050405020304" pitchFamily="18" charset="0"/>
                <a:cs typeface="Times New Roman" panose="02020603050405020304" pitchFamily="18" charset="0"/>
              </a:rPr>
              <a:t>				Benefit</a:t>
            </a:r>
          </a:p>
          <a:p>
            <a:pPr>
              <a:lnSpc>
                <a:spcPct val="90000"/>
              </a:lnSpc>
              <a:buNone/>
            </a:pPr>
            <a:r>
              <a:rPr lang="en-US" dirty="0">
                <a:latin typeface="Times New Roman" panose="02020603050405020304" pitchFamily="18" charset="0"/>
                <a:cs typeface="Times New Roman" panose="02020603050405020304" pitchFamily="18" charset="0"/>
              </a:rPr>
              <a:t>   </a:t>
            </a:r>
            <a:r>
              <a:rPr lang="en-US" u="sng" dirty="0">
                <a:latin typeface="Times New Roman" panose="02020603050405020304" pitchFamily="18" charset="0"/>
                <a:cs typeface="Times New Roman" panose="02020603050405020304" pitchFamily="18" charset="0"/>
              </a:rPr>
              <a:t>	Fiscal Year</a:t>
            </a:r>
            <a:r>
              <a:rPr lang="en-US" b="1" dirty="0">
                <a:latin typeface="Times New Roman" panose="02020603050405020304" pitchFamily="18" charset="0"/>
                <a:cs typeface="Times New Roman" panose="02020603050405020304" pitchFamily="18" charset="0"/>
              </a:rPr>
              <a:t> 		</a:t>
            </a:r>
            <a:r>
              <a:rPr lang="en-US" u="sng" dirty="0">
                <a:latin typeface="Times New Roman" panose="02020603050405020304" pitchFamily="18" charset="0"/>
                <a:cs typeface="Times New Roman" panose="02020603050405020304" pitchFamily="18" charset="0"/>
              </a:rPr>
              <a:t>Payments</a:t>
            </a:r>
            <a:r>
              <a:rPr lang="en-US" dirty="0">
                <a:latin typeface="Times New Roman" panose="02020603050405020304" pitchFamily="18" charset="0"/>
                <a:cs typeface="Times New Roman" panose="02020603050405020304" pitchFamily="18" charset="0"/>
              </a:rPr>
              <a:t>		</a:t>
            </a:r>
            <a:endParaRPr lang="en-US" u="sng" dirty="0">
              <a:latin typeface="Times New Roman" panose="02020603050405020304" pitchFamily="18" charset="0"/>
              <a:cs typeface="Times New Roman" panose="02020603050405020304" pitchFamily="18" charset="0"/>
            </a:endParaRPr>
          </a:p>
          <a:p>
            <a:pPr>
              <a:lnSpc>
                <a:spcPct val="90000"/>
              </a:lnSpc>
              <a:buNone/>
            </a:pP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2024			 $ 500,000		    </a:t>
            </a:r>
          </a:p>
          <a:p>
            <a:pPr>
              <a:lnSpc>
                <a:spcPct val="90000"/>
              </a:lnSpc>
              <a:buNone/>
            </a:pPr>
            <a:r>
              <a:rPr lang="en-US" dirty="0">
                <a:latin typeface="Times New Roman" panose="02020603050405020304" pitchFamily="18" charset="0"/>
                <a:cs typeface="Times New Roman" panose="02020603050405020304" pitchFamily="18" charset="0"/>
              </a:rPr>
              <a:t>	   2026		  	    800,000		      </a:t>
            </a:r>
          </a:p>
          <a:p>
            <a:pPr>
              <a:lnSpc>
                <a:spcPct val="90000"/>
              </a:lnSpc>
              <a:buNone/>
            </a:pPr>
            <a:r>
              <a:rPr lang="en-US" dirty="0">
                <a:latin typeface="Times New Roman" panose="02020603050405020304" pitchFamily="18" charset="0"/>
                <a:cs typeface="Times New Roman" panose="02020603050405020304" pitchFamily="18" charset="0"/>
              </a:rPr>
              <a:t>	   2028		  	 1,360,000		      </a:t>
            </a:r>
          </a:p>
          <a:p>
            <a:pPr>
              <a:lnSpc>
                <a:spcPct val="90000"/>
              </a:lnSpc>
              <a:buNone/>
            </a:pPr>
            <a:r>
              <a:rPr lang="en-US" dirty="0">
                <a:latin typeface="Times New Roman" panose="02020603050405020304" pitchFamily="18" charset="0"/>
                <a:cs typeface="Times New Roman" panose="02020603050405020304" pitchFamily="18" charset="0"/>
              </a:rPr>
              <a:t>	   2030		  	 1,430,000		      </a:t>
            </a:r>
          </a:p>
          <a:p>
            <a:pPr>
              <a:lnSpc>
                <a:spcPct val="90000"/>
              </a:lnSpc>
              <a:buNone/>
            </a:pPr>
            <a:r>
              <a:rPr lang="en-US" dirty="0">
                <a:latin typeface="Times New Roman" panose="02020603050405020304" pitchFamily="18" charset="0"/>
                <a:cs typeface="Times New Roman" panose="02020603050405020304" pitchFamily="18" charset="0"/>
              </a:rPr>
              <a:t>	   2035		  	 1,500,000	                 </a:t>
            </a:r>
          </a:p>
          <a:p>
            <a:pPr>
              <a:lnSpc>
                <a:spcPct val="90000"/>
              </a:lnSpc>
              <a:buNone/>
            </a:pPr>
            <a:r>
              <a:rPr lang="en-US" dirty="0">
                <a:latin typeface="Times New Roman" panose="02020603050405020304" pitchFamily="18" charset="0"/>
                <a:cs typeface="Times New Roman" panose="02020603050405020304" pitchFamily="18" charset="0"/>
              </a:rPr>
              <a:t>	   2040		  	 2,000,000	</a:t>
            </a:r>
          </a:p>
          <a:p>
            <a:pPr>
              <a:lnSpc>
                <a:spcPct val="90000"/>
              </a:lnSpc>
              <a:buNone/>
            </a:pPr>
            <a:r>
              <a:rPr lang="en-US" dirty="0">
                <a:latin typeface="Times New Roman" panose="02020603050405020304" pitchFamily="18" charset="0"/>
                <a:cs typeface="Times New Roman" panose="02020603050405020304" pitchFamily="18" charset="0"/>
              </a:rPr>
              <a:t>	   ……			      ……</a:t>
            </a:r>
          </a:p>
          <a:p>
            <a:pPr>
              <a:lnSpc>
                <a:spcPct val="90000"/>
              </a:lnSpc>
              <a:buNone/>
            </a:pPr>
            <a:r>
              <a:rPr lang="en-US" dirty="0">
                <a:latin typeface="Times New Roman" panose="02020603050405020304" pitchFamily="18" charset="0"/>
                <a:cs typeface="Times New Roman" panose="02020603050405020304" pitchFamily="18" charset="0"/>
              </a:rPr>
              <a:t>	   2050			 2,600,000	</a:t>
            </a:r>
          </a:p>
          <a:p>
            <a:pPr>
              <a:lnSpc>
                <a:spcPct val="90000"/>
              </a:lnSpc>
              <a:buNone/>
            </a:pPr>
            <a:r>
              <a:rPr lang="en-US" dirty="0">
                <a:latin typeface="Times New Roman" panose="02020603050405020304" pitchFamily="18" charset="0"/>
                <a:cs typeface="Times New Roman" panose="02020603050405020304" pitchFamily="18" charset="0"/>
              </a:rPr>
              <a:t>	    ……			      ……		</a:t>
            </a:r>
          </a:p>
          <a:p>
            <a:pPr>
              <a:lnSpc>
                <a:spcPct val="90000"/>
              </a:lnSpc>
              <a:buNone/>
            </a:pPr>
            <a:r>
              <a:rPr lang="en-US" dirty="0">
                <a:latin typeface="Times New Roman" panose="02020603050405020304" pitchFamily="18" charset="0"/>
                <a:cs typeface="Times New Roman" panose="02020603050405020304" pitchFamily="18" charset="0"/>
              </a:rPr>
              <a:t>	   2110				$0</a:t>
            </a:r>
            <a:r>
              <a:rPr lang="en-US" b="1" dirty="0">
                <a:latin typeface="Times New Roman" panose="02020603050405020304" pitchFamily="18" charset="0"/>
                <a:cs typeface="Times New Roman" panose="02020603050405020304" pitchFamily="18" charset="0"/>
              </a:rPr>
              <a:t>				</a:t>
            </a:r>
          </a:p>
          <a:p>
            <a:endParaRPr lang="en-US" dirty="0"/>
          </a:p>
        </p:txBody>
      </p:sp>
      <p:sp>
        <p:nvSpPr>
          <p:cNvPr id="4" name="Slide Number Placeholder 3">
            <a:extLst>
              <a:ext uri="{FF2B5EF4-FFF2-40B4-BE49-F238E27FC236}">
                <a16:creationId xmlns:a16="http://schemas.microsoft.com/office/drawing/2014/main" id="{B58D3235-CB9E-41BD-9C90-0E97A9AB8963}"/>
              </a:ext>
            </a:extLst>
          </p:cNvPr>
          <p:cNvSpPr>
            <a:spLocks noGrp="1"/>
          </p:cNvSpPr>
          <p:nvPr>
            <p:ph type="sldNum" sz="quarter" idx="12"/>
          </p:nvPr>
        </p:nvSpPr>
        <p:spPr/>
        <p:txBody>
          <a:bodyPr/>
          <a:lstStyle/>
          <a:p>
            <a:pPr>
              <a:defRPr/>
            </a:pPr>
            <a:fld id="{5A8F15DE-38ED-4FD2-B6EC-A28086CDBC14}" type="slidenum">
              <a:rPr lang="en-US">
                <a:solidFill>
                  <a:prstClr val="black">
                    <a:tint val="75000"/>
                  </a:prstClr>
                </a:solidFill>
                <a:latin typeface="Calibri"/>
              </a:rPr>
              <a:pPr>
                <a:defRPr/>
              </a:pPr>
              <a:t>2</a:t>
            </a:fld>
            <a:endParaRPr lang="en-US">
              <a:solidFill>
                <a:prstClr val="black">
                  <a:tint val="75000"/>
                </a:prstClr>
              </a:solidFill>
              <a:latin typeface="Calibri"/>
            </a:endParaRPr>
          </a:p>
        </p:txBody>
      </p:sp>
      <p:pic>
        <p:nvPicPr>
          <p:cNvPr id="5" name="Picture 4">
            <a:extLst>
              <a:ext uri="{FF2B5EF4-FFF2-40B4-BE49-F238E27FC236}">
                <a16:creationId xmlns:a16="http://schemas.microsoft.com/office/drawing/2014/main" id="{22C8D6C4-268D-4FBC-F5E1-F8EDDB0E160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4230" y="6136940"/>
            <a:ext cx="1794722" cy="343574"/>
          </a:xfrm>
          <a:prstGeom prst="rect">
            <a:avLst/>
          </a:prstGeom>
        </p:spPr>
      </p:pic>
    </p:spTree>
    <p:extLst>
      <p:ext uri="{BB962C8B-B14F-4D97-AF65-F5344CB8AC3E}">
        <p14:creationId xmlns:p14="http://schemas.microsoft.com/office/powerpoint/2010/main" val="12770353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39798BD-1DB4-97E6-80A4-C5917EB3213D}"/>
              </a:ext>
            </a:extLst>
          </p:cNvPr>
          <p:cNvSpPr>
            <a:spLocks noGrp="1"/>
          </p:cNvSpPr>
          <p:nvPr>
            <p:ph type="sldNum" sz="quarter" idx="12"/>
          </p:nvPr>
        </p:nvSpPr>
        <p:spPr/>
        <p:txBody>
          <a:bodyPr/>
          <a:lstStyle/>
          <a:p>
            <a:fld id="{910C2260-FAC3-46BC-8EC7-976D8E3D283F}" type="slidenum">
              <a:rPr lang="en-US">
                <a:solidFill>
                  <a:prstClr val="black">
                    <a:tint val="75000"/>
                  </a:prstClr>
                </a:solidFill>
                <a:latin typeface="Calibri"/>
              </a:rPr>
              <a:pPr/>
              <a:t>20</a:t>
            </a:fld>
            <a:endParaRPr lang="en-US">
              <a:solidFill>
                <a:prstClr val="black">
                  <a:tint val="75000"/>
                </a:prstClr>
              </a:solidFill>
              <a:latin typeface="Calibri"/>
            </a:endParaRPr>
          </a:p>
        </p:txBody>
      </p:sp>
      <p:sp>
        <p:nvSpPr>
          <p:cNvPr id="2" name="Title 1"/>
          <p:cNvSpPr>
            <a:spLocks noGrp="1"/>
          </p:cNvSpPr>
          <p:nvPr>
            <p:ph type="title" idx="4294967295"/>
          </p:nvPr>
        </p:nvSpPr>
        <p:spPr>
          <a:xfrm>
            <a:off x="2319454" y="76200"/>
            <a:ext cx="8106936" cy="1143000"/>
          </a:xfrm>
        </p:spPr>
        <p:txBody>
          <a:bodyPr/>
          <a:lstStyle/>
          <a:p>
            <a:r>
              <a:rPr lang="en-US" sz="3400" b="1" dirty="0">
                <a:latin typeface="Times New Roman" pitchFamily="18" charset="0"/>
                <a:cs typeface="Times New Roman" pitchFamily="18" charset="0"/>
              </a:rPr>
              <a:t>Buybacks</a:t>
            </a:r>
          </a:p>
        </p:txBody>
      </p:sp>
      <p:sp>
        <p:nvSpPr>
          <p:cNvPr id="3" name="Content Placeholder 2"/>
          <p:cNvSpPr>
            <a:spLocks noGrp="1"/>
          </p:cNvSpPr>
          <p:nvPr>
            <p:ph idx="4294967295"/>
          </p:nvPr>
        </p:nvSpPr>
        <p:spPr>
          <a:xfrm>
            <a:off x="2438400" y="1347912"/>
            <a:ext cx="8229600" cy="4983162"/>
          </a:xfrm>
        </p:spPr>
        <p:txBody>
          <a:bodyPr>
            <a:normAutofit/>
          </a:bodyPr>
          <a:lstStyle/>
          <a:p>
            <a:r>
              <a:rPr lang="en-US" u="sng" dirty="0">
                <a:latin typeface="Times New Roman" pitchFamily="18" charset="0"/>
                <a:cs typeface="Times New Roman" pitchFamily="18" charset="0"/>
              </a:rPr>
              <a:t>Member Info:</a:t>
            </a:r>
          </a:p>
          <a:p>
            <a:pPr lvl="1"/>
            <a:r>
              <a:rPr lang="en-US" sz="2000" dirty="0">
                <a:latin typeface="Times New Roman" pitchFamily="18" charset="0"/>
                <a:cs typeface="Times New Roman" pitchFamily="18" charset="0"/>
              </a:rPr>
              <a:t>Age: 23</a:t>
            </a:r>
          </a:p>
          <a:p>
            <a:pPr lvl="1"/>
            <a:r>
              <a:rPr lang="en-US" sz="2000" dirty="0">
                <a:latin typeface="Times New Roman" pitchFamily="18" charset="0"/>
                <a:cs typeface="Times New Roman" pitchFamily="18" charset="0"/>
              </a:rPr>
              <a:t>Service:  &lt;1 Year</a:t>
            </a:r>
          </a:p>
          <a:p>
            <a:pPr lvl="1"/>
            <a:r>
              <a:rPr lang="en-US" sz="2000" dirty="0">
                <a:latin typeface="Times New Roman" pitchFamily="18" charset="0"/>
                <a:cs typeface="Times New Roman" pitchFamily="18" charset="0"/>
              </a:rPr>
              <a:t>Salary: $35,000</a:t>
            </a:r>
          </a:p>
          <a:p>
            <a:r>
              <a:rPr lang="en-US" sz="2200" dirty="0">
                <a:latin typeface="Times New Roman" pitchFamily="18" charset="0"/>
                <a:cs typeface="Times New Roman" pitchFamily="18" charset="0"/>
              </a:rPr>
              <a:t>Purchase Request: 3 Years</a:t>
            </a:r>
          </a:p>
          <a:p>
            <a:endParaRPr lang="en-US" sz="2200" dirty="0">
              <a:latin typeface="Times New Roman" pitchFamily="18" charset="0"/>
              <a:cs typeface="Times New Roman" pitchFamily="18" charset="0"/>
            </a:endParaRPr>
          </a:p>
          <a:p>
            <a:endParaRPr lang="en-US" sz="2200" dirty="0">
              <a:latin typeface="Times New Roman" pitchFamily="18" charset="0"/>
              <a:cs typeface="Times New Roman" pitchFamily="18" charset="0"/>
            </a:endParaRPr>
          </a:p>
          <a:p>
            <a:endParaRPr lang="en-US" sz="2200" dirty="0">
              <a:latin typeface="Times New Roman" pitchFamily="18" charset="0"/>
              <a:cs typeface="Times New Roman" pitchFamily="18" charset="0"/>
            </a:endParaRPr>
          </a:p>
          <a:p>
            <a:pPr lvl="1"/>
            <a:endParaRPr lang="en-US" sz="2200" dirty="0"/>
          </a:p>
          <a:p>
            <a:endParaRPr lang="en-US" sz="2200" dirty="0"/>
          </a:p>
        </p:txBody>
      </p:sp>
      <p:graphicFrame>
        <p:nvGraphicFramePr>
          <p:cNvPr id="5" name="Table 4"/>
          <p:cNvGraphicFramePr>
            <a:graphicFrameLocks noGrp="1"/>
          </p:cNvGraphicFramePr>
          <p:nvPr/>
        </p:nvGraphicFramePr>
        <p:xfrm>
          <a:off x="2438400" y="3733800"/>
          <a:ext cx="7696200" cy="25146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981200">
                  <a:extLst>
                    <a:ext uri="{9D8B030D-6E8A-4147-A177-3AD203B41FA5}">
                      <a16:colId xmlns:a16="http://schemas.microsoft.com/office/drawing/2014/main" val="20001"/>
                    </a:ext>
                  </a:extLst>
                </a:gridCol>
                <a:gridCol w="198120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3"/>
                    </a:ext>
                  </a:extLst>
                </a:gridCol>
              </a:tblGrid>
              <a:tr h="502920">
                <a:tc>
                  <a:txBody>
                    <a:bodyPr/>
                    <a:lstStyle/>
                    <a:p>
                      <a:r>
                        <a:rPr lang="en-US" sz="1800" b="0" u="sng" dirty="0">
                          <a:solidFill>
                            <a:schemeClr val="tx1"/>
                          </a:solidFill>
                          <a:latin typeface="Times New Roman" pitchFamily="18" charset="0"/>
                          <a:cs typeface="Times New Roman" pitchFamily="18" charset="0"/>
                        </a:rPr>
                        <a:t>Method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800" b="0" u="sng" dirty="0">
                          <a:solidFill>
                            <a:schemeClr val="tx1"/>
                          </a:solidFill>
                          <a:latin typeface="Times New Roman" pitchFamily="18" charset="0"/>
                          <a:cs typeface="Times New Roman" pitchFamily="18" charset="0"/>
                        </a:rPr>
                        <a:t>Before Purchase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800" b="0" u="sng" dirty="0">
                          <a:solidFill>
                            <a:schemeClr val="tx1"/>
                          </a:solidFill>
                          <a:latin typeface="Times New Roman" pitchFamily="18" charset="0"/>
                          <a:cs typeface="Times New Roman" pitchFamily="18" charset="0"/>
                        </a:rPr>
                        <a:t>After Purchase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800" b="0" u="sng" dirty="0">
                          <a:solidFill>
                            <a:schemeClr val="tx1"/>
                          </a:solidFill>
                          <a:latin typeface="Times New Roman" pitchFamily="18" charset="0"/>
                          <a:cs typeface="Times New Roman" pitchFamily="18" charset="0"/>
                        </a:rPr>
                        <a:t>Cost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502920">
                <a:tc>
                  <a:txBody>
                    <a:bodyPr/>
                    <a:lstStyle/>
                    <a:p>
                      <a:r>
                        <a:rPr lang="en-US" sz="1800" b="0" dirty="0">
                          <a:solidFill>
                            <a:schemeClr val="tx1"/>
                          </a:solidFill>
                          <a:latin typeface="Times New Roman" pitchFamily="18" charset="0"/>
                          <a:cs typeface="Times New Roman" pitchFamily="18" charset="0"/>
                        </a:rPr>
                        <a:t>PVB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800" b="0" dirty="0">
                          <a:solidFill>
                            <a:schemeClr val="tx1"/>
                          </a:solidFill>
                          <a:latin typeface="Times New Roman" pitchFamily="18" charset="0"/>
                          <a:cs typeface="Times New Roman" pitchFamily="18" charset="0"/>
                        </a:rPr>
                        <a:t>$27,703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800" b="0" dirty="0">
                          <a:solidFill>
                            <a:schemeClr val="tx1"/>
                          </a:solidFill>
                          <a:latin typeface="Times New Roman" pitchFamily="18" charset="0"/>
                          <a:cs typeface="Times New Roman" pitchFamily="18" charset="0"/>
                        </a:rPr>
                        <a:t>$55,915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800" b="1" dirty="0">
                          <a:solidFill>
                            <a:schemeClr val="tx1"/>
                          </a:solidFill>
                          <a:latin typeface="Times New Roman" pitchFamily="18" charset="0"/>
                          <a:cs typeface="Times New Roman" pitchFamily="18" charset="0"/>
                        </a:rPr>
                        <a:t>$28,212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502920">
                <a:tc>
                  <a:txBody>
                    <a:bodyPr/>
                    <a:lstStyle/>
                    <a:p>
                      <a:r>
                        <a:rPr lang="en-US" sz="1800" b="0" dirty="0">
                          <a:solidFill>
                            <a:schemeClr val="tx1"/>
                          </a:solidFill>
                          <a:latin typeface="Times New Roman" pitchFamily="18" charset="0"/>
                          <a:cs typeface="Times New Roman" pitchFamily="18" charset="0"/>
                        </a:rPr>
                        <a:t>PVAB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800" b="0" dirty="0">
                          <a:solidFill>
                            <a:schemeClr val="tx1"/>
                          </a:solidFill>
                          <a:latin typeface="Times New Roman" pitchFamily="18" charset="0"/>
                          <a:cs typeface="Times New Roman" pitchFamily="18" charset="0"/>
                        </a:rPr>
                        <a:t>$650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800" b="0" dirty="0">
                          <a:solidFill>
                            <a:schemeClr val="tx1"/>
                          </a:solidFill>
                          <a:latin typeface="Times New Roman" pitchFamily="18" charset="0"/>
                          <a:cs typeface="Times New Roman" pitchFamily="18" charset="0"/>
                        </a:rPr>
                        <a:t>$2,990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800" b="1" dirty="0">
                          <a:solidFill>
                            <a:schemeClr val="tx1"/>
                          </a:solidFill>
                          <a:latin typeface="Times New Roman" pitchFamily="18" charset="0"/>
                          <a:cs typeface="Times New Roman" pitchFamily="18" charset="0"/>
                        </a:rPr>
                        <a:t>$2,339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502920">
                <a:tc>
                  <a:txBody>
                    <a:bodyPr/>
                    <a:lstStyle/>
                    <a:p>
                      <a:r>
                        <a:rPr lang="en-US" sz="1800" b="0" dirty="0">
                          <a:solidFill>
                            <a:schemeClr val="tx1"/>
                          </a:solidFill>
                          <a:latin typeface="Times New Roman" pitchFamily="18" charset="0"/>
                          <a:cs typeface="Times New Roman" pitchFamily="18" charset="0"/>
                        </a:rPr>
                        <a: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800" b="0" dirty="0">
                          <a:solidFill>
                            <a:schemeClr val="tx1"/>
                          </a:solidFill>
                          <a:latin typeface="Times New Roman" pitchFamily="18" charset="0"/>
                          <a:cs typeface="Times New Roman" pitchFamily="18" charset="0"/>
                        </a:rPr>
                        <a:t>$4,281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800" b="0" dirty="0">
                          <a:solidFill>
                            <a:schemeClr val="tx1"/>
                          </a:solidFill>
                          <a:latin typeface="Times New Roman" pitchFamily="18" charset="0"/>
                          <a:cs typeface="Times New Roman" pitchFamily="18" charset="0"/>
                        </a:rPr>
                        <a:t>$22,720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800" b="1" dirty="0">
                          <a:solidFill>
                            <a:schemeClr val="tx1"/>
                          </a:solidFill>
                          <a:latin typeface="Times New Roman" pitchFamily="18" charset="0"/>
                          <a:cs typeface="Times New Roman" pitchFamily="18" charset="0"/>
                        </a:rPr>
                        <a:t>$18,439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502920">
                <a:tc>
                  <a:txBody>
                    <a:bodyPr/>
                    <a:lstStyle/>
                    <a:p>
                      <a:r>
                        <a:rPr lang="en-US" sz="1800" b="0" dirty="0">
                          <a:solidFill>
                            <a:schemeClr val="tx1"/>
                          </a:solidFill>
                          <a:latin typeface="Times New Roman" pitchFamily="18" charset="0"/>
                          <a:cs typeface="Times New Roman" pitchFamily="18" charset="0"/>
                        </a:rPr>
                        <a:t>Contribution Req.</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lang="en-US" sz="1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lang="en-US" sz="1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800" b="1" dirty="0">
                          <a:solidFill>
                            <a:schemeClr val="tx1"/>
                          </a:solidFill>
                          <a:latin typeface="Times New Roman" pitchFamily="18" charset="0"/>
                          <a:cs typeface="Times New Roman" pitchFamily="18" charset="0"/>
                        </a:rPr>
                        <a:t>$1,481 per year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pic>
        <p:nvPicPr>
          <p:cNvPr id="6" name="Picture 5">
            <a:extLst>
              <a:ext uri="{FF2B5EF4-FFF2-40B4-BE49-F238E27FC236}">
                <a16:creationId xmlns:a16="http://schemas.microsoft.com/office/drawing/2014/main" id="{82025615-E6C3-423D-E25B-DCA9800DFEE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1928" y="5905891"/>
            <a:ext cx="1794722" cy="343574"/>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C41092B-CB37-EB92-57CD-E301B47947C9}"/>
              </a:ext>
            </a:extLst>
          </p:cNvPr>
          <p:cNvSpPr>
            <a:spLocks noGrp="1"/>
          </p:cNvSpPr>
          <p:nvPr>
            <p:ph type="sldNum" sz="quarter" idx="12"/>
          </p:nvPr>
        </p:nvSpPr>
        <p:spPr/>
        <p:txBody>
          <a:bodyPr/>
          <a:lstStyle/>
          <a:p>
            <a:fld id="{910C2260-FAC3-46BC-8EC7-976D8E3D283F}" type="slidenum">
              <a:rPr lang="en-US">
                <a:solidFill>
                  <a:prstClr val="black">
                    <a:tint val="75000"/>
                  </a:prstClr>
                </a:solidFill>
                <a:latin typeface="Calibri"/>
              </a:rPr>
              <a:pPr/>
              <a:t>21</a:t>
            </a:fld>
            <a:endParaRPr lang="en-US">
              <a:solidFill>
                <a:prstClr val="black">
                  <a:tint val="75000"/>
                </a:prstClr>
              </a:solidFill>
              <a:latin typeface="Calibri"/>
            </a:endParaRPr>
          </a:p>
        </p:txBody>
      </p:sp>
      <p:sp>
        <p:nvSpPr>
          <p:cNvPr id="2" name="Title 1"/>
          <p:cNvSpPr>
            <a:spLocks noGrp="1"/>
          </p:cNvSpPr>
          <p:nvPr>
            <p:ph type="title" idx="4294967295"/>
          </p:nvPr>
        </p:nvSpPr>
        <p:spPr>
          <a:xfrm>
            <a:off x="2438400" y="38100"/>
            <a:ext cx="8229600" cy="1143000"/>
          </a:xfrm>
        </p:spPr>
        <p:txBody>
          <a:bodyPr/>
          <a:lstStyle/>
          <a:p>
            <a:r>
              <a:rPr lang="en-US" sz="3400" b="1" dirty="0">
                <a:latin typeface="Times New Roman" pitchFamily="18" charset="0"/>
                <a:cs typeface="Times New Roman" pitchFamily="18" charset="0"/>
              </a:rPr>
              <a:t>Buybacks</a:t>
            </a:r>
          </a:p>
        </p:txBody>
      </p:sp>
      <p:sp>
        <p:nvSpPr>
          <p:cNvPr id="3" name="Content Placeholder 2"/>
          <p:cNvSpPr>
            <a:spLocks noGrp="1"/>
          </p:cNvSpPr>
          <p:nvPr>
            <p:ph idx="4294967295"/>
          </p:nvPr>
        </p:nvSpPr>
        <p:spPr>
          <a:xfrm>
            <a:off x="2557346" y="1195283"/>
            <a:ext cx="8229600" cy="4953000"/>
          </a:xfrm>
        </p:spPr>
        <p:txBody>
          <a:bodyPr>
            <a:normAutofit/>
          </a:bodyPr>
          <a:lstStyle/>
          <a:p>
            <a:r>
              <a:rPr lang="en-US" sz="2200" u="sng" dirty="0">
                <a:latin typeface="Times New Roman" pitchFamily="18" charset="0"/>
                <a:cs typeface="Times New Roman" pitchFamily="18" charset="0"/>
              </a:rPr>
              <a:t>Member Info:</a:t>
            </a:r>
          </a:p>
          <a:p>
            <a:pPr lvl="1"/>
            <a:r>
              <a:rPr lang="en-US" sz="2200" dirty="0">
                <a:latin typeface="Times New Roman" pitchFamily="18" charset="0"/>
                <a:cs typeface="Times New Roman" pitchFamily="18" charset="0"/>
              </a:rPr>
              <a:t>Age: 40</a:t>
            </a:r>
          </a:p>
          <a:p>
            <a:pPr lvl="1"/>
            <a:r>
              <a:rPr lang="en-US" sz="2200" dirty="0">
                <a:latin typeface="Times New Roman" pitchFamily="18" charset="0"/>
                <a:cs typeface="Times New Roman" pitchFamily="18" charset="0"/>
              </a:rPr>
              <a:t>Service:  4 Years</a:t>
            </a:r>
          </a:p>
          <a:p>
            <a:pPr lvl="1"/>
            <a:r>
              <a:rPr lang="en-US" sz="2200" dirty="0">
                <a:latin typeface="Times New Roman" pitchFamily="18" charset="0"/>
                <a:cs typeface="Times New Roman" pitchFamily="18" charset="0"/>
              </a:rPr>
              <a:t>Salary: $45,000</a:t>
            </a:r>
          </a:p>
          <a:p>
            <a:pPr lvl="1">
              <a:buNone/>
            </a:pPr>
            <a:endParaRPr lang="en-US" sz="2200" dirty="0">
              <a:latin typeface="Times New Roman" pitchFamily="18" charset="0"/>
              <a:cs typeface="Times New Roman" pitchFamily="18" charset="0"/>
            </a:endParaRPr>
          </a:p>
          <a:p>
            <a:r>
              <a:rPr lang="en-US" sz="2200" dirty="0">
                <a:latin typeface="Times New Roman" pitchFamily="18" charset="0"/>
                <a:cs typeface="Times New Roman" pitchFamily="18" charset="0"/>
              </a:rPr>
              <a:t>Purchase Request: 3 Years</a:t>
            </a:r>
          </a:p>
          <a:p>
            <a:pPr lvl="1"/>
            <a:endParaRPr lang="en-US" sz="2200" dirty="0">
              <a:latin typeface="Times New Roman" pitchFamily="18" charset="0"/>
              <a:cs typeface="Times New Roman" pitchFamily="18" charset="0"/>
            </a:endParaRPr>
          </a:p>
          <a:p>
            <a:pPr lvl="1">
              <a:buNone/>
            </a:pPr>
            <a:endParaRPr lang="en-US" sz="2200" dirty="0">
              <a:latin typeface="Times New Roman" pitchFamily="18" charset="0"/>
              <a:cs typeface="Times New Roman" pitchFamily="18" charset="0"/>
            </a:endParaRPr>
          </a:p>
          <a:p>
            <a:endParaRPr lang="en-US" sz="2200" dirty="0">
              <a:latin typeface="Times New Roman" pitchFamily="18" charset="0"/>
              <a:cs typeface="Times New Roman" pitchFamily="18" charset="0"/>
            </a:endParaRPr>
          </a:p>
          <a:p>
            <a:endParaRPr lang="en-US" sz="2200" dirty="0">
              <a:latin typeface="Times New Roman" pitchFamily="18" charset="0"/>
              <a:cs typeface="Times New Roman" pitchFamily="18" charset="0"/>
            </a:endParaRPr>
          </a:p>
          <a:p>
            <a:endParaRPr lang="en-US" sz="2200" dirty="0">
              <a:latin typeface="Times New Roman" pitchFamily="18" charset="0"/>
              <a:cs typeface="Times New Roman" pitchFamily="18" charset="0"/>
            </a:endParaRPr>
          </a:p>
          <a:p>
            <a:pPr lvl="1"/>
            <a:endParaRPr lang="en-US" sz="2200" dirty="0"/>
          </a:p>
          <a:p>
            <a:endParaRPr lang="en-US" sz="2200" dirty="0"/>
          </a:p>
        </p:txBody>
      </p:sp>
      <p:graphicFrame>
        <p:nvGraphicFramePr>
          <p:cNvPr id="5" name="Table 4"/>
          <p:cNvGraphicFramePr>
            <a:graphicFrameLocks noGrp="1"/>
          </p:cNvGraphicFramePr>
          <p:nvPr/>
        </p:nvGraphicFramePr>
        <p:xfrm>
          <a:off x="2438400" y="3733800"/>
          <a:ext cx="7696200" cy="25146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981200">
                  <a:extLst>
                    <a:ext uri="{9D8B030D-6E8A-4147-A177-3AD203B41FA5}">
                      <a16:colId xmlns:a16="http://schemas.microsoft.com/office/drawing/2014/main" val="20001"/>
                    </a:ext>
                  </a:extLst>
                </a:gridCol>
                <a:gridCol w="198120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3"/>
                    </a:ext>
                  </a:extLst>
                </a:gridCol>
              </a:tblGrid>
              <a:tr h="502920">
                <a:tc>
                  <a:txBody>
                    <a:bodyPr/>
                    <a:lstStyle/>
                    <a:p>
                      <a:r>
                        <a:rPr lang="en-US" sz="1800" b="0" u="sng" dirty="0">
                          <a:solidFill>
                            <a:schemeClr val="tx1"/>
                          </a:solidFill>
                          <a:latin typeface="Times New Roman" pitchFamily="18" charset="0"/>
                          <a:cs typeface="Times New Roman" pitchFamily="18" charset="0"/>
                        </a:rPr>
                        <a:t>Method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800" b="0" u="sng" dirty="0">
                          <a:solidFill>
                            <a:schemeClr val="tx1"/>
                          </a:solidFill>
                          <a:latin typeface="Times New Roman" pitchFamily="18" charset="0"/>
                          <a:cs typeface="Times New Roman" pitchFamily="18" charset="0"/>
                        </a:rPr>
                        <a:t>Before Purchase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800" b="0" u="sng" dirty="0">
                          <a:solidFill>
                            <a:schemeClr val="tx1"/>
                          </a:solidFill>
                          <a:latin typeface="Times New Roman" pitchFamily="18" charset="0"/>
                          <a:cs typeface="Times New Roman" pitchFamily="18" charset="0"/>
                        </a:rPr>
                        <a:t>After Purchase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800" b="0" u="sng" dirty="0">
                          <a:solidFill>
                            <a:schemeClr val="tx1"/>
                          </a:solidFill>
                          <a:latin typeface="Times New Roman" pitchFamily="18" charset="0"/>
                          <a:cs typeface="Times New Roman" pitchFamily="18" charset="0"/>
                        </a:rPr>
                        <a:t>Cost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502920">
                <a:tc>
                  <a:txBody>
                    <a:bodyPr/>
                    <a:lstStyle/>
                    <a:p>
                      <a:r>
                        <a:rPr lang="en-US" sz="1800" b="0" dirty="0">
                          <a:solidFill>
                            <a:schemeClr val="tx1"/>
                          </a:solidFill>
                          <a:latin typeface="Times New Roman" pitchFamily="18" charset="0"/>
                          <a:cs typeface="Times New Roman" pitchFamily="18" charset="0"/>
                        </a:rPr>
                        <a:t>PVB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800" b="0" dirty="0">
                          <a:solidFill>
                            <a:schemeClr val="tx1"/>
                          </a:solidFill>
                          <a:latin typeface="Times New Roman" pitchFamily="18" charset="0"/>
                          <a:cs typeface="Times New Roman" pitchFamily="18" charset="0"/>
                        </a:rPr>
                        <a:t>$79,847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800" b="0" dirty="0">
                          <a:solidFill>
                            <a:schemeClr val="tx1"/>
                          </a:solidFill>
                          <a:latin typeface="Times New Roman" pitchFamily="18" charset="0"/>
                          <a:cs typeface="Times New Roman" pitchFamily="18" charset="0"/>
                        </a:rPr>
                        <a:t>$104,251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800" b="1" dirty="0">
                          <a:solidFill>
                            <a:schemeClr val="tx1"/>
                          </a:solidFill>
                          <a:latin typeface="Times New Roman" pitchFamily="18" charset="0"/>
                          <a:cs typeface="Times New Roman" pitchFamily="18" charset="0"/>
                        </a:rPr>
                        <a:t>$24,404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502920">
                <a:tc>
                  <a:txBody>
                    <a:bodyPr/>
                    <a:lstStyle/>
                    <a:p>
                      <a:r>
                        <a:rPr lang="en-US" sz="1800" b="0" dirty="0">
                          <a:solidFill>
                            <a:schemeClr val="tx1"/>
                          </a:solidFill>
                          <a:latin typeface="Times New Roman" pitchFamily="18" charset="0"/>
                          <a:cs typeface="Times New Roman" pitchFamily="18" charset="0"/>
                        </a:rPr>
                        <a:t>PVAB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800" b="0" dirty="0">
                          <a:solidFill>
                            <a:schemeClr val="tx1"/>
                          </a:solidFill>
                          <a:latin typeface="Times New Roman" pitchFamily="18" charset="0"/>
                          <a:cs typeface="Times New Roman" pitchFamily="18" charset="0"/>
                        </a:rPr>
                        <a:t>$4,119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800" b="0" dirty="0">
                          <a:solidFill>
                            <a:schemeClr val="tx1"/>
                          </a:solidFill>
                          <a:latin typeface="Times New Roman" pitchFamily="18" charset="0"/>
                          <a:cs typeface="Times New Roman" pitchFamily="18" charset="0"/>
                        </a:rPr>
                        <a:t>$8,962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800" b="1" dirty="0">
                          <a:solidFill>
                            <a:schemeClr val="tx1"/>
                          </a:solidFill>
                          <a:latin typeface="Times New Roman" pitchFamily="18" charset="0"/>
                          <a:cs typeface="Times New Roman" pitchFamily="18" charset="0"/>
                        </a:rPr>
                        <a:t>$4,843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502920">
                <a:tc>
                  <a:txBody>
                    <a:bodyPr/>
                    <a:lstStyle/>
                    <a:p>
                      <a:r>
                        <a:rPr lang="en-US" sz="1800" b="0" dirty="0">
                          <a:solidFill>
                            <a:schemeClr val="tx1"/>
                          </a:solidFill>
                          <a:latin typeface="Times New Roman" pitchFamily="18" charset="0"/>
                          <a:cs typeface="Times New Roman" pitchFamily="18" charset="0"/>
                        </a:rPr>
                        <a: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800" b="0" dirty="0">
                          <a:solidFill>
                            <a:schemeClr val="tx1"/>
                          </a:solidFill>
                          <a:latin typeface="Times New Roman" pitchFamily="18" charset="0"/>
                          <a:cs typeface="Times New Roman" pitchFamily="18" charset="0"/>
                        </a:rPr>
                        <a:t>$27,858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800" b="0" dirty="0">
                          <a:solidFill>
                            <a:schemeClr val="tx1"/>
                          </a:solidFill>
                          <a:latin typeface="Times New Roman" pitchFamily="18" charset="0"/>
                          <a:cs typeface="Times New Roman" pitchFamily="18" charset="0"/>
                        </a:rPr>
                        <a:t>$52,018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800" b="1" dirty="0">
                          <a:solidFill>
                            <a:schemeClr val="tx1"/>
                          </a:solidFill>
                          <a:latin typeface="Times New Roman" pitchFamily="18" charset="0"/>
                          <a:cs typeface="Times New Roman" pitchFamily="18" charset="0"/>
                        </a:rPr>
                        <a:t>$24,160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502920">
                <a:tc>
                  <a:txBody>
                    <a:bodyPr/>
                    <a:lstStyle/>
                    <a:p>
                      <a:r>
                        <a:rPr lang="en-US" sz="1800" b="0" dirty="0">
                          <a:solidFill>
                            <a:schemeClr val="tx1"/>
                          </a:solidFill>
                          <a:latin typeface="Times New Roman" pitchFamily="18" charset="0"/>
                          <a:cs typeface="Times New Roman" pitchFamily="18" charset="0"/>
                        </a:rPr>
                        <a:t>Contribution Req.</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lang="en-US" sz="1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lang="en-US" sz="1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800" b="1" dirty="0">
                          <a:solidFill>
                            <a:schemeClr val="tx1"/>
                          </a:solidFill>
                          <a:latin typeface="Times New Roman" pitchFamily="18" charset="0"/>
                          <a:cs typeface="Times New Roman" pitchFamily="18" charset="0"/>
                        </a:rPr>
                        <a:t>$1,684 per year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pic>
        <p:nvPicPr>
          <p:cNvPr id="6" name="Picture 5">
            <a:extLst>
              <a:ext uri="{FF2B5EF4-FFF2-40B4-BE49-F238E27FC236}">
                <a16:creationId xmlns:a16="http://schemas.microsoft.com/office/drawing/2014/main" id="{0FDE3736-D023-9BA4-9A25-4F18B84583B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1928" y="5905891"/>
            <a:ext cx="1794722" cy="343574"/>
          </a:xfrm>
          <a:prstGeom prst="rect">
            <a:avLst/>
          </a:prstGeom>
        </p:spPr>
      </p:pic>
    </p:spTree>
    <p:extLst>
      <p:ext uri="{BB962C8B-B14F-4D97-AF65-F5344CB8AC3E}">
        <p14:creationId xmlns:p14="http://schemas.microsoft.com/office/powerpoint/2010/main" val="1161101076"/>
      </p:ext>
    </p:extLst>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95CC0A3-763E-BD9A-53F9-4B373B5E7001}"/>
              </a:ext>
            </a:extLst>
          </p:cNvPr>
          <p:cNvSpPr>
            <a:spLocks noGrp="1"/>
          </p:cNvSpPr>
          <p:nvPr>
            <p:ph type="sldNum" sz="quarter" idx="12"/>
          </p:nvPr>
        </p:nvSpPr>
        <p:spPr/>
        <p:txBody>
          <a:bodyPr/>
          <a:lstStyle/>
          <a:p>
            <a:fld id="{910C2260-FAC3-46BC-8EC7-976D8E3D283F}" type="slidenum">
              <a:rPr lang="en-US">
                <a:solidFill>
                  <a:prstClr val="black">
                    <a:tint val="75000"/>
                  </a:prstClr>
                </a:solidFill>
                <a:latin typeface="Calibri"/>
              </a:rPr>
              <a:pPr/>
              <a:t>22</a:t>
            </a:fld>
            <a:endParaRPr lang="en-US">
              <a:solidFill>
                <a:prstClr val="black">
                  <a:tint val="75000"/>
                </a:prstClr>
              </a:solidFill>
              <a:latin typeface="Calibri"/>
            </a:endParaRPr>
          </a:p>
        </p:txBody>
      </p:sp>
      <p:sp>
        <p:nvSpPr>
          <p:cNvPr id="2" name="Title 1"/>
          <p:cNvSpPr>
            <a:spLocks noGrp="1"/>
          </p:cNvSpPr>
          <p:nvPr>
            <p:ph type="title" idx="4294967295"/>
          </p:nvPr>
        </p:nvSpPr>
        <p:spPr>
          <a:xfrm>
            <a:off x="2438400" y="0"/>
            <a:ext cx="8229600" cy="1007814"/>
          </a:xfrm>
        </p:spPr>
        <p:txBody>
          <a:bodyPr/>
          <a:lstStyle/>
          <a:p>
            <a:r>
              <a:rPr lang="en-US" sz="3400" b="1" dirty="0">
                <a:latin typeface="Times New Roman" pitchFamily="18" charset="0"/>
                <a:cs typeface="Times New Roman" pitchFamily="18" charset="0"/>
              </a:rPr>
              <a:t>Buybacks</a:t>
            </a:r>
          </a:p>
        </p:txBody>
      </p:sp>
      <p:sp>
        <p:nvSpPr>
          <p:cNvPr id="3" name="Content Placeholder 2"/>
          <p:cNvSpPr>
            <a:spLocks noGrp="1"/>
          </p:cNvSpPr>
          <p:nvPr>
            <p:ph idx="4294967295"/>
          </p:nvPr>
        </p:nvSpPr>
        <p:spPr>
          <a:xfrm>
            <a:off x="2438400" y="1151607"/>
            <a:ext cx="8229600" cy="4953000"/>
          </a:xfrm>
        </p:spPr>
        <p:txBody>
          <a:bodyPr>
            <a:normAutofit/>
          </a:bodyPr>
          <a:lstStyle/>
          <a:p>
            <a:r>
              <a:rPr lang="en-US" sz="2200" u="sng" dirty="0">
                <a:latin typeface="Times New Roman" pitchFamily="18" charset="0"/>
                <a:cs typeface="Times New Roman" pitchFamily="18" charset="0"/>
              </a:rPr>
              <a:t>Member Info:</a:t>
            </a:r>
          </a:p>
          <a:p>
            <a:pPr lvl="1"/>
            <a:r>
              <a:rPr lang="en-US" sz="2200" dirty="0">
                <a:latin typeface="Times New Roman" pitchFamily="18" charset="0"/>
                <a:cs typeface="Times New Roman" pitchFamily="18" charset="0"/>
              </a:rPr>
              <a:t>Age: 50</a:t>
            </a:r>
          </a:p>
          <a:p>
            <a:pPr lvl="1"/>
            <a:r>
              <a:rPr lang="en-US" sz="2200" dirty="0">
                <a:latin typeface="Times New Roman" pitchFamily="18" charset="0"/>
                <a:cs typeface="Times New Roman" pitchFamily="18" charset="0"/>
              </a:rPr>
              <a:t>Service: 5 Years</a:t>
            </a:r>
          </a:p>
          <a:p>
            <a:pPr lvl="1"/>
            <a:r>
              <a:rPr lang="en-US" sz="2200" dirty="0">
                <a:latin typeface="Times New Roman" pitchFamily="18" charset="0"/>
                <a:cs typeface="Times New Roman" pitchFamily="18" charset="0"/>
              </a:rPr>
              <a:t>Salary: $55,000</a:t>
            </a:r>
          </a:p>
          <a:p>
            <a:pPr lvl="1">
              <a:buNone/>
            </a:pPr>
            <a:endParaRPr lang="en-US" sz="2200" dirty="0">
              <a:latin typeface="Times New Roman" pitchFamily="18" charset="0"/>
              <a:cs typeface="Times New Roman" pitchFamily="18" charset="0"/>
            </a:endParaRPr>
          </a:p>
          <a:p>
            <a:r>
              <a:rPr lang="en-US" sz="2200" dirty="0">
                <a:latin typeface="Times New Roman" pitchFamily="18" charset="0"/>
                <a:cs typeface="Times New Roman" pitchFamily="18" charset="0"/>
              </a:rPr>
              <a:t>Purchase Request: 3 Years</a:t>
            </a:r>
          </a:p>
          <a:p>
            <a:pPr lvl="1"/>
            <a:endParaRPr lang="en-US" sz="2200" dirty="0">
              <a:latin typeface="Times New Roman" pitchFamily="18" charset="0"/>
              <a:cs typeface="Times New Roman" pitchFamily="18" charset="0"/>
            </a:endParaRPr>
          </a:p>
          <a:p>
            <a:pPr lvl="1">
              <a:buNone/>
            </a:pPr>
            <a:endParaRPr lang="en-US" sz="2200" dirty="0">
              <a:latin typeface="Times New Roman" pitchFamily="18" charset="0"/>
              <a:cs typeface="Times New Roman" pitchFamily="18" charset="0"/>
            </a:endParaRPr>
          </a:p>
          <a:p>
            <a:endParaRPr lang="en-US" sz="2200" dirty="0">
              <a:latin typeface="Times New Roman" pitchFamily="18" charset="0"/>
              <a:cs typeface="Times New Roman" pitchFamily="18" charset="0"/>
            </a:endParaRPr>
          </a:p>
          <a:p>
            <a:endParaRPr lang="en-US" sz="2200" dirty="0">
              <a:latin typeface="Times New Roman" pitchFamily="18" charset="0"/>
              <a:cs typeface="Times New Roman" pitchFamily="18" charset="0"/>
            </a:endParaRPr>
          </a:p>
          <a:p>
            <a:endParaRPr lang="en-US" sz="2200" dirty="0">
              <a:latin typeface="Times New Roman" pitchFamily="18" charset="0"/>
              <a:cs typeface="Times New Roman" pitchFamily="18" charset="0"/>
            </a:endParaRPr>
          </a:p>
          <a:p>
            <a:pPr lvl="1"/>
            <a:endParaRPr lang="en-US" sz="2200" dirty="0"/>
          </a:p>
          <a:p>
            <a:endParaRPr lang="en-US" sz="2200" dirty="0"/>
          </a:p>
        </p:txBody>
      </p:sp>
      <p:graphicFrame>
        <p:nvGraphicFramePr>
          <p:cNvPr id="5" name="Table 4"/>
          <p:cNvGraphicFramePr>
            <a:graphicFrameLocks noGrp="1"/>
          </p:cNvGraphicFramePr>
          <p:nvPr/>
        </p:nvGraphicFramePr>
        <p:xfrm>
          <a:off x="2438400" y="3733800"/>
          <a:ext cx="7696200" cy="25146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981200">
                  <a:extLst>
                    <a:ext uri="{9D8B030D-6E8A-4147-A177-3AD203B41FA5}">
                      <a16:colId xmlns:a16="http://schemas.microsoft.com/office/drawing/2014/main" val="20001"/>
                    </a:ext>
                  </a:extLst>
                </a:gridCol>
                <a:gridCol w="198120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3"/>
                    </a:ext>
                  </a:extLst>
                </a:gridCol>
              </a:tblGrid>
              <a:tr h="502920">
                <a:tc>
                  <a:txBody>
                    <a:bodyPr/>
                    <a:lstStyle/>
                    <a:p>
                      <a:r>
                        <a:rPr lang="en-US" sz="1800" b="0" u="sng" dirty="0">
                          <a:solidFill>
                            <a:schemeClr val="tx1"/>
                          </a:solidFill>
                          <a:latin typeface="Times New Roman" pitchFamily="18" charset="0"/>
                          <a:cs typeface="Times New Roman" pitchFamily="18" charset="0"/>
                        </a:rPr>
                        <a:t>Method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800" b="0" u="sng" dirty="0">
                          <a:solidFill>
                            <a:schemeClr val="tx1"/>
                          </a:solidFill>
                          <a:latin typeface="Times New Roman" pitchFamily="18" charset="0"/>
                          <a:cs typeface="Times New Roman" pitchFamily="18" charset="0"/>
                        </a:rPr>
                        <a:t>Before Purchase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800" b="0" u="sng" dirty="0">
                          <a:solidFill>
                            <a:schemeClr val="tx1"/>
                          </a:solidFill>
                          <a:latin typeface="Times New Roman" pitchFamily="18" charset="0"/>
                          <a:cs typeface="Times New Roman" pitchFamily="18" charset="0"/>
                        </a:rPr>
                        <a:t>After Purchase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800" b="0" u="sng" dirty="0">
                          <a:solidFill>
                            <a:schemeClr val="tx1"/>
                          </a:solidFill>
                          <a:latin typeface="Times New Roman" pitchFamily="18" charset="0"/>
                          <a:cs typeface="Times New Roman" pitchFamily="18" charset="0"/>
                        </a:rPr>
                        <a:t>Cost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502920">
                <a:tc>
                  <a:txBody>
                    <a:bodyPr/>
                    <a:lstStyle/>
                    <a:p>
                      <a:r>
                        <a:rPr lang="en-US" sz="1800" b="0" dirty="0">
                          <a:solidFill>
                            <a:schemeClr val="tx1"/>
                          </a:solidFill>
                          <a:latin typeface="Times New Roman" pitchFamily="18" charset="0"/>
                          <a:cs typeface="Times New Roman" pitchFamily="18" charset="0"/>
                        </a:rPr>
                        <a:t>PVB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800" b="0" dirty="0">
                          <a:solidFill>
                            <a:schemeClr val="tx1"/>
                          </a:solidFill>
                          <a:latin typeface="Times New Roman" pitchFamily="18" charset="0"/>
                          <a:cs typeface="Times New Roman" pitchFamily="18" charset="0"/>
                        </a:rPr>
                        <a:t>$117,558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800" b="0" dirty="0">
                          <a:solidFill>
                            <a:schemeClr val="tx1"/>
                          </a:solidFill>
                          <a:latin typeface="Times New Roman" pitchFamily="18" charset="0"/>
                          <a:cs typeface="Times New Roman" pitchFamily="18" charset="0"/>
                        </a:rPr>
                        <a:t>$152,257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800" b="1" dirty="0">
                          <a:solidFill>
                            <a:schemeClr val="tx1"/>
                          </a:solidFill>
                          <a:latin typeface="Times New Roman" pitchFamily="18" charset="0"/>
                          <a:cs typeface="Times New Roman" pitchFamily="18" charset="0"/>
                        </a:rPr>
                        <a:t>$34,699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502920">
                <a:tc>
                  <a:txBody>
                    <a:bodyPr/>
                    <a:lstStyle/>
                    <a:p>
                      <a:r>
                        <a:rPr lang="en-US" sz="1800" b="0" dirty="0">
                          <a:solidFill>
                            <a:schemeClr val="tx1"/>
                          </a:solidFill>
                          <a:latin typeface="Times New Roman" pitchFamily="18" charset="0"/>
                          <a:cs typeface="Times New Roman" pitchFamily="18" charset="0"/>
                        </a:rPr>
                        <a:t>PVAB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800" b="0" dirty="0">
                          <a:solidFill>
                            <a:schemeClr val="tx1"/>
                          </a:solidFill>
                          <a:latin typeface="Times New Roman" pitchFamily="18" charset="0"/>
                          <a:cs typeface="Times New Roman" pitchFamily="18" charset="0"/>
                        </a:rPr>
                        <a:t>$10,179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800" b="0" dirty="0">
                          <a:solidFill>
                            <a:schemeClr val="tx1"/>
                          </a:solidFill>
                          <a:latin typeface="Times New Roman" pitchFamily="18" charset="0"/>
                          <a:cs typeface="Times New Roman" pitchFamily="18" charset="0"/>
                        </a:rPr>
                        <a:t>$22,356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800" b="1" dirty="0">
                          <a:solidFill>
                            <a:schemeClr val="tx1"/>
                          </a:solidFill>
                          <a:latin typeface="Times New Roman" pitchFamily="18" charset="0"/>
                          <a:cs typeface="Times New Roman" pitchFamily="18" charset="0"/>
                        </a:rPr>
                        <a:t>$12,177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502920">
                <a:tc>
                  <a:txBody>
                    <a:bodyPr/>
                    <a:lstStyle/>
                    <a:p>
                      <a:r>
                        <a:rPr lang="en-US" sz="1800" b="0" dirty="0">
                          <a:solidFill>
                            <a:schemeClr val="tx1"/>
                          </a:solidFill>
                          <a:latin typeface="Times New Roman" pitchFamily="18" charset="0"/>
                          <a:cs typeface="Times New Roman" pitchFamily="18" charset="0"/>
                        </a:rPr>
                        <a: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800" b="0" dirty="0">
                          <a:solidFill>
                            <a:schemeClr val="tx1"/>
                          </a:solidFill>
                          <a:latin typeface="Times New Roman" pitchFamily="18" charset="0"/>
                          <a:cs typeface="Times New Roman" pitchFamily="18" charset="0"/>
                        </a:rPr>
                        <a:t>$50,753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800" b="0" dirty="0">
                          <a:solidFill>
                            <a:schemeClr val="tx1"/>
                          </a:solidFill>
                          <a:latin typeface="Times New Roman" pitchFamily="18" charset="0"/>
                          <a:cs typeface="Times New Roman" pitchFamily="18" charset="0"/>
                        </a:rPr>
                        <a:t>$85,996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800" b="1" dirty="0">
                          <a:solidFill>
                            <a:schemeClr val="tx1"/>
                          </a:solidFill>
                          <a:latin typeface="Times New Roman" pitchFamily="18" charset="0"/>
                          <a:cs typeface="Times New Roman" pitchFamily="18" charset="0"/>
                        </a:rPr>
                        <a:t>$35,243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502920">
                <a:tc>
                  <a:txBody>
                    <a:bodyPr/>
                    <a:lstStyle/>
                    <a:p>
                      <a:r>
                        <a:rPr lang="en-US" sz="1800" b="0" dirty="0">
                          <a:solidFill>
                            <a:schemeClr val="tx1"/>
                          </a:solidFill>
                          <a:latin typeface="Times New Roman" pitchFamily="18" charset="0"/>
                          <a:cs typeface="Times New Roman" pitchFamily="18" charset="0"/>
                        </a:rPr>
                        <a:t>Contribution Req.</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lang="en-US" sz="1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lang="en-US" sz="1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800" b="1" dirty="0">
                          <a:solidFill>
                            <a:schemeClr val="tx1"/>
                          </a:solidFill>
                          <a:latin typeface="Times New Roman" pitchFamily="18" charset="0"/>
                          <a:cs typeface="Times New Roman" pitchFamily="18" charset="0"/>
                        </a:rPr>
                        <a:t>$2,368 per year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pic>
        <p:nvPicPr>
          <p:cNvPr id="6" name="Picture 5">
            <a:extLst>
              <a:ext uri="{FF2B5EF4-FFF2-40B4-BE49-F238E27FC236}">
                <a16:creationId xmlns:a16="http://schemas.microsoft.com/office/drawing/2014/main" id="{646EB0D7-7603-CD64-07DE-DD2BA3E47BB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1928" y="5905891"/>
            <a:ext cx="1794722" cy="343574"/>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659B7AE-E231-4520-8D48-11E0DDB33126}"/>
              </a:ext>
            </a:extLst>
          </p:cNvPr>
          <p:cNvSpPr>
            <a:spLocks noGrp="1"/>
          </p:cNvSpPr>
          <p:nvPr>
            <p:ph type="sldNum" sz="quarter" idx="12"/>
          </p:nvPr>
        </p:nvSpPr>
        <p:spPr/>
        <p:txBody>
          <a:bodyPr/>
          <a:lstStyle/>
          <a:p>
            <a:fld id="{910C2260-FAC3-46BC-8EC7-976D8E3D283F}" type="slidenum">
              <a:rPr lang="en-US">
                <a:solidFill>
                  <a:prstClr val="black">
                    <a:tint val="75000"/>
                  </a:prstClr>
                </a:solidFill>
                <a:latin typeface="Calibri"/>
              </a:rPr>
              <a:pPr/>
              <a:t>23</a:t>
            </a:fld>
            <a:endParaRPr lang="en-US">
              <a:solidFill>
                <a:prstClr val="black">
                  <a:tint val="75000"/>
                </a:prstClr>
              </a:solidFill>
              <a:latin typeface="Calibri"/>
            </a:endParaRPr>
          </a:p>
        </p:txBody>
      </p:sp>
      <p:sp>
        <p:nvSpPr>
          <p:cNvPr id="2" name="Title 1"/>
          <p:cNvSpPr>
            <a:spLocks noGrp="1"/>
          </p:cNvSpPr>
          <p:nvPr>
            <p:ph type="title" idx="4294967295"/>
          </p:nvPr>
        </p:nvSpPr>
        <p:spPr>
          <a:xfrm>
            <a:off x="1371601" y="-22668"/>
            <a:ext cx="8716536" cy="1164178"/>
          </a:xfrm>
        </p:spPr>
        <p:txBody>
          <a:bodyPr/>
          <a:lstStyle/>
          <a:p>
            <a:r>
              <a:rPr lang="en-US" sz="3400" b="1" dirty="0">
                <a:latin typeface="Times New Roman" pitchFamily="18" charset="0"/>
                <a:cs typeface="Times New Roman" pitchFamily="18" charset="0"/>
              </a:rPr>
              <a:t>Problems with Buybacks (All Solutions)</a:t>
            </a:r>
          </a:p>
        </p:txBody>
      </p:sp>
      <p:sp>
        <p:nvSpPr>
          <p:cNvPr id="3" name="Content Placeholder 2"/>
          <p:cNvSpPr>
            <a:spLocks noGrp="1"/>
          </p:cNvSpPr>
          <p:nvPr>
            <p:ph idx="4294967295"/>
          </p:nvPr>
        </p:nvSpPr>
        <p:spPr>
          <a:xfrm>
            <a:off x="1025912" y="1379929"/>
            <a:ext cx="9065942" cy="4525962"/>
          </a:xfrm>
        </p:spPr>
        <p:txBody>
          <a:bodyPr>
            <a:normAutofit/>
          </a:bodyPr>
          <a:lstStyle/>
          <a:p>
            <a:pPr>
              <a:buFont typeface="Arial" panose="020B0604020202020204" pitchFamily="34" charset="0"/>
              <a:buChar char="•"/>
            </a:pPr>
            <a:r>
              <a:rPr lang="en-US" sz="2800" dirty="0">
                <a:latin typeface="Times New Roman" pitchFamily="18" charset="0"/>
                <a:cs typeface="Times New Roman" pitchFamily="18" charset="0"/>
              </a:rPr>
              <a:t>There will always be winners/losers!</a:t>
            </a:r>
          </a:p>
          <a:p>
            <a:pPr>
              <a:buFont typeface="Arial" panose="020B0604020202020204" pitchFamily="34" charset="0"/>
              <a:buChar char="•"/>
            </a:pPr>
            <a:r>
              <a:rPr lang="en-US" sz="2800" dirty="0">
                <a:latin typeface="Times New Roman" pitchFamily="18" charset="0"/>
                <a:cs typeface="Times New Roman" pitchFamily="18" charset="0"/>
              </a:rPr>
              <a:t>No perfect or universally agreed-upon calculation approach amongst actuaries</a:t>
            </a:r>
          </a:p>
          <a:p>
            <a:pPr>
              <a:buFont typeface="Arial" panose="020B0604020202020204" pitchFamily="34" charset="0"/>
              <a:buChar char="•"/>
            </a:pPr>
            <a:r>
              <a:rPr lang="en-US" sz="2800" dirty="0">
                <a:latin typeface="Times New Roman" pitchFamily="18" charset="0"/>
                <a:cs typeface="Times New Roman" pitchFamily="18" charset="0"/>
              </a:rPr>
              <a:t>Most plan documents are vague regarding the calculation approach</a:t>
            </a:r>
          </a:p>
          <a:p>
            <a:pPr>
              <a:buFont typeface="Arial" panose="020B0604020202020204" pitchFamily="34" charset="0"/>
              <a:buChar char="•"/>
            </a:pPr>
            <a:r>
              <a:rPr lang="en-US" sz="2800" dirty="0">
                <a:latin typeface="Times New Roman" pitchFamily="18" charset="0"/>
                <a:cs typeface="Times New Roman" pitchFamily="18" charset="0"/>
              </a:rPr>
              <a:t>Results vary greatly depending upon the approach taken</a:t>
            </a:r>
          </a:p>
          <a:p>
            <a:pPr>
              <a:buFont typeface="Arial" panose="020B0604020202020204" pitchFamily="34" charset="0"/>
              <a:buChar char="•"/>
            </a:pPr>
            <a:endParaRPr lang="en-US" sz="2800" dirty="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a:p>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a:p>
            <a:pPr lvl="1"/>
            <a:endParaRPr lang="en-US" dirty="0"/>
          </a:p>
          <a:p>
            <a:endParaRPr lang="en-US" dirty="0"/>
          </a:p>
        </p:txBody>
      </p:sp>
      <p:pic>
        <p:nvPicPr>
          <p:cNvPr id="5" name="Picture 4">
            <a:extLst>
              <a:ext uri="{FF2B5EF4-FFF2-40B4-BE49-F238E27FC236}">
                <a16:creationId xmlns:a16="http://schemas.microsoft.com/office/drawing/2014/main" id="{385687A7-3D28-67AD-0156-6AFE556BD62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1928" y="5905891"/>
            <a:ext cx="1794722" cy="343574"/>
          </a:xfrm>
          <a:prstGeom prst="rect">
            <a:avLst/>
          </a:prstGeom>
        </p:spPr>
      </p:pic>
    </p:spTree>
    <p:extLst>
      <p:ext uri="{BB962C8B-B14F-4D97-AF65-F5344CB8AC3E}">
        <p14:creationId xmlns:p14="http://schemas.microsoft.com/office/powerpoint/2010/main" val="175535600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2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659B7AE-E231-4520-8D48-11E0DDB33126}"/>
              </a:ext>
            </a:extLst>
          </p:cNvPr>
          <p:cNvSpPr>
            <a:spLocks noGrp="1"/>
          </p:cNvSpPr>
          <p:nvPr>
            <p:ph type="sldNum" sz="quarter" idx="12"/>
          </p:nvPr>
        </p:nvSpPr>
        <p:spPr/>
        <p:txBody>
          <a:bodyPr/>
          <a:lstStyle/>
          <a:p>
            <a:fld id="{910C2260-FAC3-46BC-8EC7-976D8E3D283F}" type="slidenum">
              <a:rPr lang="en-US">
                <a:solidFill>
                  <a:prstClr val="black">
                    <a:tint val="75000"/>
                  </a:prstClr>
                </a:solidFill>
                <a:latin typeface="Calibri"/>
              </a:rPr>
              <a:pPr/>
              <a:t>24</a:t>
            </a:fld>
            <a:endParaRPr lang="en-US">
              <a:solidFill>
                <a:prstClr val="black">
                  <a:tint val="75000"/>
                </a:prstClr>
              </a:solidFill>
              <a:latin typeface="Calibri"/>
            </a:endParaRPr>
          </a:p>
        </p:txBody>
      </p:sp>
      <p:sp>
        <p:nvSpPr>
          <p:cNvPr id="2" name="Title 1"/>
          <p:cNvSpPr>
            <a:spLocks noGrp="1"/>
          </p:cNvSpPr>
          <p:nvPr>
            <p:ph type="title" idx="4294967295"/>
          </p:nvPr>
        </p:nvSpPr>
        <p:spPr>
          <a:xfrm>
            <a:off x="1371601" y="-22668"/>
            <a:ext cx="8716536" cy="1164178"/>
          </a:xfrm>
        </p:spPr>
        <p:txBody>
          <a:bodyPr/>
          <a:lstStyle/>
          <a:p>
            <a:r>
              <a:rPr lang="en-US" sz="3400" b="1" dirty="0">
                <a:latin typeface="Times New Roman" pitchFamily="18" charset="0"/>
                <a:cs typeface="Times New Roman" pitchFamily="18" charset="0"/>
              </a:rPr>
              <a:t>Problems with Buybacks (PVB Approach)</a:t>
            </a:r>
          </a:p>
        </p:txBody>
      </p:sp>
      <p:sp>
        <p:nvSpPr>
          <p:cNvPr id="3" name="Content Placeholder 2"/>
          <p:cNvSpPr>
            <a:spLocks noGrp="1"/>
          </p:cNvSpPr>
          <p:nvPr>
            <p:ph idx="4294967295"/>
          </p:nvPr>
        </p:nvSpPr>
        <p:spPr>
          <a:xfrm>
            <a:off x="1025912" y="1379929"/>
            <a:ext cx="9065942" cy="4525962"/>
          </a:xfrm>
        </p:spPr>
        <p:txBody>
          <a:bodyPr>
            <a:normAutofit fontScale="85000" lnSpcReduction="10000"/>
          </a:bodyPr>
          <a:lstStyle/>
          <a:p>
            <a:pPr>
              <a:buFont typeface="Arial" panose="020B0604020202020204" pitchFamily="34" charset="0"/>
              <a:buChar char="•"/>
            </a:pPr>
            <a:r>
              <a:rPr lang="en-US" sz="2800" dirty="0">
                <a:latin typeface="Times New Roman" pitchFamily="18" charset="0"/>
                <a:cs typeface="Times New Roman" pitchFamily="18" charset="0"/>
              </a:rPr>
              <a:t>Most commonly used, but has inherent flaws:</a:t>
            </a:r>
          </a:p>
          <a:p>
            <a:pPr lvl="1"/>
            <a:endParaRPr lang="en-US" sz="2400" dirty="0">
              <a:latin typeface="Times New Roman" pitchFamily="18" charset="0"/>
              <a:cs typeface="Times New Roman" pitchFamily="18" charset="0"/>
            </a:endParaRPr>
          </a:p>
          <a:p>
            <a:pPr lvl="1"/>
            <a:r>
              <a:rPr lang="en-US" sz="2400" dirty="0">
                <a:latin typeface="Times New Roman" pitchFamily="18" charset="0"/>
                <a:cs typeface="Times New Roman" pitchFamily="18" charset="0"/>
              </a:rPr>
              <a:t>Members who buy time are not like similarly situated members of the plan (they will not terminate/die prior to retirement, for example)</a:t>
            </a:r>
          </a:p>
          <a:p>
            <a:pPr marL="201168" lvl="1" indent="0">
              <a:buNone/>
            </a:pPr>
            <a:endParaRPr lang="en-US" sz="2400" dirty="0">
              <a:latin typeface="Times New Roman" pitchFamily="18" charset="0"/>
              <a:cs typeface="Times New Roman" pitchFamily="18" charset="0"/>
            </a:endParaRPr>
          </a:p>
          <a:p>
            <a:pPr lvl="1"/>
            <a:r>
              <a:rPr lang="en-US" sz="2400" dirty="0">
                <a:latin typeface="Times New Roman" pitchFamily="18" charset="0"/>
                <a:cs typeface="Times New Roman" pitchFamily="18" charset="0"/>
              </a:rPr>
              <a:t>Actuarial assumptions can make two people hired at the same time making the same amounts of money have to pay wildly different amounts to buy back time due.</a:t>
            </a:r>
          </a:p>
          <a:p>
            <a:pPr lvl="2"/>
            <a:r>
              <a:rPr lang="en-US" sz="2000" dirty="0">
                <a:latin typeface="Times New Roman" pitchFamily="18" charset="0"/>
                <a:cs typeface="Times New Roman" pitchFamily="18" charset="0"/>
              </a:rPr>
              <a:t>Slightly different ages</a:t>
            </a:r>
          </a:p>
          <a:p>
            <a:pPr lvl="2"/>
            <a:r>
              <a:rPr lang="en-US" sz="2000" dirty="0">
                <a:latin typeface="Times New Roman" pitchFamily="18" charset="0"/>
                <a:cs typeface="Times New Roman" pitchFamily="18" charset="0"/>
              </a:rPr>
              <a:t>Termination/Retirement tables are oftentimes not inherently “smooth”</a:t>
            </a:r>
          </a:p>
          <a:p>
            <a:pPr lvl="2"/>
            <a:endParaRPr lang="en-US" sz="2000" dirty="0">
              <a:latin typeface="Times New Roman" pitchFamily="18" charset="0"/>
              <a:cs typeface="Times New Roman" pitchFamily="18" charset="0"/>
            </a:endParaRPr>
          </a:p>
          <a:p>
            <a:pPr>
              <a:buFont typeface="Arial" panose="020B0604020202020204" pitchFamily="34" charset="0"/>
              <a:buChar char="•"/>
            </a:pPr>
            <a:r>
              <a:rPr lang="en-US" sz="2600" dirty="0">
                <a:latin typeface="Times New Roman" pitchFamily="18" charset="0"/>
                <a:cs typeface="Times New Roman" pitchFamily="18" charset="0"/>
              </a:rPr>
              <a:t>Member pays for the projected increase in his/her benefit based upon salary increases that may/may not occur</a:t>
            </a:r>
          </a:p>
          <a:p>
            <a:pPr>
              <a:buFont typeface="Arial" panose="020B0604020202020204" pitchFamily="34" charset="0"/>
              <a:buChar char="•"/>
            </a:pPr>
            <a:r>
              <a:rPr lang="en-US" sz="2600" dirty="0">
                <a:latin typeface="Times New Roman" pitchFamily="18" charset="0"/>
                <a:cs typeface="Times New Roman" pitchFamily="18" charset="0"/>
              </a:rPr>
              <a:t>When a member pays the “full cost” the ARC for the employer will likely go down slightly</a:t>
            </a:r>
          </a:p>
          <a:p>
            <a:endParaRPr lang="en-US" sz="28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a:p>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a:p>
            <a:pPr lvl="1"/>
            <a:endParaRPr lang="en-US" dirty="0"/>
          </a:p>
          <a:p>
            <a:endParaRPr lang="en-US" dirty="0"/>
          </a:p>
        </p:txBody>
      </p:sp>
      <p:pic>
        <p:nvPicPr>
          <p:cNvPr id="5" name="Picture 4">
            <a:extLst>
              <a:ext uri="{FF2B5EF4-FFF2-40B4-BE49-F238E27FC236}">
                <a16:creationId xmlns:a16="http://schemas.microsoft.com/office/drawing/2014/main" id="{385687A7-3D28-67AD-0156-6AFE556BD62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1928" y="5905891"/>
            <a:ext cx="1794722" cy="343574"/>
          </a:xfrm>
          <a:prstGeom prst="rect">
            <a:avLst/>
          </a:prstGeom>
        </p:spPr>
      </p:pic>
    </p:spTree>
    <p:extLst>
      <p:ext uri="{BB962C8B-B14F-4D97-AF65-F5344CB8AC3E}">
        <p14:creationId xmlns:p14="http://schemas.microsoft.com/office/powerpoint/2010/main" val="116377504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 calcmode="lin" valueType="num">
                                      <p:cBhvr additive="base">
                                        <p:cTn id="3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anim calcmode="lin" valueType="num">
                                      <p:cBhvr additive="base">
                                        <p:cTn id="3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2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659B7AE-E231-4520-8D48-11E0DDB33126}"/>
              </a:ext>
            </a:extLst>
          </p:cNvPr>
          <p:cNvSpPr>
            <a:spLocks noGrp="1"/>
          </p:cNvSpPr>
          <p:nvPr>
            <p:ph type="sldNum" sz="quarter" idx="12"/>
          </p:nvPr>
        </p:nvSpPr>
        <p:spPr/>
        <p:txBody>
          <a:bodyPr/>
          <a:lstStyle/>
          <a:p>
            <a:fld id="{910C2260-FAC3-46BC-8EC7-976D8E3D283F}" type="slidenum">
              <a:rPr lang="en-US">
                <a:solidFill>
                  <a:prstClr val="black">
                    <a:tint val="75000"/>
                  </a:prstClr>
                </a:solidFill>
                <a:latin typeface="Calibri"/>
              </a:rPr>
              <a:pPr/>
              <a:t>25</a:t>
            </a:fld>
            <a:endParaRPr lang="en-US">
              <a:solidFill>
                <a:prstClr val="black">
                  <a:tint val="75000"/>
                </a:prstClr>
              </a:solidFill>
              <a:latin typeface="Calibri"/>
            </a:endParaRPr>
          </a:p>
        </p:txBody>
      </p:sp>
      <p:sp>
        <p:nvSpPr>
          <p:cNvPr id="2" name="Title 1"/>
          <p:cNvSpPr>
            <a:spLocks noGrp="1"/>
          </p:cNvSpPr>
          <p:nvPr>
            <p:ph type="title" idx="4294967295"/>
          </p:nvPr>
        </p:nvSpPr>
        <p:spPr>
          <a:xfrm>
            <a:off x="1371601" y="-22668"/>
            <a:ext cx="8716536" cy="1164178"/>
          </a:xfrm>
        </p:spPr>
        <p:txBody>
          <a:bodyPr/>
          <a:lstStyle/>
          <a:p>
            <a:r>
              <a:rPr lang="en-US" sz="3400" b="1" dirty="0">
                <a:latin typeface="Times New Roman" pitchFamily="18" charset="0"/>
                <a:cs typeface="Times New Roman" pitchFamily="18" charset="0"/>
              </a:rPr>
              <a:t>Problems with Buybacks (UAAL Approach)</a:t>
            </a:r>
          </a:p>
        </p:txBody>
      </p:sp>
      <p:sp>
        <p:nvSpPr>
          <p:cNvPr id="3" name="Content Placeholder 2"/>
          <p:cNvSpPr>
            <a:spLocks noGrp="1"/>
          </p:cNvSpPr>
          <p:nvPr>
            <p:ph idx="4294967295"/>
          </p:nvPr>
        </p:nvSpPr>
        <p:spPr>
          <a:xfrm>
            <a:off x="1025912" y="1379929"/>
            <a:ext cx="9065942" cy="4525962"/>
          </a:xfrm>
        </p:spPr>
        <p:txBody>
          <a:bodyPr>
            <a:normAutofit/>
          </a:bodyPr>
          <a:lstStyle/>
          <a:p>
            <a:pPr>
              <a:buFont typeface="Arial" panose="020B0604020202020204" pitchFamily="34" charset="0"/>
              <a:buChar char="•"/>
            </a:pPr>
            <a:r>
              <a:rPr lang="en-US" sz="2800" dirty="0">
                <a:latin typeface="Times New Roman" pitchFamily="18" charset="0"/>
                <a:cs typeface="Times New Roman" pitchFamily="18" charset="0"/>
              </a:rPr>
              <a:t>Used by multiple systems in Louisiana</a:t>
            </a:r>
          </a:p>
          <a:p>
            <a:pPr lvl="1">
              <a:buFont typeface="Arial" panose="020B0604020202020204" pitchFamily="34" charset="0"/>
              <a:buChar char="•"/>
            </a:pPr>
            <a:r>
              <a:rPr lang="en-US" sz="2600" dirty="0">
                <a:latin typeface="Times New Roman" pitchFamily="18" charset="0"/>
                <a:cs typeface="Times New Roman" pitchFamily="18" charset="0"/>
              </a:rPr>
              <a:t>Same problems as with the PVB approach, but additional issues also arise</a:t>
            </a:r>
          </a:p>
          <a:p>
            <a:pPr lvl="2">
              <a:buFont typeface="Arial" panose="020B0604020202020204" pitchFamily="34" charset="0"/>
              <a:buChar char="•"/>
            </a:pPr>
            <a:r>
              <a:rPr lang="en-US" sz="2200" dirty="0">
                <a:latin typeface="Times New Roman" pitchFamily="18" charset="0"/>
                <a:cs typeface="Times New Roman" pitchFamily="18" charset="0"/>
              </a:rPr>
              <a:t>Accounts for increase to the UAAL, but fails to account for future NCs being larger than before</a:t>
            </a:r>
          </a:p>
          <a:p>
            <a:pPr lvl="2">
              <a:buFont typeface="Arial" panose="020B0604020202020204" pitchFamily="34" charset="0"/>
              <a:buChar char="•"/>
            </a:pPr>
            <a:r>
              <a:rPr lang="en-US" sz="2200" dirty="0">
                <a:latin typeface="Times New Roman" pitchFamily="18" charset="0"/>
                <a:cs typeface="Times New Roman" pitchFamily="18" charset="0"/>
              </a:rPr>
              <a:t>A member could pay for the increase in the UAAL but the sponsor’s contribution requirement still increases due to a larger prospective NC</a:t>
            </a:r>
          </a:p>
          <a:p>
            <a:pPr lvl="2">
              <a:buFont typeface="Arial" panose="020B0604020202020204" pitchFamily="34" charset="0"/>
              <a:buChar char="•"/>
            </a:pPr>
            <a:r>
              <a:rPr lang="en-US" sz="2200" dirty="0">
                <a:latin typeface="Times New Roman" pitchFamily="18" charset="0"/>
                <a:cs typeface="Times New Roman" pitchFamily="18" charset="0"/>
              </a:rPr>
              <a:t>Could be argued that member usually doesn’t pay the “full cost” of the benefit increase</a:t>
            </a:r>
          </a:p>
          <a:p>
            <a:endParaRPr lang="en-US" sz="28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a:p>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a:p>
            <a:pPr lvl="1"/>
            <a:endParaRPr lang="en-US" dirty="0"/>
          </a:p>
          <a:p>
            <a:endParaRPr lang="en-US" dirty="0"/>
          </a:p>
        </p:txBody>
      </p:sp>
      <p:pic>
        <p:nvPicPr>
          <p:cNvPr id="5" name="Picture 4">
            <a:extLst>
              <a:ext uri="{FF2B5EF4-FFF2-40B4-BE49-F238E27FC236}">
                <a16:creationId xmlns:a16="http://schemas.microsoft.com/office/drawing/2014/main" id="{385687A7-3D28-67AD-0156-6AFE556BD62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1928" y="5905891"/>
            <a:ext cx="1794722" cy="343574"/>
          </a:xfrm>
          <a:prstGeom prst="rect">
            <a:avLst/>
          </a:prstGeom>
        </p:spPr>
      </p:pic>
    </p:spTree>
    <p:extLst>
      <p:ext uri="{BB962C8B-B14F-4D97-AF65-F5344CB8AC3E}">
        <p14:creationId xmlns:p14="http://schemas.microsoft.com/office/powerpoint/2010/main" val="312931090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2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659B7AE-E231-4520-8D48-11E0DDB33126}"/>
              </a:ext>
            </a:extLst>
          </p:cNvPr>
          <p:cNvSpPr>
            <a:spLocks noGrp="1"/>
          </p:cNvSpPr>
          <p:nvPr>
            <p:ph type="sldNum" sz="quarter" idx="12"/>
          </p:nvPr>
        </p:nvSpPr>
        <p:spPr/>
        <p:txBody>
          <a:bodyPr/>
          <a:lstStyle/>
          <a:p>
            <a:fld id="{910C2260-FAC3-46BC-8EC7-976D8E3D283F}" type="slidenum">
              <a:rPr lang="en-US">
                <a:solidFill>
                  <a:prstClr val="black">
                    <a:tint val="75000"/>
                  </a:prstClr>
                </a:solidFill>
                <a:latin typeface="Calibri"/>
              </a:rPr>
              <a:pPr/>
              <a:t>26</a:t>
            </a:fld>
            <a:endParaRPr lang="en-US">
              <a:solidFill>
                <a:prstClr val="black">
                  <a:tint val="75000"/>
                </a:prstClr>
              </a:solidFill>
              <a:latin typeface="Calibri"/>
            </a:endParaRPr>
          </a:p>
        </p:txBody>
      </p:sp>
      <p:sp>
        <p:nvSpPr>
          <p:cNvPr id="2" name="Title 1"/>
          <p:cNvSpPr>
            <a:spLocks noGrp="1"/>
          </p:cNvSpPr>
          <p:nvPr>
            <p:ph type="title" idx="4294967295"/>
          </p:nvPr>
        </p:nvSpPr>
        <p:spPr>
          <a:xfrm>
            <a:off x="1371601" y="-22668"/>
            <a:ext cx="8716536" cy="1164178"/>
          </a:xfrm>
        </p:spPr>
        <p:txBody>
          <a:bodyPr/>
          <a:lstStyle/>
          <a:p>
            <a:r>
              <a:rPr lang="en-US" sz="3400" b="1" dirty="0">
                <a:latin typeface="Times New Roman" pitchFamily="18" charset="0"/>
                <a:cs typeface="Times New Roman" pitchFamily="18" charset="0"/>
              </a:rPr>
              <a:t>Problems with Buybacks (PVAB Approach)</a:t>
            </a:r>
          </a:p>
        </p:txBody>
      </p:sp>
      <p:sp>
        <p:nvSpPr>
          <p:cNvPr id="3" name="Content Placeholder 2"/>
          <p:cNvSpPr>
            <a:spLocks noGrp="1"/>
          </p:cNvSpPr>
          <p:nvPr>
            <p:ph idx="4294967295"/>
          </p:nvPr>
        </p:nvSpPr>
        <p:spPr>
          <a:xfrm>
            <a:off x="1025912" y="1379929"/>
            <a:ext cx="9065942" cy="4525962"/>
          </a:xfrm>
        </p:spPr>
        <p:txBody>
          <a:bodyPr>
            <a:normAutofit/>
          </a:bodyPr>
          <a:lstStyle/>
          <a:p>
            <a:pPr>
              <a:buFont typeface="Arial" panose="020B0604020202020204" pitchFamily="34" charset="0"/>
              <a:buChar char="•"/>
            </a:pPr>
            <a:r>
              <a:rPr lang="en-US" sz="2800" dirty="0">
                <a:latin typeface="Times New Roman" pitchFamily="18" charset="0"/>
                <a:cs typeface="Times New Roman" pitchFamily="18" charset="0"/>
              </a:rPr>
              <a:t>Member only pays for the increase in the benefit based upon pay and service to date.</a:t>
            </a:r>
          </a:p>
          <a:p>
            <a:pPr lvl="1">
              <a:buFont typeface="Arial" panose="020B0604020202020204" pitchFamily="34" charset="0"/>
              <a:buChar char="•"/>
            </a:pPr>
            <a:endParaRPr lang="en-US" sz="2600" dirty="0">
              <a:latin typeface="Times New Roman" pitchFamily="18" charset="0"/>
              <a:cs typeface="Times New Roman" pitchFamily="18" charset="0"/>
            </a:endParaRPr>
          </a:p>
          <a:p>
            <a:pPr lvl="1">
              <a:buFont typeface="Arial" panose="020B0604020202020204" pitchFamily="34" charset="0"/>
              <a:buChar char="•"/>
            </a:pPr>
            <a:r>
              <a:rPr lang="en-US" sz="2600" dirty="0">
                <a:latin typeface="Times New Roman" pitchFamily="18" charset="0"/>
                <a:cs typeface="Times New Roman" pitchFamily="18" charset="0"/>
              </a:rPr>
              <a:t>Same problems as with the PVB and UAAL approach, but has an even bigger problem:</a:t>
            </a:r>
          </a:p>
          <a:p>
            <a:pPr lvl="1">
              <a:buFont typeface="Arial" panose="020B0604020202020204" pitchFamily="34" charset="0"/>
              <a:buChar char="•"/>
            </a:pPr>
            <a:endParaRPr lang="en-US" sz="2600" dirty="0">
              <a:latin typeface="Times New Roman" pitchFamily="18" charset="0"/>
              <a:cs typeface="Times New Roman" pitchFamily="18" charset="0"/>
            </a:endParaRPr>
          </a:p>
          <a:p>
            <a:pPr lvl="2">
              <a:buFont typeface="Arial" panose="020B0604020202020204" pitchFamily="34" charset="0"/>
              <a:buChar char="•"/>
            </a:pPr>
            <a:r>
              <a:rPr lang="en-US" sz="2200" dirty="0">
                <a:latin typeface="Times New Roman" pitchFamily="18" charset="0"/>
                <a:cs typeface="Times New Roman" pitchFamily="18" charset="0"/>
              </a:rPr>
              <a:t>The minute the member gets a pay raise, he underpaid for the cost of the benefit increase!!!</a:t>
            </a:r>
          </a:p>
          <a:p>
            <a:endParaRPr lang="en-US" sz="28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a:p>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a:p>
            <a:pPr lvl="1"/>
            <a:endParaRPr lang="en-US" dirty="0"/>
          </a:p>
          <a:p>
            <a:endParaRPr lang="en-US" dirty="0"/>
          </a:p>
        </p:txBody>
      </p:sp>
      <p:pic>
        <p:nvPicPr>
          <p:cNvPr id="5" name="Picture 4">
            <a:extLst>
              <a:ext uri="{FF2B5EF4-FFF2-40B4-BE49-F238E27FC236}">
                <a16:creationId xmlns:a16="http://schemas.microsoft.com/office/drawing/2014/main" id="{385687A7-3D28-67AD-0156-6AFE556BD62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1928" y="5905891"/>
            <a:ext cx="1794722" cy="343574"/>
          </a:xfrm>
          <a:prstGeom prst="rect">
            <a:avLst/>
          </a:prstGeom>
        </p:spPr>
      </p:pic>
    </p:spTree>
    <p:extLst>
      <p:ext uri="{BB962C8B-B14F-4D97-AF65-F5344CB8AC3E}">
        <p14:creationId xmlns:p14="http://schemas.microsoft.com/office/powerpoint/2010/main" val="282433394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2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2360340E-2625-6FDF-D2F6-6CBAAD0EB52F}"/>
              </a:ext>
            </a:extLst>
          </p:cNvPr>
          <p:cNvSpPr>
            <a:spLocks noGrp="1"/>
          </p:cNvSpPr>
          <p:nvPr>
            <p:ph type="sldNum" sz="quarter" idx="12"/>
          </p:nvPr>
        </p:nvSpPr>
        <p:spPr/>
        <p:txBody>
          <a:bodyPr/>
          <a:lstStyle/>
          <a:p>
            <a:fld id="{910C2260-FAC3-46BC-8EC7-976D8E3D283F}" type="slidenum">
              <a:rPr lang="en-US">
                <a:solidFill>
                  <a:prstClr val="black">
                    <a:tint val="75000"/>
                  </a:prstClr>
                </a:solidFill>
                <a:latin typeface="Calibri"/>
              </a:rPr>
              <a:pPr/>
              <a:t>27</a:t>
            </a:fld>
            <a:endParaRPr lang="en-US">
              <a:solidFill>
                <a:prstClr val="black">
                  <a:tint val="75000"/>
                </a:prstClr>
              </a:solidFill>
              <a:latin typeface="Calibri"/>
            </a:endParaRPr>
          </a:p>
        </p:txBody>
      </p:sp>
      <p:sp>
        <p:nvSpPr>
          <p:cNvPr id="2" name="Title 1"/>
          <p:cNvSpPr>
            <a:spLocks noGrp="1"/>
          </p:cNvSpPr>
          <p:nvPr>
            <p:ph type="title" idx="4294967295"/>
          </p:nvPr>
        </p:nvSpPr>
        <p:spPr>
          <a:xfrm>
            <a:off x="1483112" y="0"/>
            <a:ext cx="8229600" cy="1143000"/>
          </a:xfrm>
        </p:spPr>
        <p:txBody>
          <a:bodyPr/>
          <a:lstStyle/>
          <a:p>
            <a:r>
              <a:rPr lang="en-US" sz="3400" b="1" dirty="0">
                <a:latin typeface="Times New Roman" pitchFamily="18" charset="0"/>
                <a:cs typeface="Times New Roman" pitchFamily="18" charset="0"/>
              </a:rPr>
              <a:t>Buybacks– Model Solution (??)</a:t>
            </a:r>
          </a:p>
        </p:txBody>
      </p:sp>
      <p:sp>
        <p:nvSpPr>
          <p:cNvPr id="3" name="Content Placeholder 2"/>
          <p:cNvSpPr>
            <a:spLocks noGrp="1"/>
          </p:cNvSpPr>
          <p:nvPr>
            <p:ph idx="4294967295"/>
          </p:nvPr>
        </p:nvSpPr>
        <p:spPr>
          <a:xfrm>
            <a:off x="992459" y="1379929"/>
            <a:ext cx="8552984" cy="4525962"/>
          </a:xfrm>
        </p:spPr>
        <p:txBody>
          <a:bodyPr>
            <a:normAutofit fontScale="92500" lnSpcReduction="10000"/>
          </a:bodyPr>
          <a:lstStyle/>
          <a:p>
            <a:pPr>
              <a:buFont typeface="Arial" panose="020B0604020202020204" pitchFamily="34" charset="0"/>
              <a:buChar char="•"/>
            </a:pPr>
            <a:r>
              <a:rPr lang="en-US" sz="2400" dirty="0">
                <a:latin typeface="Times New Roman" pitchFamily="18" charset="0"/>
                <a:cs typeface="Times New Roman" pitchFamily="18" charset="0"/>
              </a:rPr>
              <a:t>Model solution that protects the </a:t>
            </a:r>
            <a:r>
              <a:rPr lang="en-US" sz="2400" u="sng" dirty="0">
                <a:latin typeface="Times New Roman" pitchFamily="18" charset="0"/>
                <a:cs typeface="Times New Roman" pitchFamily="18" charset="0"/>
              </a:rPr>
              <a:t>system</a:t>
            </a:r>
            <a:r>
              <a:rPr lang="en-US" sz="2400" dirty="0">
                <a:latin typeface="Times New Roman" pitchFamily="18" charset="0"/>
                <a:cs typeface="Times New Roman" pitchFamily="18" charset="0"/>
              </a:rPr>
              <a:t>:</a:t>
            </a:r>
          </a:p>
          <a:p>
            <a:pPr lvl="1">
              <a:buFont typeface="Arial" panose="020B0604020202020204" pitchFamily="34" charset="0"/>
              <a:buChar char="•"/>
            </a:pPr>
            <a:endParaRPr lang="en-US" sz="2200" dirty="0">
              <a:latin typeface="Times New Roman" pitchFamily="18" charset="0"/>
              <a:cs typeface="Times New Roman" pitchFamily="18" charset="0"/>
            </a:endParaRPr>
          </a:p>
          <a:p>
            <a:pPr lvl="1">
              <a:buFont typeface="Arial" panose="020B0604020202020204" pitchFamily="34" charset="0"/>
              <a:buChar char="•"/>
            </a:pPr>
            <a:r>
              <a:rPr lang="en-US" sz="2200" dirty="0">
                <a:latin typeface="Times New Roman" pitchFamily="18" charset="0"/>
                <a:cs typeface="Times New Roman" pitchFamily="18" charset="0"/>
              </a:rPr>
              <a:t>Require buybacks to be only made at date of retirement</a:t>
            </a:r>
          </a:p>
          <a:p>
            <a:pPr lvl="2">
              <a:buFont typeface="Arial" panose="020B0604020202020204" pitchFamily="34" charset="0"/>
              <a:buChar char="•"/>
            </a:pPr>
            <a:r>
              <a:rPr lang="en-US" sz="1800" dirty="0">
                <a:latin typeface="Times New Roman" pitchFamily="18" charset="0"/>
                <a:cs typeface="Times New Roman" pitchFamily="18" charset="0"/>
              </a:rPr>
              <a:t>Removes risk to member/system of salary increases that could be larger than expected</a:t>
            </a:r>
          </a:p>
          <a:p>
            <a:pPr lvl="2">
              <a:buFont typeface="Arial" panose="020B0604020202020204" pitchFamily="34" charset="0"/>
              <a:buChar char="•"/>
            </a:pPr>
            <a:r>
              <a:rPr lang="en-US" sz="1800" dirty="0">
                <a:latin typeface="Times New Roman" pitchFamily="18" charset="0"/>
                <a:cs typeface="Times New Roman" pitchFamily="18" charset="0"/>
              </a:rPr>
              <a:t>Removes many of the anti-selection components inherent in allowing buybacks prior to retirement</a:t>
            </a:r>
          </a:p>
          <a:p>
            <a:pPr lvl="2">
              <a:buFont typeface="Arial" panose="020B0604020202020204" pitchFamily="34" charset="0"/>
              <a:buChar char="•"/>
            </a:pPr>
            <a:r>
              <a:rPr lang="en-US" sz="1800" dirty="0">
                <a:latin typeface="Times New Roman" pitchFamily="18" charset="0"/>
                <a:cs typeface="Times New Roman" pitchFamily="18" charset="0"/>
              </a:rPr>
              <a:t>Guarantees that member pays for the benefit he receives (any plan improvements are covered)</a:t>
            </a:r>
          </a:p>
          <a:p>
            <a:pPr lvl="2">
              <a:buFont typeface="Arial" panose="020B0604020202020204" pitchFamily="34" charset="0"/>
              <a:buChar char="•"/>
            </a:pPr>
            <a:r>
              <a:rPr lang="en-US" sz="1800" dirty="0">
                <a:latin typeface="Times New Roman" pitchFamily="18" charset="0"/>
                <a:cs typeface="Times New Roman" pitchFamily="18" charset="0"/>
              </a:rPr>
              <a:t>Costs are significant so fewer buybacks will be purchased</a:t>
            </a:r>
          </a:p>
          <a:p>
            <a:pPr lvl="2">
              <a:buFont typeface="Arial" panose="020B0604020202020204" pitchFamily="34" charset="0"/>
              <a:buChar char="•"/>
            </a:pPr>
            <a:endParaRPr lang="en-US" sz="1800" dirty="0">
              <a:latin typeface="Times New Roman" pitchFamily="18" charset="0"/>
              <a:cs typeface="Times New Roman" pitchFamily="18" charset="0"/>
            </a:endParaRPr>
          </a:p>
          <a:p>
            <a:pPr lvl="1">
              <a:buFont typeface="Arial" panose="020B0604020202020204" pitchFamily="34" charset="0"/>
              <a:buChar char="•"/>
            </a:pPr>
            <a:r>
              <a:rPr lang="en-US" sz="2200" dirty="0">
                <a:latin typeface="Times New Roman" pitchFamily="18" charset="0"/>
                <a:cs typeface="Times New Roman" pitchFamily="18" charset="0"/>
              </a:rPr>
              <a:t>Can use PVB approach in the valuation system since only variables are interest and mortality.</a:t>
            </a:r>
          </a:p>
          <a:p>
            <a:pPr lvl="1">
              <a:buFont typeface="Arial" panose="020B0604020202020204" pitchFamily="34" charset="0"/>
              <a:buChar char="•"/>
            </a:pPr>
            <a:endParaRPr lang="en-US" sz="2200" dirty="0">
              <a:latin typeface="Times New Roman" pitchFamily="18" charset="0"/>
              <a:cs typeface="Times New Roman" pitchFamily="18" charset="0"/>
            </a:endParaRPr>
          </a:p>
          <a:p>
            <a:pPr lvl="1">
              <a:buFont typeface="Arial" panose="020B0604020202020204" pitchFamily="34" charset="0"/>
              <a:buChar char="•"/>
            </a:pPr>
            <a:r>
              <a:rPr lang="en-US" sz="2200" dirty="0">
                <a:latin typeface="Times New Roman" pitchFamily="18" charset="0"/>
                <a:cs typeface="Times New Roman" pitchFamily="18" charset="0"/>
              </a:rPr>
              <a:t>Could use lower interest rate than valuation interest (but still higher than open market)</a:t>
            </a:r>
          </a:p>
          <a:p>
            <a:pPr lvl="1">
              <a:buFont typeface="Arial" panose="020B0604020202020204" pitchFamily="34" charset="0"/>
              <a:buChar char="•"/>
            </a:pPr>
            <a:endParaRPr lang="en-US" sz="2200" dirty="0">
              <a:latin typeface="Times New Roman" pitchFamily="18" charset="0"/>
              <a:cs typeface="Times New Roman" pitchFamily="18" charset="0"/>
            </a:endParaRPr>
          </a:p>
          <a:p>
            <a:pPr lvl="1">
              <a:buFont typeface="Arial" panose="020B0604020202020204" pitchFamily="34" charset="0"/>
              <a:buChar char="•"/>
            </a:pPr>
            <a:endParaRPr lang="en-US" sz="2200" dirty="0">
              <a:latin typeface="Times New Roman" pitchFamily="18" charset="0"/>
              <a:cs typeface="Times New Roman" pitchFamily="18" charset="0"/>
            </a:endParaRPr>
          </a:p>
          <a:p>
            <a:pPr marL="457200" lvl="1" indent="0">
              <a:buNone/>
            </a:pPr>
            <a:endParaRPr lang="en-US" sz="2000" dirty="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a:p>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a:p>
            <a:pPr lvl="1"/>
            <a:endParaRPr lang="en-US" dirty="0"/>
          </a:p>
          <a:p>
            <a:endParaRPr lang="en-US" dirty="0"/>
          </a:p>
        </p:txBody>
      </p:sp>
      <p:pic>
        <p:nvPicPr>
          <p:cNvPr id="5" name="Picture 4">
            <a:extLst>
              <a:ext uri="{FF2B5EF4-FFF2-40B4-BE49-F238E27FC236}">
                <a16:creationId xmlns:a16="http://schemas.microsoft.com/office/drawing/2014/main" id="{46800AE5-D1FA-60B4-D1B4-FFEEF845B2F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1928" y="5905891"/>
            <a:ext cx="1794722" cy="343574"/>
          </a:xfrm>
          <a:prstGeom prst="rect">
            <a:avLst/>
          </a:prstGeom>
        </p:spPr>
      </p:pic>
    </p:spTree>
    <p:extLst>
      <p:ext uri="{BB962C8B-B14F-4D97-AF65-F5344CB8AC3E}">
        <p14:creationId xmlns:p14="http://schemas.microsoft.com/office/powerpoint/2010/main" val="378208322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 calcmode="lin" valueType="num">
                                      <p:cBhvr additive="base">
                                        <p:cTn id="3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xEl>
                                              <p:pRg st="10" end="10"/>
                                            </p:txEl>
                                          </p:spTgt>
                                        </p:tgtEl>
                                        <p:attrNameLst>
                                          <p:attrName>style.visibility</p:attrName>
                                        </p:attrNameLst>
                                      </p:cBhvr>
                                      <p:to>
                                        <p:strVal val="visible"/>
                                      </p:to>
                                    </p:set>
                                    <p:anim calcmode="lin" valueType="num">
                                      <p:cBhvr additive="base">
                                        <p:cTn id="4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2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2360340E-2625-6FDF-D2F6-6CBAAD0EB52F}"/>
              </a:ext>
            </a:extLst>
          </p:cNvPr>
          <p:cNvSpPr>
            <a:spLocks noGrp="1"/>
          </p:cNvSpPr>
          <p:nvPr>
            <p:ph type="sldNum" sz="quarter" idx="12"/>
          </p:nvPr>
        </p:nvSpPr>
        <p:spPr/>
        <p:txBody>
          <a:bodyPr/>
          <a:lstStyle/>
          <a:p>
            <a:fld id="{910C2260-FAC3-46BC-8EC7-976D8E3D283F}" type="slidenum">
              <a:rPr lang="en-US">
                <a:solidFill>
                  <a:prstClr val="black">
                    <a:tint val="75000"/>
                  </a:prstClr>
                </a:solidFill>
                <a:latin typeface="Calibri"/>
              </a:rPr>
              <a:pPr/>
              <a:t>28</a:t>
            </a:fld>
            <a:endParaRPr lang="en-US">
              <a:solidFill>
                <a:prstClr val="black">
                  <a:tint val="75000"/>
                </a:prstClr>
              </a:solidFill>
              <a:latin typeface="Calibri"/>
            </a:endParaRPr>
          </a:p>
        </p:txBody>
      </p:sp>
      <p:sp>
        <p:nvSpPr>
          <p:cNvPr id="2" name="Title 1"/>
          <p:cNvSpPr>
            <a:spLocks noGrp="1"/>
          </p:cNvSpPr>
          <p:nvPr>
            <p:ph type="title" idx="4294967295"/>
          </p:nvPr>
        </p:nvSpPr>
        <p:spPr>
          <a:xfrm>
            <a:off x="1483112" y="0"/>
            <a:ext cx="8229600" cy="1143000"/>
          </a:xfrm>
        </p:spPr>
        <p:txBody>
          <a:bodyPr/>
          <a:lstStyle/>
          <a:p>
            <a:r>
              <a:rPr lang="en-US" sz="3400" b="1" dirty="0">
                <a:latin typeface="Times New Roman" pitchFamily="18" charset="0"/>
                <a:cs typeface="Times New Roman" pitchFamily="18" charset="0"/>
              </a:rPr>
              <a:t>Buybacks– Model Solution (??)</a:t>
            </a:r>
          </a:p>
        </p:txBody>
      </p:sp>
      <p:sp>
        <p:nvSpPr>
          <p:cNvPr id="3" name="Content Placeholder 2"/>
          <p:cNvSpPr>
            <a:spLocks noGrp="1"/>
          </p:cNvSpPr>
          <p:nvPr>
            <p:ph idx="4294967295"/>
          </p:nvPr>
        </p:nvSpPr>
        <p:spPr>
          <a:xfrm>
            <a:off x="992459" y="1379929"/>
            <a:ext cx="8552984" cy="4525962"/>
          </a:xfrm>
        </p:spPr>
        <p:txBody>
          <a:bodyPr>
            <a:normAutofit/>
          </a:bodyPr>
          <a:lstStyle/>
          <a:p>
            <a:pPr>
              <a:buFont typeface="Arial" panose="020B0604020202020204" pitchFamily="34" charset="0"/>
              <a:buChar char="•"/>
            </a:pPr>
            <a:r>
              <a:rPr lang="en-US" sz="2400" dirty="0">
                <a:latin typeface="Times New Roman" pitchFamily="18" charset="0"/>
                <a:cs typeface="Times New Roman" pitchFamily="18" charset="0"/>
              </a:rPr>
              <a:t>Model solution that protects the </a:t>
            </a:r>
            <a:r>
              <a:rPr lang="en-US" sz="2400" u="sng" dirty="0">
                <a:latin typeface="Times New Roman" pitchFamily="18" charset="0"/>
                <a:cs typeface="Times New Roman" pitchFamily="18" charset="0"/>
              </a:rPr>
              <a:t>member</a:t>
            </a:r>
            <a:r>
              <a:rPr lang="en-US" sz="2400" dirty="0">
                <a:latin typeface="Times New Roman" pitchFamily="18" charset="0"/>
                <a:cs typeface="Times New Roman" pitchFamily="18" charset="0"/>
              </a:rPr>
              <a:t>:</a:t>
            </a:r>
          </a:p>
          <a:p>
            <a:pPr lvl="1">
              <a:buFont typeface="Arial" panose="020B0604020202020204" pitchFamily="34" charset="0"/>
              <a:buChar char="•"/>
            </a:pPr>
            <a:r>
              <a:rPr lang="en-US" sz="2200" dirty="0">
                <a:latin typeface="Times New Roman" pitchFamily="18" charset="0"/>
                <a:cs typeface="Times New Roman" pitchFamily="18" charset="0"/>
              </a:rPr>
              <a:t>Allow buybacks prior to retirement to prevent exorbitant costs</a:t>
            </a:r>
          </a:p>
          <a:p>
            <a:pPr lvl="1">
              <a:buFont typeface="Arial" panose="020B0604020202020204" pitchFamily="34" charset="0"/>
              <a:buChar char="•"/>
            </a:pPr>
            <a:r>
              <a:rPr lang="en-US" sz="2200" dirty="0">
                <a:latin typeface="Times New Roman" pitchFamily="18" charset="0"/>
                <a:cs typeface="Times New Roman" pitchFamily="18" charset="0"/>
              </a:rPr>
              <a:t>Use a simplified PVB approach and not use the valuation PVB approach</a:t>
            </a:r>
          </a:p>
          <a:p>
            <a:pPr lvl="2"/>
            <a:r>
              <a:rPr lang="en-US" sz="1600" dirty="0">
                <a:latin typeface="Times New Roman" pitchFamily="18" charset="0"/>
                <a:cs typeface="Times New Roman" pitchFamily="18" charset="0"/>
              </a:rPr>
              <a:t>Assume no turnover (or any other decrements) between buyback date and normal retirement</a:t>
            </a:r>
          </a:p>
          <a:p>
            <a:pPr lvl="2"/>
            <a:r>
              <a:rPr lang="en-US" sz="1600" dirty="0">
                <a:latin typeface="Times New Roman" pitchFamily="18" charset="0"/>
                <a:cs typeface="Times New Roman" pitchFamily="18" charset="0"/>
              </a:rPr>
              <a:t>Assume retirement at Normal Retirement Age.</a:t>
            </a:r>
          </a:p>
          <a:p>
            <a:pPr lvl="2"/>
            <a:r>
              <a:rPr lang="en-US" sz="1600" dirty="0">
                <a:latin typeface="Times New Roman" pitchFamily="18" charset="0"/>
                <a:cs typeface="Times New Roman" pitchFamily="18" charset="0"/>
              </a:rPr>
              <a:t>Calculate increase in PVB due to increased service and that is the cost of buying time in the plan</a:t>
            </a:r>
          </a:p>
          <a:p>
            <a:r>
              <a:rPr lang="en-US" sz="2400" dirty="0">
                <a:latin typeface="Times New Roman" pitchFamily="18" charset="0"/>
                <a:cs typeface="Times New Roman" pitchFamily="18" charset="0"/>
              </a:rPr>
              <a:t>Benefits:</a:t>
            </a:r>
          </a:p>
          <a:p>
            <a:pPr lvl="1"/>
            <a:r>
              <a:rPr lang="en-US" sz="2000" dirty="0">
                <a:latin typeface="Times New Roman" pitchFamily="18" charset="0"/>
                <a:cs typeface="Times New Roman" pitchFamily="18" charset="0"/>
              </a:rPr>
              <a:t>Eliminates weird discrepancies in costs for one person versus another</a:t>
            </a:r>
          </a:p>
          <a:p>
            <a:pPr lvl="1"/>
            <a:r>
              <a:rPr lang="en-US" sz="2000" dirty="0">
                <a:latin typeface="Times New Roman" pitchFamily="18" charset="0"/>
                <a:cs typeface="Times New Roman" pitchFamily="18" charset="0"/>
              </a:rPr>
              <a:t>Allows actuary to create “buyback grid” which will allow a member to independently estimate what the cost would be to buyback time.</a:t>
            </a:r>
          </a:p>
          <a:p>
            <a:pPr lvl="2"/>
            <a:r>
              <a:rPr lang="en-US" sz="1600" dirty="0">
                <a:latin typeface="Times New Roman" pitchFamily="18" charset="0"/>
                <a:cs typeface="Times New Roman" pitchFamily="18" charset="0"/>
              </a:rPr>
              <a:t>Nobody likes to pay $300+ just to find out they can’t afford to buy time in the plan</a:t>
            </a:r>
          </a:p>
          <a:p>
            <a:pPr lvl="1"/>
            <a:endParaRPr lang="en-US" sz="2000" dirty="0">
              <a:latin typeface="Times New Roman" pitchFamily="18" charset="0"/>
              <a:cs typeface="Times New Roman" pitchFamily="18" charset="0"/>
            </a:endParaRPr>
          </a:p>
          <a:p>
            <a:pPr marL="457200" lvl="1" indent="0">
              <a:buNone/>
            </a:pPr>
            <a:endParaRPr lang="en-US" sz="2000" dirty="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a:p>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a:p>
            <a:pPr lvl="1"/>
            <a:endParaRPr lang="en-US" dirty="0"/>
          </a:p>
          <a:p>
            <a:endParaRPr lang="en-US" dirty="0"/>
          </a:p>
        </p:txBody>
      </p:sp>
      <p:pic>
        <p:nvPicPr>
          <p:cNvPr id="5" name="Picture 4">
            <a:extLst>
              <a:ext uri="{FF2B5EF4-FFF2-40B4-BE49-F238E27FC236}">
                <a16:creationId xmlns:a16="http://schemas.microsoft.com/office/drawing/2014/main" id="{46800AE5-D1FA-60B4-D1B4-FFEEF845B2F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1928" y="5905891"/>
            <a:ext cx="1794722" cy="343574"/>
          </a:xfrm>
          <a:prstGeom prst="rect">
            <a:avLst/>
          </a:prstGeom>
        </p:spPr>
      </p:pic>
    </p:spTree>
    <p:extLst>
      <p:ext uri="{BB962C8B-B14F-4D97-AF65-F5344CB8AC3E}">
        <p14:creationId xmlns:p14="http://schemas.microsoft.com/office/powerpoint/2010/main" val="396126405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3">
                                            <p:txEl>
                                              <p:pRg st="9" end="9"/>
                                            </p:txEl>
                                          </p:spTgt>
                                        </p:tgtEl>
                                        <p:attrNameLst>
                                          <p:attrName>style.visibility</p:attrName>
                                        </p:attrNameLst>
                                      </p:cBhvr>
                                      <p:to>
                                        <p:strVal val="visible"/>
                                      </p:to>
                                    </p:set>
                                    <p:anim calcmode="lin" valueType="num">
                                      <p:cBhvr additive="base">
                                        <p:cTn id="5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2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2360340E-2625-6FDF-D2F6-6CBAAD0EB52F}"/>
              </a:ext>
            </a:extLst>
          </p:cNvPr>
          <p:cNvSpPr>
            <a:spLocks noGrp="1"/>
          </p:cNvSpPr>
          <p:nvPr>
            <p:ph type="sldNum" sz="quarter" idx="12"/>
          </p:nvPr>
        </p:nvSpPr>
        <p:spPr/>
        <p:txBody>
          <a:bodyPr/>
          <a:lstStyle/>
          <a:p>
            <a:fld id="{910C2260-FAC3-46BC-8EC7-976D8E3D283F}" type="slidenum">
              <a:rPr lang="en-US">
                <a:solidFill>
                  <a:prstClr val="black">
                    <a:tint val="75000"/>
                  </a:prstClr>
                </a:solidFill>
                <a:latin typeface="Calibri"/>
              </a:rPr>
              <a:pPr/>
              <a:t>29</a:t>
            </a:fld>
            <a:endParaRPr lang="en-US">
              <a:solidFill>
                <a:prstClr val="black">
                  <a:tint val="75000"/>
                </a:prstClr>
              </a:solidFill>
              <a:latin typeface="Calibri"/>
            </a:endParaRPr>
          </a:p>
        </p:txBody>
      </p:sp>
      <p:sp>
        <p:nvSpPr>
          <p:cNvPr id="2" name="Title 1"/>
          <p:cNvSpPr>
            <a:spLocks noGrp="1"/>
          </p:cNvSpPr>
          <p:nvPr>
            <p:ph type="title" idx="4294967295"/>
          </p:nvPr>
        </p:nvSpPr>
        <p:spPr>
          <a:xfrm>
            <a:off x="1483112" y="0"/>
            <a:ext cx="8229600" cy="1143000"/>
          </a:xfrm>
        </p:spPr>
        <p:txBody>
          <a:bodyPr/>
          <a:lstStyle/>
          <a:p>
            <a:r>
              <a:rPr lang="en-US" sz="3400" b="1" dirty="0">
                <a:latin typeface="Times New Roman" pitchFamily="18" charset="0"/>
                <a:cs typeface="Times New Roman" pitchFamily="18" charset="0"/>
              </a:rPr>
              <a:t>Buyback Conclusions</a:t>
            </a:r>
          </a:p>
        </p:txBody>
      </p:sp>
      <p:sp>
        <p:nvSpPr>
          <p:cNvPr id="3" name="Content Placeholder 2"/>
          <p:cNvSpPr>
            <a:spLocks noGrp="1"/>
          </p:cNvSpPr>
          <p:nvPr>
            <p:ph idx="4294967295"/>
          </p:nvPr>
        </p:nvSpPr>
        <p:spPr>
          <a:xfrm>
            <a:off x="992459" y="1379929"/>
            <a:ext cx="8552984" cy="4525962"/>
          </a:xfrm>
        </p:spPr>
        <p:txBody>
          <a:bodyPr>
            <a:normAutofit/>
          </a:bodyPr>
          <a:lstStyle/>
          <a:p>
            <a:pPr>
              <a:buFont typeface="Arial" panose="020B0604020202020204" pitchFamily="34" charset="0"/>
              <a:buChar char="•"/>
            </a:pPr>
            <a:r>
              <a:rPr lang="en-US" sz="2400" dirty="0">
                <a:latin typeface="Times New Roman" pitchFamily="18" charset="0"/>
                <a:cs typeface="Times New Roman" pitchFamily="18" charset="0"/>
              </a:rPr>
              <a:t>No perfect model solution exists that perfectly protects both sides</a:t>
            </a:r>
          </a:p>
          <a:p>
            <a:pPr>
              <a:buFont typeface="Arial" panose="020B0604020202020204" pitchFamily="34" charset="0"/>
              <a:buChar char="•"/>
            </a:pPr>
            <a:r>
              <a:rPr lang="en-US" sz="2400" dirty="0">
                <a:latin typeface="Times New Roman" pitchFamily="18" charset="0"/>
                <a:cs typeface="Times New Roman" pitchFamily="18" charset="0"/>
              </a:rPr>
              <a:t>Winners/losers will always exist under any approach</a:t>
            </a:r>
          </a:p>
          <a:p>
            <a:pPr>
              <a:buFont typeface="Arial" panose="020B0604020202020204" pitchFamily="34" charset="0"/>
              <a:buChar char="•"/>
            </a:pPr>
            <a:r>
              <a:rPr lang="en-US" sz="2400" dirty="0">
                <a:latin typeface="Times New Roman" pitchFamily="18" charset="0"/>
                <a:cs typeface="Times New Roman" pitchFamily="18" charset="0"/>
              </a:rPr>
              <a:t>Some approaches are better than others</a:t>
            </a:r>
            <a:endParaRPr lang="en-US" sz="2000" dirty="0">
              <a:latin typeface="Times New Roman" pitchFamily="18" charset="0"/>
              <a:cs typeface="Times New Roman" pitchFamily="18" charset="0"/>
            </a:endParaRPr>
          </a:p>
          <a:p>
            <a:pPr marL="457200" lvl="1" indent="0">
              <a:buNone/>
            </a:pPr>
            <a:endParaRPr lang="en-US" sz="2000" dirty="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a:p>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a:p>
            <a:pPr lvl="1"/>
            <a:endParaRPr lang="en-US" dirty="0"/>
          </a:p>
          <a:p>
            <a:endParaRPr lang="en-US" dirty="0"/>
          </a:p>
        </p:txBody>
      </p:sp>
      <p:pic>
        <p:nvPicPr>
          <p:cNvPr id="5" name="Picture 4">
            <a:extLst>
              <a:ext uri="{FF2B5EF4-FFF2-40B4-BE49-F238E27FC236}">
                <a16:creationId xmlns:a16="http://schemas.microsoft.com/office/drawing/2014/main" id="{46800AE5-D1FA-60B4-D1B4-FFEEF845B2F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1928" y="5905891"/>
            <a:ext cx="1794722" cy="343574"/>
          </a:xfrm>
          <a:prstGeom prst="rect">
            <a:avLst/>
          </a:prstGeom>
        </p:spPr>
      </p:pic>
    </p:spTree>
    <p:extLst>
      <p:ext uri="{BB962C8B-B14F-4D97-AF65-F5344CB8AC3E}">
        <p14:creationId xmlns:p14="http://schemas.microsoft.com/office/powerpoint/2010/main" val="12647377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952067-492E-4B78-AC26-80C309775CE6}"/>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Actuarial Valuation</a:t>
            </a:r>
          </a:p>
        </p:txBody>
      </p:sp>
      <p:sp>
        <p:nvSpPr>
          <p:cNvPr id="4" name="Slide Number Placeholder 3">
            <a:extLst>
              <a:ext uri="{FF2B5EF4-FFF2-40B4-BE49-F238E27FC236}">
                <a16:creationId xmlns:a16="http://schemas.microsoft.com/office/drawing/2014/main" id="{1F8368C9-93D4-4718-BE2E-2949FE9F2F35}"/>
              </a:ext>
            </a:extLst>
          </p:cNvPr>
          <p:cNvSpPr>
            <a:spLocks noGrp="1"/>
          </p:cNvSpPr>
          <p:nvPr>
            <p:ph type="sldNum" sz="quarter" idx="12"/>
          </p:nvPr>
        </p:nvSpPr>
        <p:spPr/>
        <p:txBody>
          <a:bodyPr/>
          <a:lstStyle/>
          <a:p>
            <a:pPr>
              <a:defRPr/>
            </a:pPr>
            <a:fld id="{5A8F15DE-38ED-4FD2-B6EC-A28086CDBC14}" type="slidenum">
              <a:rPr lang="en-US">
                <a:solidFill>
                  <a:prstClr val="black">
                    <a:tint val="75000"/>
                  </a:prstClr>
                </a:solidFill>
                <a:latin typeface="Calibri"/>
              </a:rPr>
              <a:pPr>
                <a:defRPr/>
              </a:pPr>
              <a:t>3</a:t>
            </a:fld>
            <a:endParaRPr lang="en-US">
              <a:solidFill>
                <a:prstClr val="black">
                  <a:tint val="75000"/>
                </a:prstClr>
              </a:solidFill>
              <a:latin typeface="Calibri"/>
            </a:endParaRPr>
          </a:p>
        </p:txBody>
      </p:sp>
      <p:graphicFrame>
        <p:nvGraphicFramePr>
          <p:cNvPr id="5" name="Content Placeholder 4">
            <a:extLst>
              <a:ext uri="{FF2B5EF4-FFF2-40B4-BE49-F238E27FC236}">
                <a16:creationId xmlns:a16="http://schemas.microsoft.com/office/drawing/2014/main" id="{D53106C8-18D4-4F7A-A910-B9AFB09C6BA4}"/>
              </a:ext>
            </a:extLst>
          </p:cNvPr>
          <p:cNvGraphicFramePr>
            <a:graphicFrameLocks noGrp="1"/>
          </p:cNvGraphicFramePr>
          <p:nvPr>
            <p:ph idx="1"/>
          </p:nvPr>
        </p:nvGraphicFramePr>
        <p:xfrm>
          <a:off x="1979613" y="1654176"/>
          <a:ext cx="8229600" cy="4524375"/>
        </p:xfrm>
        <a:graphic>
          <a:graphicData uri="http://schemas.openxmlformats.org/presentationml/2006/ole">
            <mc:AlternateContent xmlns:mc="http://schemas.openxmlformats.org/markup-compatibility/2006">
              <mc:Choice xmlns:v="urn:schemas-microsoft-com:vml" Requires="v">
                <p:oleObj name="Worksheet" r:id="rId2" imgW="8230313" imgH="4523624" progId="Excel.Sheet.8">
                  <p:embed/>
                </p:oleObj>
              </mc:Choice>
              <mc:Fallback>
                <p:oleObj name="Worksheet" r:id="rId2" imgW="8230313" imgH="4523624" progId="Excel.Sheet.8">
                  <p:embed/>
                  <p:pic>
                    <p:nvPicPr>
                      <p:cNvPr id="5" name="Content Placeholder 4">
                        <a:extLst>
                          <a:ext uri="{FF2B5EF4-FFF2-40B4-BE49-F238E27FC236}">
                            <a16:creationId xmlns:a16="http://schemas.microsoft.com/office/drawing/2014/main" id="{D53106C8-18D4-4F7A-A910-B9AFB09C6BA4}"/>
                          </a:ext>
                        </a:extLst>
                      </p:cNvPr>
                      <p:cNvPicPr>
                        <a:picLocks noGrp="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79613" y="1654176"/>
                        <a:ext cx="8229600" cy="4524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3" name="Picture 2">
            <a:extLst>
              <a:ext uri="{FF2B5EF4-FFF2-40B4-BE49-F238E27FC236}">
                <a16:creationId xmlns:a16="http://schemas.microsoft.com/office/drawing/2014/main" id="{115FCFFE-9430-3623-F50E-39040BD6DED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84891" y="6095664"/>
            <a:ext cx="1794722" cy="343574"/>
          </a:xfrm>
          <a:prstGeom prst="rect">
            <a:avLst/>
          </a:prstGeom>
        </p:spPr>
      </p:pic>
    </p:spTree>
    <p:extLst>
      <p:ext uri="{BB962C8B-B14F-4D97-AF65-F5344CB8AC3E}">
        <p14:creationId xmlns:p14="http://schemas.microsoft.com/office/powerpoint/2010/main" val="33016231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4B46C-E912-4A3F-A545-FC0E11A49543}"/>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Actuarial Valuation</a:t>
            </a:r>
          </a:p>
        </p:txBody>
      </p:sp>
      <p:sp>
        <p:nvSpPr>
          <p:cNvPr id="4" name="Slide Number Placeholder 3">
            <a:extLst>
              <a:ext uri="{FF2B5EF4-FFF2-40B4-BE49-F238E27FC236}">
                <a16:creationId xmlns:a16="http://schemas.microsoft.com/office/drawing/2014/main" id="{A938A6D9-D122-4102-A22A-6432066B1018}"/>
              </a:ext>
            </a:extLst>
          </p:cNvPr>
          <p:cNvSpPr>
            <a:spLocks noGrp="1"/>
          </p:cNvSpPr>
          <p:nvPr>
            <p:ph type="sldNum" sz="quarter" idx="12"/>
          </p:nvPr>
        </p:nvSpPr>
        <p:spPr/>
        <p:txBody>
          <a:bodyPr/>
          <a:lstStyle/>
          <a:p>
            <a:pPr>
              <a:defRPr/>
            </a:pPr>
            <a:fld id="{5A8F15DE-38ED-4FD2-B6EC-A28086CDBC14}" type="slidenum">
              <a:rPr lang="en-US">
                <a:solidFill>
                  <a:prstClr val="black">
                    <a:tint val="75000"/>
                  </a:prstClr>
                </a:solidFill>
                <a:latin typeface="Calibri"/>
              </a:rPr>
              <a:pPr>
                <a:defRPr/>
              </a:pPr>
              <a:t>4</a:t>
            </a:fld>
            <a:endParaRPr lang="en-US">
              <a:solidFill>
                <a:prstClr val="black">
                  <a:tint val="75000"/>
                </a:prstClr>
              </a:solidFill>
              <a:latin typeface="Calibri"/>
            </a:endParaRPr>
          </a:p>
        </p:txBody>
      </p:sp>
      <p:graphicFrame>
        <p:nvGraphicFramePr>
          <p:cNvPr id="5" name="Content Placeholder 4">
            <a:extLst>
              <a:ext uri="{FF2B5EF4-FFF2-40B4-BE49-F238E27FC236}">
                <a16:creationId xmlns:a16="http://schemas.microsoft.com/office/drawing/2014/main" id="{06DD9417-56C2-453A-ABFD-57BE4E694674}"/>
              </a:ext>
            </a:extLst>
          </p:cNvPr>
          <p:cNvGraphicFramePr>
            <a:graphicFrameLocks noGrp="1"/>
          </p:cNvGraphicFramePr>
          <p:nvPr>
            <p:ph idx="1"/>
          </p:nvPr>
        </p:nvGraphicFramePr>
        <p:xfrm>
          <a:off x="1981200" y="1600995"/>
          <a:ext cx="8229600" cy="4524375"/>
        </p:xfrm>
        <a:graphic>
          <a:graphicData uri="http://schemas.openxmlformats.org/presentationml/2006/ole">
            <mc:AlternateContent xmlns:mc="http://schemas.openxmlformats.org/markup-compatibility/2006">
              <mc:Choice xmlns:v="urn:schemas-microsoft-com:vml" Requires="v">
                <p:oleObj r:id="rId2" imgW="8230313" imgH="4523624" progId="Excel.Sheet.8">
                  <p:embed/>
                </p:oleObj>
              </mc:Choice>
              <mc:Fallback>
                <p:oleObj r:id="rId2" imgW="8230313" imgH="4523624" progId="Excel.Sheet.8">
                  <p:embed/>
                  <p:pic>
                    <p:nvPicPr>
                      <p:cNvPr id="5" name="Content Placeholder 4">
                        <a:extLst>
                          <a:ext uri="{FF2B5EF4-FFF2-40B4-BE49-F238E27FC236}">
                            <a16:creationId xmlns:a16="http://schemas.microsoft.com/office/drawing/2014/main" id="{06DD9417-56C2-453A-ABFD-57BE4E694674}"/>
                          </a:ext>
                        </a:extLst>
                      </p:cNvPr>
                      <p:cNvPicPr>
                        <a:picLocks noGrp="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1200" y="1600995"/>
                        <a:ext cx="8229600" cy="4524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3" name="Picture 2">
            <a:extLst>
              <a:ext uri="{FF2B5EF4-FFF2-40B4-BE49-F238E27FC236}">
                <a16:creationId xmlns:a16="http://schemas.microsoft.com/office/drawing/2014/main" id="{726DCD4F-ED0B-FCEE-D25F-39870FE8EA9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6196" y="6069074"/>
            <a:ext cx="1794722" cy="343574"/>
          </a:xfrm>
          <a:prstGeom prst="rect">
            <a:avLst/>
          </a:prstGeom>
        </p:spPr>
      </p:pic>
    </p:spTree>
    <p:extLst>
      <p:ext uri="{BB962C8B-B14F-4D97-AF65-F5344CB8AC3E}">
        <p14:creationId xmlns:p14="http://schemas.microsoft.com/office/powerpoint/2010/main" val="11110809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536EE8-0EDF-44FC-BE51-3C937DF934D3}"/>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Actuarial Valuation</a:t>
            </a:r>
          </a:p>
        </p:txBody>
      </p:sp>
      <p:sp>
        <p:nvSpPr>
          <p:cNvPr id="4" name="Slide Number Placeholder 3">
            <a:extLst>
              <a:ext uri="{FF2B5EF4-FFF2-40B4-BE49-F238E27FC236}">
                <a16:creationId xmlns:a16="http://schemas.microsoft.com/office/drawing/2014/main" id="{DA229286-DC58-4F9C-8D42-DAAF70D5C2B2}"/>
              </a:ext>
            </a:extLst>
          </p:cNvPr>
          <p:cNvSpPr>
            <a:spLocks noGrp="1"/>
          </p:cNvSpPr>
          <p:nvPr>
            <p:ph type="sldNum" sz="quarter" idx="12"/>
          </p:nvPr>
        </p:nvSpPr>
        <p:spPr/>
        <p:txBody>
          <a:bodyPr/>
          <a:lstStyle/>
          <a:p>
            <a:pPr>
              <a:defRPr/>
            </a:pPr>
            <a:fld id="{5A8F15DE-38ED-4FD2-B6EC-A28086CDBC14}" type="slidenum">
              <a:rPr lang="en-US">
                <a:solidFill>
                  <a:prstClr val="black">
                    <a:tint val="75000"/>
                  </a:prstClr>
                </a:solidFill>
                <a:latin typeface="Calibri"/>
              </a:rPr>
              <a:pPr>
                <a:defRPr/>
              </a:pPr>
              <a:t>5</a:t>
            </a:fld>
            <a:endParaRPr lang="en-US">
              <a:solidFill>
                <a:prstClr val="black">
                  <a:tint val="75000"/>
                </a:prstClr>
              </a:solidFill>
              <a:latin typeface="Calibri"/>
            </a:endParaRPr>
          </a:p>
        </p:txBody>
      </p:sp>
      <p:graphicFrame>
        <p:nvGraphicFramePr>
          <p:cNvPr id="5" name="Content Placeholder 4">
            <a:extLst>
              <a:ext uri="{FF2B5EF4-FFF2-40B4-BE49-F238E27FC236}">
                <a16:creationId xmlns:a16="http://schemas.microsoft.com/office/drawing/2014/main" id="{84AD7038-5623-4E7B-B73D-4AC0640D49AC}"/>
              </a:ext>
            </a:extLst>
          </p:cNvPr>
          <p:cNvGraphicFramePr>
            <a:graphicFrameLocks noGrp="1"/>
          </p:cNvGraphicFramePr>
          <p:nvPr>
            <p:ph idx="1"/>
          </p:nvPr>
        </p:nvGraphicFramePr>
        <p:xfrm>
          <a:off x="1981200" y="1680370"/>
          <a:ext cx="8229600" cy="4365625"/>
        </p:xfrm>
        <a:graphic>
          <a:graphicData uri="http://schemas.openxmlformats.org/presentationml/2006/ole">
            <mc:AlternateContent xmlns:mc="http://schemas.openxmlformats.org/markup-compatibility/2006">
              <mc:Choice xmlns:v="urn:schemas-microsoft-com:vml" Requires="v">
                <p:oleObj r:id="rId2" imgW="8230313" imgH="4365114" progId="Excel.Sheet.8">
                  <p:embed/>
                </p:oleObj>
              </mc:Choice>
              <mc:Fallback>
                <p:oleObj r:id="rId2" imgW="8230313" imgH="4365114" progId="Excel.Sheet.8">
                  <p:embed/>
                  <p:pic>
                    <p:nvPicPr>
                      <p:cNvPr id="5" name="Content Placeholder 4">
                        <a:extLst>
                          <a:ext uri="{FF2B5EF4-FFF2-40B4-BE49-F238E27FC236}">
                            <a16:creationId xmlns:a16="http://schemas.microsoft.com/office/drawing/2014/main" id="{84AD7038-5623-4E7B-B73D-4AC0640D49AC}"/>
                          </a:ext>
                        </a:extLst>
                      </p:cNvPr>
                      <p:cNvPicPr>
                        <a:picLocks noGrp="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1200" y="1680370"/>
                        <a:ext cx="8229600" cy="4365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3" name="Picture 2">
            <a:extLst>
              <a:ext uri="{FF2B5EF4-FFF2-40B4-BE49-F238E27FC236}">
                <a16:creationId xmlns:a16="http://schemas.microsoft.com/office/drawing/2014/main" id="{CA9A0C55-A586-D98A-C422-ECF33AEFC33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86478" y="6132765"/>
            <a:ext cx="1794722" cy="343574"/>
          </a:xfrm>
          <a:prstGeom prst="rect">
            <a:avLst/>
          </a:prstGeom>
        </p:spPr>
      </p:pic>
    </p:spTree>
    <p:extLst>
      <p:ext uri="{BB962C8B-B14F-4D97-AF65-F5344CB8AC3E}">
        <p14:creationId xmlns:p14="http://schemas.microsoft.com/office/powerpoint/2010/main" val="2773118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1976650" y="1015702"/>
            <a:ext cx="8229600" cy="4525963"/>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ctr">
              <a:buClr>
                <a:srgbClr val="000000"/>
              </a:buClr>
              <a:buNone/>
            </a:pPr>
            <a:endParaRPr lang="en-US" sz="2500" b="1" dirty="0">
              <a:solidFill>
                <a:prstClr val="black"/>
              </a:solidFill>
              <a:latin typeface="Times New Roman" panose="02020603050405020304" pitchFamily="18" charset="0"/>
              <a:cs typeface="Times New Roman" panose="02020603050405020304" pitchFamily="18" charset="0"/>
            </a:endParaRPr>
          </a:p>
          <a:p>
            <a:pPr algn="ctr">
              <a:buClr>
                <a:srgbClr val="000000"/>
              </a:buClr>
              <a:buNone/>
            </a:pPr>
            <a:endParaRPr lang="en-US" sz="2300" dirty="0">
              <a:solidFill>
                <a:prstClr val="black"/>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10C9663E-7545-424D-9657-D84B8CDC8819}"/>
              </a:ext>
            </a:extLst>
          </p:cNvPr>
          <p:cNvSpPr txBox="1"/>
          <p:nvPr/>
        </p:nvSpPr>
        <p:spPr>
          <a:xfrm>
            <a:off x="1750325" y="226325"/>
            <a:ext cx="8700392" cy="553998"/>
          </a:xfrm>
          <a:prstGeom prst="rect">
            <a:avLst/>
          </a:prstGeom>
          <a:noFill/>
        </p:spPr>
        <p:txBody>
          <a:bodyPr wrap="square" rtlCol="0">
            <a:spAutoFit/>
          </a:bodyPr>
          <a:lstStyle/>
          <a:p>
            <a:r>
              <a:rPr lang="en-US" sz="3000" b="1" cap="small" dirty="0">
                <a:solidFill>
                  <a:prstClr val="black"/>
                </a:solidFill>
                <a:latin typeface="Times New Roman" panose="02020603050405020304" pitchFamily="18" charset="0"/>
                <a:cs typeface="Times New Roman" panose="02020603050405020304" pitchFamily="18" charset="0"/>
              </a:rPr>
              <a:t>Liability Methods</a:t>
            </a:r>
          </a:p>
        </p:txBody>
      </p:sp>
      <p:graphicFrame>
        <p:nvGraphicFramePr>
          <p:cNvPr id="8" name="Chart 7">
            <a:extLst>
              <a:ext uri="{FF2B5EF4-FFF2-40B4-BE49-F238E27FC236}">
                <a16:creationId xmlns:a16="http://schemas.microsoft.com/office/drawing/2014/main" id="{D45B8780-73B5-4A28-8C2A-804B6B246093}"/>
              </a:ext>
            </a:extLst>
          </p:cNvPr>
          <p:cNvGraphicFramePr/>
          <p:nvPr>
            <p:extLst>
              <p:ext uri="{D42A27DB-BD31-4B8C-83A1-F6EECF244321}">
                <p14:modId xmlns:p14="http://schemas.microsoft.com/office/powerpoint/2010/main" val="3756288722"/>
              </p:ext>
            </p:extLst>
          </p:nvPr>
        </p:nvGraphicFramePr>
        <p:xfrm>
          <a:off x="1976650" y="394283"/>
          <a:ext cx="9127579" cy="5448016"/>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a:extLst>
              <a:ext uri="{FF2B5EF4-FFF2-40B4-BE49-F238E27FC236}">
                <a16:creationId xmlns:a16="http://schemas.microsoft.com/office/drawing/2014/main" id="{78C278CD-8CC3-46E0-A9B4-630D12377EAA}"/>
              </a:ext>
            </a:extLst>
          </p:cNvPr>
          <p:cNvSpPr txBox="1"/>
          <p:nvPr/>
        </p:nvSpPr>
        <p:spPr>
          <a:xfrm>
            <a:off x="2622959" y="3934437"/>
            <a:ext cx="4949503" cy="1138773"/>
          </a:xfrm>
          <a:prstGeom prst="rect">
            <a:avLst/>
          </a:prstGeom>
          <a:noFill/>
        </p:spPr>
        <p:txBody>
          <a:bodyPr wrap="square" rtlCol="0">
            <a:spAutoFit/>
          </a:bodyPr>
          <a:lstStyle/>
          <a:p>
            <a:r>
              <a:rPr lang="en-US" sz="2400" dirty="0">
                <a:solidFill>
                  <a:prstClr val="black"/>
                </a:solidFill>
                <a:latin typeface="Times New Roman" panose="02020603050405020304" pitchFamily="18" charset="0"/>
                <a:cs typeface="Times New Roman" panose="02020603050405020304" pitchFamily="18" charset="0"/>
              </a:rPr>
              <a:t>Present Value of Future Benefits (PVFB):</a:t>
            </a:r>
            <a:br>
              <a:rPr lang="en-US" sz="2400" dirty="0">
                <a:solidFill>
                  <a:prstClr val="black"/>
                </a:solidFill>
                <a:latin typeface="Times New Roman" panose="02020603050405020304" pitchFamily="18" charset="0"/>
                <a:cs typeface="Times New Roman" panose="02020603050405020304" pitchFamily="18" charset="0"/>
              </a:rPr>
            </a:br>
            <a:r>
              <a:rPr lang="en-US" sz="2000" i="1" dirty="0">
                <a:solidFill>
                  <a:prstClr val="black"/>
                </a:solidFill>
                <a:latin typeface="Times New Roman" panose="02020603050405020304" pitchFamily="18" charset="0"/>
                <a:cs typeface="Times New Roman" panose="02020603050405020304" pitchFamily="18" charset="0"/>
              </a:rPr>
              <a:t>Includes All Future Pay and Service</a:t>
            </a:r>
          </a:p>
        </p:txBody>
      </p:sp>
      <p:sp>
        <p:nvSpPr>
          <p:cNvPr id="10" name="TextBox 9">
            <a:extLst>
              <a:ext uri="{FF2B5EF4-FFF2-40B4-BE49-F238E27FC236}">
                <a16:creationId xmlns:a16="http://schemas.microsoft.com/office/drawing/2014/main" id="{45AA4F2F-70D0-4074-8813-671B8E73F40F}"/>
              </a:ext>
            </a:extLst>
          </p:cNvPr>
          <p:cNvSpPr txBox="1"/>
          <p:nvPr/>
        </p:nvSpPr>
        <p:spPr>
          <a:xfrm>
            <a:off x="2607579" y="1489092"/>
            <a:ext cx="2481742" cy="769441"/>
          </a:xfrm>
          <a:prstGeom prst="rect">
            <a:avLst/>
          </a:prstGeom>
          <a:noFill/>
        </p:spPr>
        <p:txBody>
          <a:bodyPr wrap="square" rtlCol="0">
            <a:spAutoFit/>
          </a:bodyPr>
          <a:lstStyle/>
          <a:p>
            <a:r>
              <a:rPr lang="en-US" sz="2400" dirty="0">
                <a:solidFill>
                  <a:prstClr val="black"/>
                </a:solidFill>
                <a:latin typeface="Times New Roman" panose="02020603050405020304" pitchFamily="18" charset="0"/>
                <a:cs typeface="Times New Roman" panose="02020603050405020304" pitchFamily="18" charset="0"/>
              </a:rPr>
              <a:t>Assets: </a:t>
            </a:r>
          </a:p>
          <a:p>
            <a:r>
              <a:rPr lang="en-US" sz="2000" i="1" dirty="0">
                <a:solidFill>
                  <a:prstClr val="black"/>
                </a:solidFill>
                <a:latin typeface="Times New Roman" panose="02020603050405020304" pitchFamily="18" charset="0"/>
                <a:cs typeface="Times New Roman" panose="02020603050405020304" pitchFamily="18" charset="0"/>
              </a:rPr>
              <a:t>At Valuation Date</a:t>
            </a:r>
          </a:p>
        </p:txBody>
      </p:sp>
      <p:sp>
        <p:nvSpPr>
          <p:cNvPr id="11" name="TextBox 10">
            <a:extLst>
              <a:ext uri="{FF2B5EF4-FFF2-40B4-BE49-F238E27FC236}">
                <a16:creationId xmlns:a16="http://schemas.microsoft.com/office/drawing/2014/main" id="{14733865-C310-4FB0-AA13-9B60009B7AB5}"/>
              </a:ext>
            </a:extLst>
          </p:cNvPr>
          <p:cNvSpPr txBox="1"/>
          <p:nvPr/>
        </p:nvSpPr>
        <p:spPr>
          <a:xfrm>
            <a:off x="2532078" y="2696297"/>
            <a:ext cx="3706534" cy="1138773"/>
          </a:xfrm>
          <a:prstGeom prst="rect">
            <a:avLst/>
          </a:prstGeom>
          <a:noFill/>
        </p:spPr>
        <p:txBody>
          <a:bodyPr wrap="square" rtlCol="0">
            <a:spAutoFit/>
          </a:bodyPr>
          <a:lstStyle/>
          <a:p>
            <a:r>
              <a:rPr lang="en-US" sz="2400" dirty="0">
                <a:solidFill>
                  <a:prstClr val="black"/>
                </a:solidFill>
                <a:latin typeface="Times New Roman" panose="02020603050405020304" pitchFamily="18" charset="0"/>
                <a:cs typeface="Times New Roman" panose="02020603050405020304" pitchFamily="18" charset="0"/>
              </a:rPr>
              <a:t>Actuarial Accrued Liability (AAL): </a:t>
            </a:r>
          </a:p>
          <a:p>
            <a:r>
              <a:rPr lang="en-US" sz="2000" i="1" dirty="0">
                <a:solidFill>
                  <a:prstClr val="black"/>
                </a:solidFill>
                <a:latin typeface="Times New Roman" panose="02020603050405020304" pitchFamily="18" charset="0"/>
                <a:cs typeface="Times New Roman" panose="02020603050405020304" pitchFamily="18" charset="0"/>
              </a:rPr>
              <a:t>Includes Service Earned to Date</a:t>
            </a:r>
          </a:p>
        </p:txBody>
      </p:sp>
      <p:sp>
        <p:nvSpPr>
          <p:cNvPr id="13" name="Right Brace 12">
            <a:extLst>
              <a:ext uri="{FF2B5EF4-FFF2-40B4-BE49-F238E27FC236}">
                <a16:creationId xmlns:a16="http://schemas.microsoft.com/office/drawing/2014/main" id="{68E8B3CA-4BFC-44E6-B8B0-9894B891C3ED}"/>
              </a:ext>
            </a:extLst>
          </p:cNvPr>
          <p:cNvSpPr/>
          <p:nvPr/>
        </p:nvSpPr>
        <p:spPr>
          <a:xfrm rot="-5400000">
            <a:off x="8223309" y="2462032"/>
            <a:ext cx="327171" cy="2129404"/>
          </a:xfrm>
          <a:prstGeom prst="rightBrace">
            <a:avLst>
              <a:gd name="adj1" fmla="val 0"/>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latin typeface="Calibri" panose="020F0502020204030204"/>
            </a:endParaRPr>
          </a:p>
        </p:txBody>
      </p:sp>
      <p:sp>
        <p:nvSpPr>
          <p:cNvPr id="12" name="Slide Number Placeholder 1">
            <a:extLst>
              <a:ext uri="{FF2B5EF4-FFF2-40B4-BE49-F238E27FC236}">
                <a16:creationId xmlns:a16="http://schemas.microsoft.com/office/drawing/2014/main" id="{A8E9D819-A801-4D53-A184-E091C5FDC84C}"/>
              </a:ext>
            </a:extLst>
          </p:cNvPr>
          <p:cNvSpPr>
            <a:spLocks noGrp="1"/>
          </p:cNvSpPr>
          <p:nvPr>
            <p:ph type="sldNum" sz="quarter" idx="12"/>
          </p:nvPr>
        </p:nvSpPr>
        <p:spPr>
          <a:xfrm>
            <a:off x="8949345" y="6459787"/>
            <a:ext cx="984019" cy="365125"/>
          </a:xfrm>
        </p:spPr>
        <p:txBody>
          <a:bodyPr/>
          <a:lstStyle/>
          <a:p>
            <a:fld id="{A512ED98-E992-40A0-85DB-3C63CB5DEA11}" type="slidenum">
              <a:rPr lang="en-US">
                <a:latin typeface="Calibri" panose="020F0502020204030204"/>
              </a:rPr>
              <a:pPr/>
              <a:t>6</a:t>
            </a:fld>
            <a:endParaRPr lang="en-US">
              <a:latin typeface="Calibri" panose="020F0502020204030204"/>
            </a:endParaRPr>
          </a:p>
        </p:txBody>
      </p:sp>
      <p:pic>
        <p:nvPicPr>
          <p:cNvPr id="2" name="Picture 1">
            <a:extLst>
              <a:ext uri="{FF2B5EF4-FFF2-40B4-BE49-F238E27FC236}">
                <a16:creationId xmlns:a16="http://schemas.microsoft.com/office/drawing/2014/main" id="{9E6C4EF3-5287-391B-D98B-6BD423C1D04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81928" y="5905891"/>
            <a:ext cx="1794722" cy="343574"/>
          </a:xfrm>
          <a:prstGeom prst="rect">
            <a:avLst/>
          </a:prstGeom>
        </p:spPr>
      </p:pic>
    </p:spTree>
    <p:extLst>
      <p:ext uri="{BB962C8B-B14F-4D97-AF65-F5344CB8AC3E}">
        <p14:creationId xmlns:p14="http://schemas.microsoft.com/office/powerpoint/2010/main" val="34209201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50325" y="226325"/>
            <a:ext cx="8700392" cy="553998"/>
          </a:xfrm>
          <a:prstGeom prst="rect">
            <a:avLst/>
          </a:prstGeom>
          <a:noFill/>
        </p:spPr>
        <p:txBody>
          <a:bodyPr wrap="square" rtlCol="0">
            <a:spAutoFit/>
          </a:bodyPr>
          <a:lstStyle/>
          <a:p>
            <a:r>
              <a:rPr lang="en-US" sz="3000" b="1" cap="small" dirty="0">
                <a:solidFill>
                  <a:prstClr val="black"/>
                </a:solidFill>
                <a:latin typeface="Times New Roman" panose="02020603050405020304" pitchFamily="18" charset="0"/>
                <a:cs typeface="Times New Roman" panose="02020603050405020304" pitchFamily="18" charset="0"/>
              </a:rPr>
              <a:t>Actuarial Standards of Practice (ASOP)</a:t>
            </a:r>
          </a:p>
        </p:txBody>
      </p:sp>
      <p:sp>
        <p:nvSpPr>
          <p:cNvPr id="7" name="Content Placeholder 2"/>
          <p:cNvSpPr txBox="1">
            <a:spLocks/>
          </p:cNvSpPr>
          <p:nvPr/>
        </p:nvSpPr>
        <p:spPr>
          <a:xfrm>
            <a:off x="1976650" y="1208648"/>
            <a:ext cx="8229600" cy="4748605"/>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205740" indent="-228600">
              <a:lnSpc>
                <a:spcPct val="100000"/>
              </a:lnSpc>
              <a:spcAft>
                <a:spcPts val="0"/>
              </a:spcAft>
              <a:buClr>
                <a:srgbClr val="000000"/>
              </a:buClr>
              <a:buFont typeface="Arial" panose="020B0604020202020204" pitchFamily="34" charset="0"/>
              <a:buChar char="•"/>
            </a:pPr>
            <a:r>
              <a:rPr lang="en-US" sz="2400" dirty="0">
                <a:solidFill>
                  <a:prstClr val="black"/>
                </a:solidFill>
                <a:latin typeface="Times New Roman" panose="02020603050405020304" pitchFamily="18" charset="0"/>
                <a:cs typeface="Times New Roman" panose="02020603050405020304" pitchFamily="18" charset="0"/>
              </a:rPr>
              <a:t>The Actuarial Standards Board (ASB) is responsible for determining generally accepted actuarial principles</a:t>
            </a:r>
          </a:p>
          <a:p>
            <a:pPr marL="498348" lvl="1" indent="-228600">
              <a:lnSpc>
                <a:spcPct val="100000"/>
              </a:lnSpc>
              <a:spcAft>
                <a:spcPts val="0"/>
              </a:spcAft>
              <a:buClr>
                <a:srgbClr val="000000"/>
              </a:buClr>
              <a:buFont typeface="Arial" panose="020B0604020202020204" pitchFamily="34" charset="0"/>
              <a:buChar char="•"/>
            </a:pPr>
            <a:r>
              <a:rPr lang="en-US" sz="2200" dirty="0">
                <a:solidFill>
                  <a:prstClr val="black"/>
                </a:solidFill>
                <a:latin typeface="Times New Roman" panose="02020603050405020304" pitchFamily="18" charset="0"/>
                <a:cs typeface="Times New Roman" panose="02020603050405020304" pitchFamily="18" charset="0"/>
              </a:rPr>
              <a:t>The ASB issues guidance in the form of the ASOPs</a:t>
            </a:r>
          </a:p>
          <a:p>
            <a:pPr marL="205740" indent="-228600">
              <a:lnSpc>
                <a:spcPct val="100000"/>
              </a:lnSpc>
              <a:spcAft>
                <a:spcPts val="0"/>
              </a:spcAft>
              <a:buClr>
                <a:srgbClr val="000000"/>
              </a:buClr>
              <a:buFont typeface="Arial" panose="020B0604020202020204" pitchFamily="34" charset="0"/>
              <a:buChar char="•"/>
            </a:pPr>
            <a:r>
              <a:rPr lang="en-US" sz="2400" dirty="0">
                <a:solidFill>
                  <a:prstClr val="black"/>
                </a:solidFill>
                <a:latin typeface="Times New Roman" panose="02020603050405020304" pitchFamily="18" charset="0"/>
                <a:cs typeface="Times New Roman" panose="02020603050405020304" pitchFamily="18" charset="0"/>
              </a:rPr>
              <a:t>The ASOPs provide a framework to be used in the completion of all actuarial work</a:t>
            </a:r>
          </a:p>
          <a:p>
            <a:pPr marL="498348" lvl="1" indent="-228600">
              <a:lnSpc>
                <a:spcPct val="100000"/>
              </a:lnSpc>
              <a:spcAft>
                <a:spcPts val="0"/>
              </a:spcAft>
              <a:buClr>
                <a:srgbClr val="000000"/>
              </a:buClr>
              <a:buFont typeface="Arial" panose="020B0604020202020204" pitchFamily="34" charset="0"/>
              <a:buChar char="•"/>
            </a:pPr>
            <a:r>
              <a:rPr lang="en-US" sz="2200" dirty="0">
                <a:solidFill>
                  <a:prstClr val="black"/>
                </a:solidFill>
                <a:latin typeface="Times New Roman" panose="02020603050405020304" pitchFamily="18" charset="0"/>
                <a:cs typeface="Times New Roman" panose="02020603050405020304" pitchFamily="18" charset="0"/>
              </a:rPr>
              <a:t>Identifies what the actuary should consider, document and disclose when performing actuarial assignments</a:t>
            </a:r>
          </a:p>
          <a:p>
            <a:pPr marL="498348" lvl="1" indent="-228600">
              <a:lnSpc>
                <a:spcPct val="100000"/>
              </a:lnSpc>
              <a:spcAft>
                <a:spcPts val="0"/>
              </a:spcAft>
              <a:buClr>
                <a:srgbClr val="000000"/>
              </a:buClr>
              <a:buFont typeface="Arial" panose="020B0604020202020204" pitchFamily="34" charset="0"/>
              <a:buChar char="•"/>
            </a:pPr>
            <a:r>
              <a:rPr lang="en-US" sz="2200" dirty="0">
                <a:solidFill>
                  <a:prstClr val="black"/>
                </a:solidFill>
                <a:latin typeface="Times New Roman" panose="02020603050405020304" pitchFamily="18" charset="0"/>
                <a:cs typeface="Times New Roman" panose="02020603050405020304" pitchFamily="18" charset="0"/>
              </a:rPr>
              <a:t>Principles-based, not rules-based</a:t>
            </a:r>
          </a:p>
          <a:p>
            <a:pPr marL="205740" indent="-228600">
              <a:lnSpc>
                <a:spcPct val="100000"/>
              </a:lnSpc>
              <a:spcAft>
                <a:spcPts val="0"/>
              </a:spcAft>
              <a:buClr>
                <a:srgbClr val="000000"/>
              </a:buClr>
              <a:buFont typeface="Arial" panose="020B0604020202020204" pitchFamily="34" charset="0"/>
              <a:buChar char="•"/>
            </a:pPr>
            <a:r>
              <a:rPr lang="en-US" sz="2400" dirty="0">
                <a:solidFill>
                  <a:prstClr val="black"/>
                </a:solidFill>
                <a:latin typeface="Times New Roman" panose="02020603050405020304" pitchFamily="18" charset="0"/>
                <a:ea typeface="Times New Roman" panose="02020603050405020304" pitchFamily="18" charset="0"/>
              </a:rPr>
              <a:t>All actuarial analysis are subject to the “coordinated guidance” provided in various ASOPs</a:t>
            </a:r>
            <a:r>
              <a:rPr lang="en-US" sz="2400" dirty="0">
                <a:solidFill>
                  <a:prstClr val="black"/>
                </a:solidFill>
                <a:latin typeface="Times New Roman" panose="02020603050405020304" pitchFamily="18" charset="0"/>
                <a:cs typeface="Times New Roman" panose="02020603050405020304" pitchFamily="18" charset="0"/>
              </a:rPr>
              <a:t> </a:t>
            </a:r>
          </a:p>
        </p:txBody>
      </p:sp>
      <p:pic>
        <p:nvPicPr>
          <p:cNvPr id="3" name="Picture 2">
            <a:extLst>
              <a:ext uri="{FF2B5EF4-FFF2-40B4-BE49-F238E27FC236}">
                <a16:creationId xmlns:a16="http://schemas.microsoft.com/office/drawing/2014/main" id="{83E00FCF-E96F-EBB0-AA57-A33A1569201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1928" y="5905891"/>
            <a:ext cx="1794722" cy="343574"/>
          </a:xfrm>
          <a:prstGeom prst="rect">
            <a:avLst/>
          </a:prstGeom>
        </p:spPr>
      </p:pic>
      <p:sp>
        <p:nvSpPr>
          <p:cNvPr id="5" name="Slide Number Placeholder 4">
            <a:extLst>
              <a:ext uri="{FF2B5EF4-FFF2-40B4-BE49-F238E27FC236}">
                <a16:creationId xmlns:a16="http://schemas.microsoft.com/office/drawing/2014/main" id="{75D56599-6D93-267E-0300-79313A4D2C43}"/>
              </a:ext>
            </a:extLst>
          </p:cNvPr>
          <p:cNvSpPr>
            <a:spLocks noGrp="1"/>
          </p:cNvSpPr>
          <p:nvPr>
            <p:ph type="sldNum" sz="quarter" idx="12"/>
          </p:nvPr>
        </p:nvSpPr>
        <p:spPr/>
        <p:txBody>
          <a:bodyPr/>
          <a:lstStyle/>
          <a:p>
            <a:fld id="{A512ED98-E992-40A0-85DB-3C63CB5DEA11}" type="slidenum">
              <a:rPr lang="en-US" smtClean="0"/>
              <a:pPr/>
              <a:t>7</a:t>
            </a:fld>
            <a:endParaRPr lang="en-US" dirty="0"/>
          </a:p>
        </p:txBody>
      </p:sp>
    </p:spTree>
    <p:extLst>
      <p:ext uri="{BB962C8B-B14F-4D97-AF65-F5344CB8AC3E}">
        <p14:creationId xmlns:p14="http://schemas.microsoft.com/office/powerpoint/2010/main" val="3555085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9631187" y="6486339"/>
            <a:ext cx="984019" cy="365125"/>
          </a:xfrm>
        </p:spPr>
        <p:txBody>
          <a:bodyPr/>
          <a:lstStyle/>
          <a:p>
            <a:endParaRPr lang="en-US" b="1" dirty="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750325" y="226325"/>
            <a:ext cx="8700392" cy="553998"/>
          </a:xfrm>
          <a:prstGeom prst="rect">
            <a:avLst/>
          </a:prstGeom>
          <a:noFill/>
        </p:spPr>
        <p:txBody>
          <a:bodyPr wrap="square" rtlCol="0">
            <a:spAutoFit/>
          </a:bodyPr>
          <a:lstStyle/>
          <a:p>
            <a:r>
              <a:rPr lang="en-US" sz="3000" b="1" cap="small" dirty="0">
                <a:solidFill>
                  <a:prstClr val="black"/>
                </a:solidFill>
                <a:latin typeface="Times New Roman" panose="02020603050405020304" pitchFamily="18" charset="0"/>
                <a:cs typeface="Times New Roman" panose="02020603050405020304" pitchFamily="18" charset="0"/>
              </a:rPr>
              <a:t>Actuarial Standards of Practice (ASOP)</a:t>
            </a:r>
          </a:p>
        </p:txBody>
      </p:sp>
      <p:sp>
        <p:nvSpPr>
          <p:cNvPr id="7" name="Content Placeholder 2"/>
          <p:cNvSpPr txBox="1">
            <a:spLocks/>
          </p:cNvSpPr>
          <p:nvPr/>
        </p:nvSpPr>
        <p:spPr>
          <a:xfrm>
            <a:off x="1976650" y="1208648"/>
            <a:ext cx="8229600" cy="4748605"/>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205740" indent="-228600">
              <a:spcAft>
                <a:spcPts val="0"/>
              </a:spcAft>
              <a:buClr>
                <a:srgbClr val="000000"/>
              </a:buClr>
              <a:buFont typeface="Arial" panose="020B0604020202020204" pitchFamily="34" charset="0"/>
              <a:buChar char="•"/>
            </a:pPr>
            <a:r>
              <a:rPr lang="en-US" sz="2400" dirty="0">
                <a:solidFill>
                  <a:prstClr val="black"/>
                </a:solidFill>
                <a:latin typeface="Times New Roman" panose="02020603050405020304" pitchFamily="18" charset="0"/>
                <a:cs typeface="Times New Roman" panose="02020603050405020304" pitchFamily="18" charset="0"/>
              </a:rPr>
              <a:t>The following ASOPs are specific to pension valuations:</a:t>
            </a:r>
          </a:p>
          <a:p>
            <a:pPr marL="205740" indent="-228600">
              <a:spcAft>
                <a:spcPts val="0"/>
              </a:spcAft>
              <a:buClr>
                <a:srgbClr val="000000"/>
              </a:buClr>
              <a:buFont typeface="Arial" panose="020B0604020202020204" pitchFamily="34" charset="0"/>
              <a:buChar char="•"/>
            </a:pPr>
            <a:endParaRPr lang="en-US" sz="2400" i="1" dirty="0">
              <a:solidFill>
                <a:prstClr val="black"/>
              </a:solidFill>
              <a:latin typeface="Times New Roman" panose="02020603050405020304" pitchFamily="18" charset="0"/>
              <a:cs typeface="Times New Roman" panose="02020603050405020304" pitchFamily="18" charset="0"/>
            </a:endParaRPr>
          </a:p>
          <a:p>
            <a:pPr marL="205740" indent="-228600">
              <a:spcAft>
                <a:spcPts val="0"/>
              </a:spcAft>
              <a:buClr>
                <a:srgbClr val="000000"/>
              </a:buClr>
              <a:buFont typeface="Arial" panose="020B0604020202020204" pitchFamily="34" charset="0"/>
              <a:buChar char="•"/>
            </a:pPr>
            <a:endParaRPr lang="en-US" sz="2600" i="1" dirty="0">
              <a:solidFill>
                <a:prstClr val="black"/>
              </a:solidFill>
              <a:latin typeface="Times New Roman" panose="02020603050405020304" pitchFamily="18" charset="0"/>
              <a:cs typeface="Times New Roman" panose="02020603050405020304" pitchFamily="18" charset="0"/>
            </a:endParaRPr>
          </a:p>
          <a:p>
            <a:pPr marL="205740" indent="-228600">
              <a:spcAft>
                <a:spcPts val="0"/>
              </a:spcAft>
              <a:buClr>
                <a:srgbClr val="000000"/>
              </a:buClr>
              <a:buFont typeface="Arial" panose="020B0604020202020204" pitchFamily="34" charset="0"/>
              <a:buChar char="•"/>
            </a:pPr>
            <a:endParaRPr lang="en-US" sz="2600" i="1" dirty="0">
              <a:solidFill>
                <a:prstClr val="black"/>
              </a:solidFill>
              <a:latin typeface="Times New Roman" panose="02020603050405020304" pitchFamily="18" charset="0"/>
              <a:cs typeface="Times New Roman" panose="02020603050405020304" pitchFamily="18" charset="0"/>
            </a:endParaRPr>
          </a:p>
          <a:p>
            <a:pPr marL="205740" indent="-228600">
              <a:spcAft>
                <a:spcPts val="0"/>
              </a:spcAft>
              <a:buClr>
                <a:srgbClr val="000000"/>
              </a:buClr>
              <a:buFont typeface="Arial" panose="020B0604020202020204" pitchFamily="34" charset="0"/>
              <a:buChar char="•"/>
            </a:pPr>
            <a:endParaRPr lang="en-US" sz="2600" i="1" dirty="0">
              <a:solidFill>
                <a:prstClr val="black"/>
              </a:solidFill>
              <a:latin typeface="Times New Roman" panose="02020603050405020304" pitchFamily="18" charset="0"/>
              <a:cs typeface="Times New Roman" panose="02020603050405020304" pitchFamily="18" charset="0"/>
            </a:endParaRPr>
          </a:p>
          <a:p>
            <a:pPr marL="205740" indent="-228600">
              <a:spcAft>
                <a:spcPts val="0"/>
              </a:spcAft>
              <a:buClr>
                <a:srgbClr val="000000"/>
              </a:buClr>
              <a:buFont typeface="Arial" panose="020B0604020202020204" pitchFamily="34" charset="0"/>
              <a:buChar char="•"/>
            </a:pPr>
            <a:endParaRPr lang="en-US" sz="2600" i="1" dirty="0">
              <a:solidFill>
                <a:prstClr val="black"/>
              </a:solidFill>
              <a:latin typeface="Times New Roman" panose="02020603050405020304" pitchFamily="18" charset="0"/>
              <a:cs typeface="Times New Roman" panose="02020603050405020304" pitchFamily="18" charset="0"/>
            </a:endParaRPr>
          </a:p>
          <a:p>
            <a:pPr marL="205740" indent="-228600">
              <a:spcAft>
                <a:spcPts val="0"/>
              </a:spcAft>
              <a:buClr>
                <a:srgbClr val="000000"/>
              </a:buClr>
              <a:buFont typeface="Arial" panose="020B0604020202020204" pitchFamily="34" charset="0"/>
              <a:buChar char="•"/>
            </a:pPr>
            <a:r>
              <a:rPr lang="en-US" sz="2400" dirty="0">
                <a:solidFill>
                  <a:prstClr val="black"/>
                </a:solidFill>
                <a:latin typeface="Times New Roman" panose="02020603050405020304" pitchFamily="18" charset="0"/>
                <a:cs typeface="Times New Roman" panose="02020603050405020304" pitchFamily="18" charset="0"/>
              </a:rPr>
              <a:t>General ASOPs applicable to pension valuations:</a:t>
            </a:r>
            <a:endParaRPr lang="en-US" sz="2400" dirty="0">
              <a:solidFill>
                <a:prstClr val="black"/>
              </a:solidFill>
              <a:latin typeface="Times New Roman" panose="02020603050405020304" pitchFamily="18" charset="0"/>
            </a:endParaRPr>
          </a:p>
        </p:txBody>
      </p:sp>
      <p:graphicFrame>
        <p:nvGraphicFramePr>
          <p:cNvPr id="3" name="Table 4">
            <a:extLst>
              <a:ext uri="{FF2B5EF4-FFF2-40B4-BE49-F238E27FC236}">
                <a16:creationId xmlns:a16="http://schemas.microsoft.com/office/drawing/2014/main" id="{E6463E0F-ADF7-441B-AED2-EFA97DEE5725}"/>
              </a:ext>
            </a:extLst>
          </p:cNvPr>
          <p:cNvGraphicFramePr>
            <a:graphicFrameLocks noGrp="1"/>
          </p:cNvGraphicFramePr>
          <p:nvPr/>
        </p:nvGraphicFramePr>
        <p:xfrm>
          <a:off x="2205031" y="1644482"/>
          <a:ext cx="7918165" cy="2377440"/>
        </p:xfrm>
        <a:graphic>
          <a:graphicData uri="http://schemas.openxmlformats.org/drawingml/2006/table">
            <a:tbl>
              <a:tblPr bandRow="1">
                <a:tableStyleId>{8A107856-5554-42FB-B03E-39F5DBC370BA}</a:tableStyleId>
              </a:tblPr>
              <a:tblGrid>
                <a:gridCol w="1667887">
                  <a:extLst>
                    <a:ext uri="{9D8B030D-6E8A-4147-A177-3AD203B41FA5}">
                      <a16:colId xmlns:a16="http://schemas.microsoft.com/office/drawing/2014/main" val="2539538560"/>
                    </a:ext>
                  </a:extLst>
                </a:gridCol>
                <a:gridCol w="6250278">
                  <a:extLst>
                    <a:ext uri="{9D8B030D-6E8A-4147-A177-3AD203B41FA5}">
                      <a16:colId xmlns:a16="http://schemas.microsoft.com/office/drawing/2014/main" val="2469196684"/>
                    </a:ext>
                  </a:extLst>
                </a:gridCol>
              </a:tblGrid>
              <a:tr h="370840">
                <a:tc>
                  <a:txBody>
                    <a:bodyPr/>
                    <a:lstStyle/>
                    <a:p>
                      <a:r>
                        <a:rPr lang="en-US" sz="2000" dirty="0">
                          <a:solidFill>
                            <a:schemeClr val="tx1"/>
                          </a:solidFill>
                          <a:effectLst/>
                          <a:latin typeface="Times New Roman" panose="02020603050405020304" pitchFamily="18" charset="0"/>
                          <a:cs typeface="Times New Roman" panose="02020603050405020304" pitchFamily="18" charset="0"/>
                        </a:rPr>
                        <a:t>ASOP No. 4</a:t>
                      </a:r>
                      <a:endParaRPr lang="en-US" sz="2000" dirty="0">
                        <a:latin typeface="Times New Roman" panose="02020603050405020304" pitchFamily="18" charset="0"/>
                        <a:cs typeface="Times New Roman" panose="02020603050405020304" pitchFamily="18" charset="0"/>
                      </a:endParaRPr>
                    </a:p>
                  </a:txBody>
                  <a:tcPr/>
                </a:tc>
                <a:tc>
                  <a:txBody>
                    <a:bodyPr/>
                    <a:lstStyle/>
                    <a:p>
                      <a:r>
                        <a:rPr lang="en-US" sz="2000" dirty="0">
                          <a:solidFill>
                            <a:schemeClr val="tx1"/>
                          </a:solidFill>
                          <a:effectLst/>
                          <a:latin typeface="Times New Roman" panose="02020603050405020304" pitchFamily="18" charset="0"/>
                          <a:cs typeface="Times New Roman" panose="02020603050405020304" pitchFamily="18" charset="0"/>
                        </a:rPr>
                        <a:t>Measuring Pension Obligations and Pension Plan Costs</a:t>
                      </a:r>
                      <a:endParaRPr lang="en-US" sz="2000" i="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248668742"/>
                  </a:ext>
                </a:extLst>
              </a:tr>
              <a:tr h="370840">
                <a:tc>
                  <a:txBody>
                    <a:bodyPr/>
                    <a:lstStyle/>
                    <a:p>
                      <a:r>
                        <a:rPr lang="en-US" sz="2000" dirty="0">
                          <a:solidFill>
                            <a:schemeClr val="tx1"/>
                          </a:solidFill>
                          <a:latin typeface="Times New Roman" panose="02020603050405020304" pitchFamily="18" charset="0"/>
                          <a:cs typeface="Times New Roman" panose="02020603050405020304" pitchFamily="18" charset="0"/>
                        </a:rPr>
                        <a:t>ASOP No. 25</a:t>
                      </a:r>
                      <a:endParaRPr lang="en-US" sz="2000" dirty="0">
                        <a:latin typeface="Times New Roman" panose="02020603050405020304" pitchFamily="18" charset="0"/>
                        <a:cs typeface="Times New Roman" panose="02020603050405020304" pitchFamily="18" charset="0"/>
                      </a:endParaRPr>
                    </a:p>
                  </a:txBody>
                  <a:tcPr/>
                </a:tc>
                <a:tc>
                  <a:txBody>
                    <a:bodyPr/>
                    <a:lstStyle/>
                    <a:p>
                      <a:r>
                        <a:rPr lang="en-US" sz="2000" dirty="0">
                          <a:solidFill>
                            <a:schemeClr val="tx1"/>
                          </a:solidFill>
                          <a:latin typeface="Times New Roman" panose="02020603050405020304" pitchFamily="18" charset="0"/>
                          <a:cs typeface="Times New Roman" panose="02020603050405020304" pitchFamily="18" charset="0"/>
                        </a:rPr>
                        <a:t>Credibility Procedures</a:t>
                      </a:r>
                      <a:endParaRPr lang="en-US" sz="2000" i="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367584953"/>
                  </a:ext>
                </a:extLst>
              </a:tr>
              <a:tr h="370840">
                <a:tc>
                  <a:txBody>
                    <a:bodyPr/>
                    <a:lstStyle/>
                    <a:p>
                      <a:r>
                        <a:rPr lang="en-US" sz="2000" dirty="0">
                          <a:solidFill>
                            <a:schemeClr val="tx1"/>
                          </a:solidFill>
                          <a:latin typeface="Times New Roman" panose="02020603050405020304" pitchFamily="18" charset="0"/>
                          <a:cs typeface="Times New Roman" panose="02020603050405020304" pitchFamily="18" charset="0"/>
                        </a:rPr>
                        <a:t>ASOP No. 27</a:t>
                      </a:r>
                      <a:endParaRPr lang="en-US" sz="2000" dirty="0">
                        <a:latin typeface="Times New Roman" panose="02020603050405020304" pitchFamily="18" charset="0"/>
                        <a:cs typeface="Times New Roman" panose="02020603050405020304" pitchFamily="18" charset="0"/>
                      </a:endParaRPr>
                    </a:p>
                  </a:txBody>
                  <a:tcPr/>
                </a:tc>
                <a:tc>
                  <a:txBody>
                    <a:bodyPr/>
                    <a:lstStyle/>
                    <a:p>
                      <a:r>
                        <a:rPr lang="en-US" sz="2000" dirty="0">
                          <a:solidFill>
                            <a:schemeClr val="tx1"/>
                          </a:solidFill>
                          <a:latin typeface="Times New Roman" panose="02020603050405020304" pitchFamily="18" charset="0"/>
                          <a:cs typeface="Times New Roman" panose="02020603050405020304" pitchFamily="18" charset="0"/>
                        </a:rPr>
                        <a:t>Selection of Economic Assumptions</a:t>
                      </a:r>
                      <a:endParaRPr lang="en-US" sz="2000" i="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832040868"/>
                  </a:ext>
                </a:extLst>
              </a:tr>
              <a:tr h="370840">
                <a:tc>
                  <a:txBody>
                    <a:bodyPr/>
                    <a:lstStyle/>
                    <a:p>
                      <a:r>
                        <a:rPr lang="en-US" sz="2000" dirty="0">
                          <a:solidFill>
                            <a:schemeClr val="tx1"/>
                          </a:solidFill>
                          <a:latin typeface="Times New Roman" panose="02020603050405020304" pitchFamily="18" charset="0"/>
                          <a:cs typeface="Times New Roman" panose="02020603050405020304" pitchFamily="18" charset="0"/>
                        </a:rPr>
                        <a:t>ASOP No. 35</a:t>
                      </a:r>
                      <a:endParaRPr lang="en-US" sz="2000" dirty="0">
                        <a:latin typeface="Times New Roman" panose="02020603050405020304" pitchFamily="18" charset="0"/>
                        <a:cs typeface="Times New Roman" panose="02020603050405020304" pitchFamily="18" charset="0"/>
                      </a:endParaRPr>
                    </a:p>
                  </a:txBody>
                  <a:tcPr/>
                </a:tc>
                <a:tc>
                  <a:txBody>
                    <a:bodyPr/>
                    <a:lstStyle/>
                    <a:p>
                      <a:r>
                        <a:rPr lang="en-US" sz="2000" dirty="0">
                          <a:solidFill>
                            <a:schemeClr val="tx1"/>
                          </a:solidFill>
                          <a:latin typeface="Times New Roman" panose="02020603050405020304" pitchFamily="18" charset="0"/>
                          <a:cs typeface="Times New Roman" panose="02020603050405020304" pitchFamily="18" charset="0"/>
                        </a:rPr>
                        <a:t>Selection of Demographic Assumptions</a:t>
                      </a:r>
                      <a:endParaRPr lang="en-US" sz="2000" i="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895817103"/>
                  </a:ext>
                </a:extLst>
              </a:tr>
              <a:tr h="370840">
                <a:tc>
                  <a:txBody>
                    <a:bodyPr/>
                    <a:lstStyle/>
                    <a:p>
                      <a:r>
                        <a:rPr lang="en-US" sz="2000" dirty="0">
                          <a:solidFill>
                            <a:schemeClr val="tx1"/>
                          </a:solidFill>
                          <a:latin typeface="Times New Roman" panose="02020603050405020304" pitchFamily="18" charset="0"/>
                          <a:cs typeface="Times New Roman" panose="02020603050405020304" pitchFamily="18" charset="0"/>
                        </a:rPr>
                        <a:t>ASOP No. 44</a:t>
                      </a:r>
                      <a:endParaRPr lang="en-US" sz="2000" dirty="0">
                        <a:latin typeface="Times New Roman" panose="02020603050405020304" pitchFamily="18" charset="0"/>
                        <a:cs typeface="Times New Roman" panose="02020603050405020304" pitchFamily="18" charset="0"/>
                      </a:endParaRPr>
                    </a:p>
                  </a:txBody>
                  <a:tcPr/>
                </a:tc>
                <a:tc>
                  <a:txBody>
                    <a:bodyPr/>
                    <a:lstStyle/>
                    <a:p>
                      <a:r>
                        <a:rPr lang="en-US" sz="2000" dirty="0">
                          <a:solidFill>
                            <a:schemeClr val="tx1"/>
                          </a:solidFill>
                          <a:latin typeface="Times New Roman" panose="02020603050405020304" pitchFamily="18" charset="0"/>
                          <a:cs typeface="Times New Roman" panose="02020603050405020304" pitchFamily="18" charset="0"/>
                        </a:rPr>
                        <a:t>Selection and Use of Asset Valuation Methods</a:t>
                      </a:r>
                      <a:endParaRPr lang="en-US" sz="2000" i="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545519852"/>
                  </a:ext>
                </a:extLst>
              </a:tr>
              <a:tr h="370840">
                <a:tc>
                  <a:txBody>
                    <a:bodyPr/>
                    <a:lstStyle/>
                    <a:p>
                      <a:r>
                        <a:rPr lang="en-US" sz="2000" dirty="0">
                          <a:solidFill>
                            <a:schemeClr val="tx1"/>
                          </a:solidFill>
                          <a:latin typeface="Times New Roman" panose="02020603050405020304" pitchFamily="18" charset="0"/>
                          <a:cs typeface="Times New Roman" panose="02020603050405020304" pitchFamily="18" charset="0"/>
                        </a:rPr>
                        <a:t>ASOP No. 51</a:t>
                      </a:r>
                      <a:endParaRPr lang="en-US" sz="2000" dirty="0">
                        <a:latin typeface="Times New Roman" panose="02020603050405020304" pitchFamily="18" charset="0"/>
                        <a:cs typeface="Times New Roman" panose="02020603050405020304" pitchFamily="18" charset="0"/>
                      </a:endParaRPr>
                    </a:p>
                  </a:txBody>
                  <a:tcPr/>
                </a:tc>
                <a:tc>
                  <a:txBody>
                    <a:bodyPr/>
                    <a:lstStyle/>
                    <a:p>
                      <a:r>
                        <a:rPr lang="en-US" sz="2000" dirty="0">
                          <a:solidFill>
                            <a:schemeClr val="tx1"/>
                          </a:solidFill>
                          <a:latin typeface="Times New Roman" panose="02020603050405020304" pitchFamily="18" charset="0"/>
                          <a:cs typeface="Times New Roman" panose="02020603050405020304" pitchFamily="18" charset="0"/>
                        </a:rPr>
                        <a:t>Assessment and Disclosure of Risk</a:t>
                      </a:r>
                      <a:endParaRPr lang="en-US" sz="2000" i="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102478609"/>
                  </a:ext>
                </a:extLst>
              </a:tr>
            </a:tbl>
          </a:graphicData>
        </a:graphic>
      </p:graphicFrame>
      <p:graphicFrame>
        <p:nvGraphicFramePr>
          <p:cNvPr id="8" name="Table 4">
            <a:extLst>
              <a:ext uri="{FF2B5EF4-FFF2-40B4-BE49-F238E27FC236}">
                <a16:creationId xmlns:a16="http://schemas.microsoft.com/office/drawing/2014/main" id="{4461CD7D-4D42-CE8A-3A9B-A6CA75D765D4}"/>
              </a:ext>
            </a:extLst>
          </p:cNvPr>
          <p:cNvGraphicFramePr>
            <a:graphicFrameLocks noGrp="1"/>
          </p:cNvGraphicFramePr>
          <p:nvPr/>
        </p:nvGraphicFramePr>
        <p:xfrm>
          <a:off x="2205030" y="4768532"/>
          <a:ext cx="7918165" cy="1188720"/>
        </p:xfrm>
        <a:graphic>
          <a:graphicData uri="http://schemas.openxmlformats.org/drawingml/2006/table">
            <a:tbl>
              <a:tblPr bandRow="1">
                <a:tableStyleId>{8A107856-5554-42FB-B03E-39F5DBC370BA}</a:tableStyleId>
              </a:tblPr>
              <a:tblGrid>
                <a:gridCol w="1667887">
                  <a:extLst>
                    <a:ext uri="{9D8B030D-6E8A-4147-A177-3AD203B41FA5}">
                      <a16:colId xmlns:a16="http://schemas.microsoft.com/office/drawing/2014/main" val="2539538560"/>
                    </a:ext>
                  </a:extLst>
                </a:gridCol>
                <a:gridCol w="6250278">
                  <a:extLst>
                    <a:ext uri="{9D8B030D-6E8A-4147-A177-3AD203B41FA5}">
                      <a16:colId xmlns:a16="http://schemas.microsoft.com/office/drawing/2014/main" val="2469196684"/>
                    </a:ext>
                  </a:extLst>
                </a:gridCol>
              </a:tblGrid>
              <a:tr h="370840">
                <a:tc>
                  <a:txBody>
                    <a:bodyPr/>
                    <a:lstStyle/>
                    <a:p>
                      <a:r>
                        <a:rPr lang="en-US" sz="2000" dirty="0">
                          <a:solidFill>
                            <a:schemeClr val="tx1"/>
                          </a:solidFill>
                          <a:latin typeface="Times New Roman" panose="02020603050405020304" pitchFamily="18" charset="0"/>
                          <a:cs typeface="Times New Roman" panose="02020603050405020304" pitchFamily="18" charset="0"/>
                        </a:rPr>
                        <a:t>ASOP No. 23</a:t>
                      </a:r>
                      <a:endParaRPr lang="en-US" sz="2000" dirty="0">
                        <a:latin typeface="Times New Roman" panose="02020603050405020304" pitchFamily="18" charset="0"/>
                        <a:cs typeface="Times New Roman" panose="02020603050405020304" pitchFamily="18" charset="0"/>
                      </a:endParaRPr>
                    </a:p>
                  </a:txBody>
                  <a:tcPr/>
                </a:tc>
                <a:tc>
                  <a:txBody>
                    <a:bodyPr/>
                    <a:lstStyle/>
                    <a:p>
                      <a:r>
                        <a:rPr lang="en-US" sz="2000" dirty="0">
                          <a:solidFill>
                            <a:schemeClr val="tx1"/>
                          </a:solidFill>
                          <a:latin typeface="Times New Roman" panose="02020603050405020304" pitchFamily="18" charset="0"/>
                          <a:cs typeface="Times New Roman" panose="02020603050405020304" pitchFamily="18" charset="0"/>
                        </a:rPr>
                        <a:t>Data Quality</a:t>
                      </a:r>
                      <a:endParaRPr lang="en-US" sz="2000" i="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681505729"/>
                  </a:ext>
                </a:extLst>
              </a:tr>
              <a:tr h="370840">
                <a:tc>
                  <a:txBody>
                    <a:bodyPr/>
                    <a:lstStyle/>
                    <a:p>
                      <a:r>
                        <a:rPr lang="en-US" sz="2000" dirty="0">
                          <a:solidFill>
                            <a:schemeClr val="tx1"/>
                          </a:solidFill>
                          <a:latin typeface="Times New Roman" panose="02020603050405020304" pitchFamily="18" charset="0"/>
                          <a:cs typeface="Times New Roman" panose="02020603050405020304" pitchFamily="18" charset="0"/>
                        </a:rPr>
                        <a:t>ASOP No. 41</a:t>
                      </a:r>
                      <a:endParaRPr lang="en-US" sz="2000" dirty="0">
                        <a:latin typeface="Times New Roman" panose="02020603050405020304" pitchFamily="18" charset="0"/>
                        <a:cs typeface="Times New Roman" panose="02020603050405020304" pitchFamily="18" charset="0"/>
                      </a:endParaRPr>
                    </a:p>
                  </a:txBody>
                  <a:tcPr/>
                </a:tc>
                <a:tc>
                  <a:txBody>
                    <a:bodyPr/>
                    <a:lstStyle/>
                    <a:p>
                      <a:r>
                        <a:rPr lang="en-US" sz="2000" dirty="0">
                          <a:solidFill>
                            <a:schemeClr val="tx1"/>
                          </a:solidFill>
                          <a:latin typeface="Times New Roman" panose="02020603050405020304" pitchFamily="18" charset="0"/>
                          <a:cs typeface="Times New Roman" panose="02020603050405020304" pitchFamily="18" charset="0"/>
                        </a:rPr>
                        <a:t>Actuarial Communications</a:t>
                      </a:r>
                      <a:endParaRPr lang="en-US" sz="2000" i="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844184276"/>
                  </a:ext>
                </a:extLst>
              </a:tr>
              <a:tr h="370840">
                <a:tc>
                  <a:txBody>
                    <a:bodyPr/>
                    <a:lstStyle/>
                    <a:p>
                      <a:r>
                        <a:rPr lang="en-US" sz="2000" dirty="0">
                          <a:solidFill>
                            <a:schemeClr val="tx1"/>
                          </a:solidFill>
                          <a:latin typeface="Times New Roman" panose="02020603050405020304" pitchFamily="18" charset="0"/>
                          <a:cs typeface="Times New Roman" panose="02020603050405020304" pitchFamily="18" charset="0"/>
                        </a:rPr>
                        <a:t>ASOP No. 56</a:t>
                      </a:r>
                      <a:endParaRPr lang="en-US" sz="2000" dirty="0">
                        <a:latin typeface="Times New Roman" panose="02020603050405020304" pitchFamily="18" charset="0"/>
                        <a:cs typeface="Times New Roman" panose="02020603050405020304" pitchFamily="18" charset="0"/>
                      </a:endParaRPr>
                    </a:p>
                  </a:txBody>
                  <a:tcPr/>
                </a:tc>
                <a:tc>
                  <a:txBody>
                    <a:bodyPr/>
                    <a:lstStyle/>
                    <a:p>
                      <a:r>
                        <a:rPr lang="en-US" sz="2000" dirty="0">
                          <a:solidFill>
                            <a:schemeClr val="tx1"/>
                          </a:solidFill>
                          <a:latin typeface="Times New Roman" panose="02020603050405020304" pitchFamily="18" charset="0"/>
                          <a:cs typeface="Times New Roman" panose="02020603050405020304" pitchFamily="18" charset="0"/>
                        </a:rPr>
                        <a:t>Modeling</a:t>
                      </a:r>
                      <a:endParaRPr lang="en-US" sz="2000" i="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661692231"/>
                  </a:ext>
                </a:extLst>
              </a:tr>
            </a:tbl>
          </a:graphicData>
        </a:graphic>
      </p:graphicFrame>
      <p:pic>
        <p:nvPicPr>
          <p:cNvPr id="5" name="Picture 4">
            <a:extLst>
              <a:ext uri="{FF2B5EF4-FFF2-40B4-BE49-F238E27FC236}">
                <a16:creationId xmlns:a16="http://schemas.microsoft.com/office/drawing/2014/main" id="{880A5755-0CE7-8362-9B04-31F0C9952DF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1928" y="5905891"/>
            <a:ext cx="1794722" cy="343574"/>
          </a:xfrm>
          <a:prstGeom prst="rect">
            <a:avLst/>
          </a:prstGeom>
        </p:spPr>
      </p:pic>
      <p:sp>
        <p:nvSpPr>
          <p:cNvPr id="6" name="TextBox 5">
            <a:extLst>
              <a:ext uri="{FF2B5EF4-FFF2-40B4-BE49-F238E27FC236}">
                <a16:creationId xmlns:a16="http://schemas.microsoft.com/office/drawing/2014/main" id="{F931274E-14E0-A82B-6646-91CFAA241038}"/>
              </a:ext>
            </a:extLst>
          </p:cNvPr>
          <p:cNvSpPr txBox="1"/>
          <p:nvPr/>
        </p:nvSpPr>
        <p:spPr>
          <a:xfrm>
            <a:off x="9426804" y="6486339"/>
            <a:ext cx="696391" cy="230832"/>
          </a:xfrm>
          <a:prstGeom prst="rect">
            <a:avLst/>
          </a:prstGeom>
          <a:noFill/>
        </p:spPr>
        <p:txBody>
          <a:bodyPr wrap="square" rtlCol="0">
            <a:spAutoFit/>
          </a:bodyPr>
          <a:lstStyle/>
          <a:p>
            <a:r>
              <a:rPr lang="en-US" sz="900" dirty="0"/>
              <a:t>8</a:t>
            </a:r>
          </a:p>
        </p:txBody>
      </p:sp>
    </p:spTree>
    <p:extLst>
      <p:ext uri="{BB962C8B-B14F-4D97-AF65-F5344CB8AC3E}">
        <p14:creationId xmlns:p14="http://schemas.microsoft.com/office/powerpoint/2010/main" val="16624366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50325" y="226325"/>
            <a:ext cx="8700392" cy="553998"/>
          </a:xfrm>
          <a:prstGeom prst="rect">
            <a:avLst/>
          </a:prstGeom>
          <a:noFill/>
        </p:spPr>
        <p:txBody>
          <a:bodyPr wrap="square" rtlCol="0">
            <a:spAutoFit/>
          </a:bodyPr>
          <a:lstStyle/>
          <a:p>
            <a:r>
              <a:rPr lang="en-US" sz="3000" b="1" cap="small" dirty="0">
                <a:solidFill>
                  <a:prstClr val="black"/>
                </a:solidFill>
                <a:latin typeface="Times New Roman" panose="02020603050405020304" pitchFamily="18" charset="0"/>
                <a:cs typeface="Times New Roman" panose="02020603050405020304" pitchFamily="18" charset="0"/>
              </a:rPr>
              <a:t>ASOP No. 4</a:t>
            </a:r>
          </a:p>
        </p:txBody>
      </p:sp>
      <p:sp>
        <p:nvSpPr>
          <p:cNvPr id="7" name="Content Placeholder 2"/>
          <p:cNvSpPr txBox="1">
            <a:spLocks/>
          </p:cNvSpPr>
          <p:nvPr/>
        </p:nvSpPr>
        <p:spPr>
          <a:xfrm>
            <a:off x="1976650" y="803178"/>
            <a:ext cx="8229600" cy="4525963"/>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228600" indent="-228600">
              <a:lnSpc>
                <a:spcPct val="100000"/>
              </a:lnSpc>
              <a:spcBef>
                <a:spcPts val="1100"/>
              </a:spcBef>
              <a:spcAft>
                <a:spcPts val="0"/>
              </a:spcAft>
              <a:buClr>
                <a:srgbClr val="000000"/>
              </a:buClr>
              <a:buFont typeface="Arial" panose="020B0604020202020204" pitchFamily="34" charset="0"/>
              <a:buChar char="•"/>
            </a:pPr>
            <a:r>
              <a:rPr lang="en-US" sz="2400" dirty="0">
                <a:solidFill>
                  <a:prstClr val="black"/>
                </a:solidFill>
                <a:latin typeface="Times New Roman" panose="02020603050405020304" pitchFamily="18" charset="0"/>
                <a:cs typeface="Times New Roman" panose="02020603050405020304" pitchFamily="18" charset="0"/>
              </a:rPr>
              <a:t>“Measuring Pension Obligations and Determining Pension Plan Costs or Contributions”</a:t>
            </a:r>
          </a:p>
          <a:p>
            <a:pPr marL="228600" indent="-228600">
              <a:lnSpc>
                <a:spcPct val="100000"/>
              </a:lnSpc>
              <a:spcBef>
                <a:spcPts val="1100"/>
              </a:spcBef>
              <a:spcAft>
                <a:spcPts val="0"/>
              </a:spcAft>
              <a:buClr>
                <a:srgbClr val="000000"/>
              </a:buClr>
              <a:buFont typeface="Arial" panose="020B0604020202020204" pitchFamily="34" charset="0"/>
              <a:buChar char="•"/>
            </a:pPr>
            <a:r>
              <a:rPr lang="en-US" sz="2400" dirty="0">
                <a:solidFill>
                  <a:prstClr val="black"/>
                </a:solidFill>
                <a:latin typeface="Times New Roman" panose="02020603050405020304" pitchFamily="18" charset="0"/>
                <a:cs typeface="Times New Roman" panose="02020603050405020304" pitchFamily="18" charset="0"/>
              </a:rPr>
              <a:t>Backbone of valuation of pension plans</a:t>
            </a:r>
          </a:p>
          <a:p>
            <a:pPr marL="228600" indent="-228600">
              <a:lnSpc>
                <a:spcPct val="100000"/>
              </a:lnSpc>
              <a:spcBef>
                <a:spcPts val="1100"/>
              </a:spcBef>
              <a:spcAft>
                <a:spcPts val="0"/>
              </a:spcAft>
              <a:buClr>
                <a:srgbClr val="000000"/>
              </a:buClr>
              <a:buFont typeface="Arial" panose="020B0604020202020204" pitchFamily="34" charset="0"/>
              <a:buChar char="•"/>
            </a:pPr>
            <a:r>
              <a:rPr lang="en-US" sz="2400" dirty="0">
                <a:solidFill>
                  <a:prstClr val="black"/>
                </a:solidFill>
                <a:latin typeface="Times New Roman" panose="02020603050405020304" pitchFamily="18" charset="0"/>
                <a:cs typeface="Times New Roman" panose="02020603050405020304" pitchFamily="18" charset="0"/>
              </a:rPr>
              <a:t>Applies when determining the following:</a:t>
            </a:r>
          </a:p>
          <a:p>
            <a:pPr marL="521208" lvl="1" indent="-228600">
              <a:lnSpc>
                <a:spcPct val="100000"/>
              </a:lnSpc>
              <a:spcBef>
                <a:spcPts val="1100"/>
              </a:spcBef>
              <a:spcAft>
                <a:spcPts val="0"/>
              </a:spcAft>
              <a:buClr>
                <a:srgbClr val="000000"/>
              </a:buClr>
              <a:buFont typeface="Arial" panose="020B0604020202020204" pitchFamily="34" charset="0"/>
              <a:buChar char="•"/>
            </a:pPr>
            <a:r>
              <a:rPr lang="en-US" sz="2200" dirty="0">
                <a:solidFill>
                  <a:prstClr val="black"/>
                </a:solidFill>
                <a:latin typeface="Times New Roman" panose="02020603050405020304" pitchFamily="18" charset="0"/>
                <a:cs typeface="Times New Roman" panose="02020603050405020304" pitchFamily="18" charset="0"/>
              </a:rPr>
              <a:t>Normal cost (NC), actuarial accrued liability (AAL), unfunded actuarial accrued liability (UAAL), funded status, annual required contribution (ARC) </a:t>
            </a:r>
          </a:p>
          <a:p>
            <a:pPr marL="521208" lvl="1" indent="-228600">
              <a:lnSpc>
                <a:spcPct val="100000"/>
              </a:lnSpc>
              <a:spcBef>
                <a:spcPts val="1100"/>
              </a:spcBef>
              <a:spcAft>
                <a:spcPts val="0"/>
              </a:spcAft>
              <a:buClr>
                <a:srgbClr val="000000"/>
              </a:buClr>
              <a:buFont typeface="Arial" panose="020B0604020202020204" pitchFamily="34" charset="0"/>
              <a:buChar char="•"/>
            </a:pPr>
            <a:r>
              <a:rPr lang="en-US" sz="2200" dirty="0">
                <a:solidFill>
                  <a:prstClr val="black"/>
                </a:solidFill>
                <a:latin typeface="Times New Roman" panose="02020603050405020304" pitchFamily="18" charset="0"/>
                <a:cs typeface="Times New Roman" panose="02020603050405020304" pitchFamily="18" charset="0"/>
              </a:rPr>
              <a:t>Pricing benefit provisions</a:t>
            </a:r>
          </a:p>
          <a:p>
            <a:pPr marL="521208" lvl="1" indent="-228600">
              <a:lnSpc>
                <a:spcPct val="100000"/>
              </a:lnSpc>
              <a:spcBef>
                <a:spcPts val="1100"/>
              </a:spcBef>
              <a:spcAft>
                <a:spcPts val="0"/>
              </a:spcAft>
              <a:buClr>
                <a:srgbClr val="000000"/>
              </a:buClr>
              <a:buFont typeface="Arial" panose="020B0604020202020204" pitchFamily="34" charset="0"/>
              <a:buChar char="•"/>
            </a:pPr>
            <a:r>
              <a:rPr lang="en-US" sz="2200" dirty="0">
                <a:solidFill>
                  <a:prstClr val="black"/>
                </a:solidFill>
                <a:latin typeface="Times New Roman" panose="02020603050405020304" pitchFamily="18" charset="0"/>
                <a:cs typeface="Times New Roman" panose="02020603050405020304" pitchFamily="18" charset="0"/>
              </a:rPr>
              <a:t>Determination of benefits supportable by specified cost or contribution levels</a:t>
            </a:r>
          </a:p>
          <a:p>
            <a:pPr marL="521208" lvl="1" indent="-228600">
              <a:lnSpc>
                <a:spcPct val="100000"/>
              </a:lnSpc>
              <a:spcBef>
                <a:spcPts val="1100"/>
              </a:spcBef>
              <a:spcAft>
                <a:spcPts val="0"/>
              </a:spcAft>
              <a:buClr>
                <a:srgbClr val="000000"/>
              </a:buClr>
              <a:buFont typeface="Arial" panose="020B0604020202020204" pitchFamily="34" charset="0"/>
              <a:buChar char="•"/>
            </a:pPr>
            <a:r>
              <a:rPr lang="en-US" sz="2200" dirty="0">
                <a:solidFill>
                  <a:prstClr val="black"/>
                </a:solidFill>
                <a:latin typeface="Times New Roman" panose="02020603050405020304" pitchFamily="18" charset="0"/>
                <a:cs typeface="Times New Roman" panose="02020603050405020304" pitchFamily="18" charset="0"/>
              </a:rPr>
              <a:t>Actuarial projections</a:t>
            </a:r>
          </a:p>
          <a:p>
            <a:pPr marL="228600" indent="-228600">
              <a:lnSpc>
                <a:spcPct val="100000"/>
              </a:lnSpc>
              <a:spcBef>
                <a:spcPts val="1100"/>
              </a:spcBef>
              <a:spcAft>
                <a:spcPts val="0"/>
              </a:spcAft>
              <a:buClr>
                <a:srgbClr val="000000"/>
              </a:buClr>
              <a:buFont typeface="Arial" panose="020B0604020202020204" pitchFamily="34" charset="0"/>
              <a:buChar char="•"/>
            </a:pPr>
            <a:r>
              <a:rPr lang="en-US" sz="2200" dirty="0">
                <a:solidFill>
                  <a:prstClr val="black"/>
                </a:solidFill>
                <a:latin typeface="Times New Roman" panose="02020603050405020304" pitchFamily="18" charset="0"/>
                <a:cs typeface="Times New Roman" panose="02020603050405020304" pitchFamily="18" charset="0"/>
              </a:rPr>
              <a:t>Does not apply to individual benefit calculations or benefit statements</a:t>
            </a:r>
          </a:p>
          <a:p>
            <a:pPr marL="521208" lvl="1" indent="-228600">
              <a:spcBef>
                <a:spcPts val="1100"/>
              </a:spcBef>
              <a:spcAft>
                <a:spcPts val="0"/>
              </a:spcAft>
              <a:buClr>
                <a:srgbClr val="000000"/>
              </a:buClr>
              <a:buFont typeface="Arial" panose="020B0604020202020204" pitchFamily="34" charset="0"/>
              <a:buChar char="•"/>
            </a:pPr>
            <a:endParaRPr lang="en-US" sz="2000" dirty="0">
              <a:solidFill>
                <a:prstClr val="black"/>
              </a:solidFill>
              <a:latin typeface="Times New Roman" panose="02020603050405020304" pitchFamily="18" charset="0"/>
              <a:cs typeface="Times New Roman" panose="02020603050405020304" pitchFamily="18" charset="0"/>
            </a:endParaRPr>
          </a:p>
        </p:txBody>
      </p:sp>
      <p:pic>
        <p:nvPicPr>
          <p:cNvPr id="2" name="Picture 1">
            <a:extLst>
              <a:ext uri="{FF2B5EF4-FFF2-40B4-BE49-F238E27FC236}">
                <a16:creationId xmlns:a16="http://schemas.microsoft.com/office/drawing/2014/main" id="{2ADA2FD4-C575-2AB4-8109-EBB114364AA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1928" y="5905891"/>
            <a:ext cx="1794722" cy="343574"/>
          </a:xfrm>
          <a:prstGeom prst="rect">
            <a:avLst/>
          </a:prstGeom>
        </p:spPr>
      </p:pic>
      <p:sp>
        <p:nvSpPr>
          <p:cNvPr id="3" name="Slide Number Placeholder 2">
            <a:extLst>
              <a:ext uri="{FF2B5EF4-FFF2-40B4-BE49-F238E27FC236}">
                <a16:creationId xmlns:a16="http://schemas.microsoft.com/office/drawing/2014/main" id="{E0177776-66DD-DF92-BBC5-B5FD9D7A258E}"/>
              </a:ext>
            </a:extLst>
          </p:cNvPr>
          <p:cNvSpPr>
            <a:spLocks noGrp="1"/>
          </p:cNvSpPr>
          <p:nvPr>
            <p:ph type="sldNum" sz="quarter" idx="12"/>
          </p:nvPr>
        </p:nvSpPr>
        <p:spPr/>
        <p:txBody>
          <a:bodyPr/>
          <a:lstStyle/>
          <a:p>
            <a:fld id="{A512ED98-E992-40A0-85DB-3C63CB5DEA11}" type="slidenum">
              <a:rPr lang="en-US" smtClean="0"/>
              <a:pPr/>
              <a:t>9</a:t>
            </a:fld>
            <a:endParaRPr lang="en-US" dirty="0"/>
          </a:p>
        </p:txBody>
      </p:sp>
    </p:spTree>
    <p:extLst>
      <p:ext uri="{BB962C8B-B14F-4D97-AF65-F5344CB8AC3E}">
        <p14:creationId xmlns:p14="http://schemas.microsoft.com/office/powerpoint/2010/main" val="3574785076"/>
      </p:ext>
    </p:extLst>
  </p:cSld>
  <p:clrMapOvr>
    <a:masterClrMapping/>
  </p:clrMapOvr>
</p:sld>
</file>

<file path=ppt/theme/theme1.xml><?xml version="1.0" encoding="utf-8"?>
<a:theme xmlns:a="http://schemas.openxmlformats.org/drawingml/2006/main" name="Retrospect">
  <a:themeElements>
    <a:clrScheme name="Custom 11">
      <a:dk1>
        <a:sysClr val="windowText" lastClr="000000"/>
      </a:dk1>
      <a:lt1>
        <a:sysClr val="window" lastClr="FFFFFF"/>
      </a:lt1>
      <a:dk2>
        <a:srgbClr val="455F51"/>
      </a:dk2>
      <a:lt2>
        <a:srgbClr val="E2DFCC"/>
      </a:lt2>
      <a:accent1>
        <a:srgbClr val="000000"/>
      </a:accent1>
      <a:accent2>
        <a:srgbClr val="7ABC32"/>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Override1.xml><?xml version="1.0" encoding="utf-8"?>
<a:themeOverride xmlns:a="http://schemas.openxmlformats.org/drawingml/2006/main">
  <a:clrScheme name="Custom 11">
    <a:dk1>
      <a:sysClr val="windowText" lastClr="000000"/>
    </a:dk1>
    <a:lt1>
      <a:sysClr val="window" lastClr="FFFFFF"/>
    </a:lt1>
    <a:dk2>
      <a:srgbClr val="455F51"/>
    </a:dk2>
    <a:lt2>
      <a:srgbClr val="E2DFCC"/>
    </a:lt2>
    <a:accent1>
      <a:srgbClr val="000000"/>
    </a:accent1>
    <a:accent2>
      <a:srgbClr val="7ABC32"/>
    </a:accent2>
    <a:accent3>
      <a:srgbClr val="37A76F"/>
    </a:accent3>
    <a:accent4>
      <a:srgbClr val="44C1A3"/>
    </a:accent4>
    <a:accent5>
      <a:srgbClr val="4EB3CF"/>
    </a:accent5>
    <a:accent6>
      <a:srgbClr val="51C3F9"/>
    </a:accent6>
    <a:hlink>
      <a:srgbClr val="6B9F25"/>
    </a:hlink>
    <a:folHlink>
      <a:srgbClr val="B26B02"/>
    </a:folHlink>
  </a:clrScheme>
</a:themeOverride>
</file>

<file path=ppt/theme/themeOverride10.xml><?xml version="1.0" encoding="utf-8"?>
<a:themeOverride xmlns:a="http://schemas.openxmlformats.org/drawingml/2006/main">
  <a:clrScheme name="Custom 11">
    <a:dk1>
      <a:sysClr val="windowText" lastClr="000000"/>
    </a:dk1>
    <a:lt1>
      <a:sysClr val="window" lastClr="FFFFFF"/>
    </a:lt1>
    <a:dk2>
      <a:srgbClr val="455F51"/>
    </a:dk2>
    <a:lt2>
      <a:srgbClr val="E2DFCC"/>
    </a:lt2>
    <a:accent1>
      <a:srgbClr val="000000"/>
    </a:accent1>
    <a:accent2>
      <a:srgbClr val="7ABC32"/>
    </a:accent2>
    <a:accent3>
      <a:srgbClr val="37A76F"/>
    </a:accent3>
    <a:accent4>
      <a:srgbClr val="44C1A3"/>
    </a:accent4>
    <a:accent5>
      <a:srgbClr val="4EB3CF"/>
    </a:accent5>
    <a:accent6>
      <a:srgbClr val="51C3F9"/>
    </a:accent6>
    <a:hlink>
      <a:srgbClr val="6B9F25"/>
    </a:hlink>
    <a:folHlink>
      <a:srgbClr val="B26B02"/>
    </a:folHlink>
  </a:clrScheme>
</a:themeOverride>
</file>

<file path=ppt/theme/themeOverride11.xml><?xml version="1.0" encoding="utf-8"?>
<a:themeOverride xmlns:a="http://schemas.openxmlformats.org/drawingml/2006/main">
  <a:clrScheme name="Custom 11">
    <a:dk1>
      <a:sysClr val="windowText" lastClr="000000"/>
    </a:dk1>
    <a:lt1>
      <a:sysClr val="window" lastClr="FFFFFF"/>
    </a:lt1>
    <a:dk2>
      <a:srgbClr val="455F51"/>
    </a:dk2>
    <a:lt2>
      <a:srgbClr val="E2DFCC"/>
    </a:lt2>
    <a:accent1>
      <a:srgbClr val="000000"/>
    </a:accent1>
    <a:accent2>
      <a:srgbClr val="7ABC32"/>
    </a:accent2>
    <a:accent3>
      <a:srgbClr val="37A76F"/>
    </a:accent3>
    <a:accent4>
      <a:srgbClr val="44C1A3"/>
    </a:accent4>
    <a:accent5>
      <a:srgbClr val="4EB3CF"/>
    </a:accent5>
    <a:accent6>
      <a:srgbClr val="51C3F9"/>
    </a:accent6>
    <a:hlink>
      <a:srgbClr val="6B9F25"/>
    </a:hlink>
    <a:folHlink>
      <a:srgbClr val="B26B02"/>
    </a:folHlink>
  </a:clrScheme>
</a:themeOverride>
</file>

<file path=ppt/theme/themeOverride12.xml><?xml version="1.0" encoding="utf-8"?>
<a:themeOverride xmlns:a="http://schemas.openxmlformats.org/drawingml/2006/main">
  <a:clrScheme name="Custom 11">
    <a:dk1>
      <a:sysClr val="windowText" lastClr="000000"/>
    </a:dk1>
    <a:lt1>
      <a:sysClr val="window" lastClr="FFFFFF"/>
    </a:lt1>
    <a:dk2>
      <a:srgbClr val="455F51"/>
    </a:dk2>
    <a:lt2>
      <a:srgbClr val="E2DFCC"/>
    </a:lt2>
    <a:accent1>
      <a:srgbClr val="000000"/>
    </a:accent1>
    <a:accent2>
      <a:srgbClr val="7ABC32"/>
    </a:accent2>
    <a:accent3>
      <a:srgbClr val="37A76F"/>
    </a:accent3>
    <a:accent4>
      <a:srgbClr val="44C1A3"/>
    </a:accent4>
    <a:accent5>
      <a:srgbClr val="4EB3CF"/>
    </a:accent5>
    <a:accent6>
      <a:srgbClr val="51C3F9"/>
    </a:accent6>
    <a:hlink>
      <a:srgbClr val="6B9F25"/>
    </a:hlink>
    <a:folHlink>
      <a:srgbClr val="B26B02"/>
    </a:folHlink>
  </a:clrScheme>
</a:themeOverride>
</file>

<file path=ppt/theme/themeOverride13.xml><?xml version="1.0" encoding="utf-8"?>
<a:themeOverride xmlns:a="http://schemas.openxmlformats.org/drawingml/2006/main">
  <a:clrScheme name="Custom 11">
    <a:dk1>
      <a:sysClr val="windowText" lastClr="000000"/>
    </a:dk1>
    <a:lt1>
      <a:sysClr val="window" lastClr="FFFFFF"/>
    </a:lt1>
    <a:dk2>
      <a:srgbClr val="455F51"/>
    </a:dk2>
    <a:lt2>
      <a:srgbClr val="E2DFCC"/>
    </a:lt2>
    <a:accent1>
      <a:srgbClr val="000000"/>
    </a:accent1>
    <a:accent2>
      <a:srgbClr val="7ABC32"/>
    </a:accent2>
    <a:accent3>
      <a:srgbClr val="37A76F"/>
    </a:accent3>
    <a:accent4>
      <a:srgbClr val="44C1A3"/>
    </a:accent4>
    <a:accent5>
      <a:srgbClr val="4EB3CF"/>
    </a:accent5>
    <a:accent6>
      <a:srgbClr val="51C3F9"/>
    </a:accent6>
    <a:hlink>
      <a:srgbClr val="6B9F25"/>
    </a:hlink>
    <a:folHlink>
      <a:srgbClr val="B26B02"/>
    </a:folHlink>
  </a:clrScheme>
</a:themeOverride>
</file>

<file path=ppt/theme/themeOverride2.xml><?xml version="1.0" encoding="utf-8"?>
<a:themeOverride xmlns:a="http://schemas.openxmlformats.org/drawingml/2006/main">
  <a:clrScheme name="Custom 11">
    <a:dk1>
      <a:sysClr val="windowText" lastClr="000000"/>
    </a:dk1>
    <a:lt1>
      <a:sysClr val="window" lastClr="FFFFFF"/>
    </a:lt1>
    <a:dk2>
      <a:srgbClr val="455F51"/>
    </a:dk2>
    <a:lt2>
      <a:srgbClr val="E2DFCC"/>
    </a:lt2>
    <a:accent1>
      <a:srgbClr val="000000"/>
    </a:accent1>
    <a:accent2>
      <a:srgbClr val="7ABC32"/>
    </a:accent2>
    <a:accent3>
      <a:srgbClr val="37A76F"/>
    </a:accent3>
    <a:accent4>
      <a:srgbClr val="44C1A3"/>
    </a:accent4>
    <a:accent5>
      <a:srgbClr val="4EB3CF"/>
    </a:accent5>
    <a:accent6>
      <a:srgbClr val="51C3F9"/>
    </a:accent6>
    <a:hlink>
      <a:srgbClr val="6B9F25"/>
    </a:hlink>
    <a:folHlink>
      <a:srgbClr val="B26B02"/>
    </a:folHlink>
  </a:clrScheme>
</a:themeOverride>
</file>

<file path=ppt/theme/themeOverride3.xml><?xml version="1.0" encoding="utf-8"?>
<a:themeOverride xmlns:a="http://schemas.openxmlformats.org/drawingml/2006/main">
  <a:clrScheme name="Custom 11">
    <a:dk1>
      <a:sysClr val="windowText" lastClr="000000"/>
    </a:dk1>
    <a:lt1>
      <a:sysClr val="window" lastClr="FFFFFF"/>
    </a:lt1>
    <a:dk2>
      <a:srgbClr val="455F51"/>
    </a:dk2>
    <a:lt2>
      <a:srgbClr val="E2DFCC"/>
    </a:lt2>
    <a:accent1>
      <a:srgbClr val="000000"/>
    </a:accent1>
    <a:accent2>
      <a:srgbClr val="7ABC32"/>
    </a:accent2>
    <a:accent3>
      <a:srgbClr val="37A76F"/>
    </a:accent3>
    <a:accent4>
      <a:srgbClr val="44C1A3"/>
    </a:accent4>
    <a:accent5>
      <a:srgbClr val="4EB3CF"/>
    </a:accent5>
    <a:accent6>
      <a:srgbClr val="51C3F9"/>
    </a:accent6>
    <a:hlink>
      <a:srgbClr val="6B9F25"/>
    </a:hlink>
    <a:folHlink>
      <a:srgbClr val="B26B02"/>
    </a:folHlink>
  </a:clrScheme>
</a:themeOverride>
</file>

<file path=ppt/theme/themeOverride4.xml><?xml version="1.0" encoding="utf-8"?>
<a:themeOverride xmlns:a="http://schemas.openxmlformats.org/drawingml/2006/main">
  <a:clrScheme name="Custom 11">
    <a:dk1>
      <a:sysClr val="windowText" lastClr="000000"/>
    </a:dk1>
    <a:lt1>
      <a:sysClr val="window" lastClr="FFFFFF"/>
    </a:lt1>
    <a:dk2>
      <a:srgbClr val="455F51"/>
    </a:dk2>
    <a:lt2>
      <a:srgbClr val="E2DFCC"/>
    </a:lt2>
    <a:accent1>
      <a:srgbClr val="000000"/>
    </a:accent1>
    <a:accent2>
      <a:srgbClr val="7ABC32"/>
    </a:accent2>
    <a:accent3>
      <a:srgbClr val="37A76F"/>
    </a:accent3>
    <a:accent4>
      <a:srgbClr val="44C1A3"/>
    </a:accent4>
    <a:accent5>
      <a:srgbClr val="4EB3CF"/>
    </a:accent5>
    <a:accent6>
      <a:srgbClr val="51C3F9"/>
    </a:accent6>
    <a:hlink>
      <a:srgbClr val="6B9F25"/>
    </a:hlink>
    <a:folHlink>
      <a:srgbClr val="B26B02"/>
    </a:folHlink>
  </a:clrScheme>
</a:themeOverride>
</file>

<file path=ppt/theme/themeOverride5.xml><?xml version="1.0" encoding="utf-8"?>
<a:themeOverride xmlns:a="http://schemas.openxmlformats.org/drawingml/2006/main">
  <a:clrScheme name="Custom 11">
    <a:dk1>
      <a:sysClr val="windowText" lastClr="000000"/>
    </a:dk1>
    <a:lt1>
      <a:sysClr val="window" lastClr="FFFFFF"/>
    </a:lt1>
    <a:dk2>
      <a:srgbClr val="455F51"/>
    </a:dk2>
    <a:lt2>
      <a:srgbClr val="E2DFCC"/>
    </a:lt2>
    <a:accent1>
      <a:srgbClr val="000000"/>
    </a:accent1>
    <a:accent2>
      <a:srgbClr val="7ABC32"/>
    </a:accent2>
    <a:accent3>
      <a:srgbClr val="37A76F"/>
    </a:accent3>
    <a:accent4>
      <a:srgbClr val="44C1A3"/>
    </a:accent4>
    <a:accent5>
      <a:srgbClr val="4EB3CF"/>
    </a:accent5>
    <a:accent6>
      <a:srgbClr val="51C3F9"/>
    </a:accent6>
    <a:hlink>
      <a:srgbClr val="6B9F25"/>
    </a:hlink>
    <a:folHlink>
      <a:srgbClr val="B26B02"/>
    </a:folHlink>
  </a:clrScheme>
</a:themeOverride>
</file>

<file path=ppt/theme/themeOverride6.xml><?xml version="1.0" encoding="utf-8"?>
<a:themeOverride xmlns:a="http://schemas.openxmlformats.org/drawingml/2006/main">
  <a:clrScheme name="Custom 11">
    <a:dk1>
      <a:sysClr val="windowText" lastClr="000000"/>
    </a:dk1>
    <a:lt1>
      <a:sysClr val="window" lastClr="FFFFFF"/>
    </a:lt1>
    <a:dk2>
      <a:srgbClr val="455F51"/>
    </a:dk2>
    <a:lt2>
      <a:srgbClr val="E2DFCC"/>
    </a:lt2>
    <a:accent1>
      <a:srgbClr val="000000"/>
    </a:accent1>
    <a:accent2>
      <a:srgbClr val="7ABC32"/>
    </a:accent2>
    <a:accent3>
      <a:srgbClr val="37A76F"/>
    </a:accent3>
    <a:accent4>
      <a:srgbClr val="44C1A3"/>
    </a:accent4>
    <a:accent5>
      <a:srgbClr val="4EB3CF"/>
    </a:accent5>
    <a:accent6>
      <a:srgbClr val="51C3F9"/>
    </a:accent6>
    <a:hlink>
      <a:srgbClr val="6B9F25"/>
    </a:hlink>
    <a:folHlink>
      <a:srgbClr val="B26B02"/>
    </a:folHlink>
  </a:clrScheme>
</a:themeOverride>
</file>

<file path=ppt/theme/themeOverride7.xml><?xml version="1.0" encoding="utf-8"?>
<a:themeOverride xmlns:a="http://schemas.openxmlformats.org/drawingml/2006/main">
  <a:clrScheme name="Custom 11">
    <a:dk1>
      <a:sysClr val="windowText" lastClr="000000"/>
    </a:dk1>
    <a:lt1>
      <a:sysClr val="window" lastClr="FFFFFF"/>
    </a:lt1>
    <a:dk2>
      <a:srgbClr val="455F51"/>
    </a:dk2>
    <a:lt2>
      <a:srgbClr val="E2DFCC"/>
    </a:lt2>
    <a:accent1>
      <a:srgbClr val="000000"/>
    </a:accent1>
    <a:accent2>
      <a:srgbClr val="7ABC32"/>
    </a:accent2>
    <a:accent3>
      <a:srgbClr val="37A76F"/>
    </a:accent3>
    <a:accent4>
      <a:srgbClr val="44C1A3"/>
    </a:accent4>
    <a:accent5>
      <a:srgbClr val="4EB3CF"/>
    </a:accent5>
    <a:accent6>
      <a:srgbClr val="51C3F9"/>
    </a:accent6>
    <a:hlink>
      <a:srgbClr val="6B9F25"/>
    </a:hlink>
    <a:folHlink>
      <a:srgbClr val="B26B02"/>
    </a:folHlink>
  </a:clrScheme>
</a:themeOverride>
</file>

<file path=ppt/theme/themeOverride8.xml><?xml version="1.0" encoding="utf-8"?>
<a:themeOverride xmlns:a="http://schemas.openxmlformats.org/drawingml/2006/main">
  <a:clrScheme name="Custom 11">
    <a:dk1>
      <a:sysClr val="windowText" lastClr="000000"/>
    </a:dk1>
    <a:lt1>
      <a:sysClr val="window" lastClr="FFFFFF"/>
    </a:lt1>
    <a:dk2>
      <a:srgbClr val="455F51"/>
    </a:dk2>
    <a:lt2>
      <a:srgbClr val="E2DFCC"/>
    </a:lt2>
    <a:accent1>
      <a:srgbClr val="000000"/>
    </a:accent1>
    <a:accent2>
      <a:srgbClr val="7ABC32"/>
    </a:accent2>
    <a:accent3>
      <a:srgbClr val="37A76F"/>
    </a:accent3>
    <a:accent4>
      <a:srgbClr val="44C1A3"/>
    </a:accent4>
    <a:accent5>
      <a:srgbClr val="4EB3CF"/>
    </a:accent5>
    <a:accent6>
      <a:srgbClr val="51C3F9"/>
    </a:accent6>
    <a:hlink>
      <a:srgbClr val="6B9F25"/>
    </a:hlink>
    <a:folHlink>
      <a:srgbClr val="B26B02"/>
    </a:folHlink>
  </a:clrScheme>
</a:themeOverride>
</file>

<file path=ppt/theme/themeOverride9.xml><?xml version="1.0" encoding="utf-8"?>
<a:themeOverride xmlns:a="http://schemas.openxmlformats.org/drawingml/2006/main">
  <a:clrScheme name="Custom 11">
    <a:dk1>
      <a:sysClr val="windowText" lastClr="000000"/>
    </a:dk1>
    <a:lt1>
      <a:sysClr val="window" lastClr="FFFFFF"/>
    </a:lt1>
    <a:dk2>
      <a:srgbClr val="455F51"/>
    </a:dk2>
    <a:lt2>
      <a:srgbClr val="E2DFCC"/>
    </a:lt2>
    <a:accent1>
      <a:srgbClr val="000000"/>
    </a:accent1>
    <a:accent2>
      <a:srgbClr val="7ABC32"/>
    </a:accent2>
    <a:accent3>
      <a:srgbClr val="37A76F"/>
    </a:accent3>
    <a:accent4>
      <a:srgbClr val="44C1A3"/>
    </a:accent4>
    <a:accent5>
      <a:srgbClr val="4EB3CF"/>
    </a:accent5>
    <a:accent6>
      <a:srgbClr val="51C3F9"/>
    </a:accent6>
    <a:hlink>
      <a:srgbClr val="6B9F25"/>
    </a:hlink>
    <a:folHlink>
      <a:srgbClr val="B26B02"/>
    </a:folHlink>
  </a:clrScheme>
</a:themeOverride>
</file>

<file path=docProps/app.xml><?xml version="1.0" encoding="utf-8"?>
<Properties xmlns="http://schemas.openxmlformats.org/officeDocument/2006/extended-properties" xmlns:vt="http://schemas.openxmlformats.org/officeDocument/2006/docPropsVTypes">
  <TotalTime>129</TotalTime>
  <Words>1869</Words>
  <Application>Microsoft Office PowerPoint</Application>
  <PresentationFormat>Widescreen</PresentationFormat>
  <Paragraphs>384</Paragraphs>
  <Slides>29</Slides>
  <Notes>3</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2</vt:i4>
      </vt:variant>
      <vt:variant>
        <vt:lpstr>Slide Titles</vt:lpstr>
      </vt:variant>
      <vt:variant>
        <vt:i4>29</vt:i4>
      </vt:variant>
    </vt:vector>
  </HeadingPairs>
  <TitlesOfParts>
    <vt:vector size="38" baseType="lpstr">
      <vt:lpstr>Aptos</vt:lpstr>
      <vt:lpstr>Arial</vt:lpstr>
      <vt:lpstr>Calibri</vt:lpstr>
      <vt:lpstr>Calibri Light</vt:lpstr>
      <vt:lpstr>Times New Roman</vt:lpstr>
      <vt:lpstr>Retrospect</vt:lpstr>
      <vt:lpstr>1_Office Theme</vt:lpstr>
      <vt:lpstr>Worksheet</vt:lpstr>
      <vt:lpstr>Microsoft Excel 97-2003 Worksheet</vt:lpstr>
      <vt:lpstr>Actuarial Acronyms (AA) &amp; Buybacks (BB)</vt:lpstr>
      <vt:lpstr>Benefit Payout Projection</vt:lpstr>
      <vt:lpstr>Actuarial Valuation</vt:lpstr>
      <vt:lpstr>Actuarial Valuation</vt:lpstr>
      <vt:lpstr>Actuarial Valuation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Buybacks</vt:lpstr>
      <vt:lpstr>Buybacks</vt:lpstr>
      <vt:lpstr>Buybacks</vt:lpstr>
      <vt:lpstr>Buybacks</vt:lpstr>
      <vt:lpstr>Buybacks</vt:lpstr>
      <vt:lpstr>Problems with Buybacks (All Solutions)</vt:lpstr>
      <vt:lpstr>Problems with Buybacks (PVB Approach)</vt:lpstr>
      <vt:lpstr>Problems with Buybacks (UAAL Approach)</vt:lpstr>
      <vt:lpstr>Problems with Buybacks (PVAB Approach)</vt:lpstr>
      <vt:lpstr>Buybacks– Model Solution (??)</vt:lpstr>
      <vt:lpstr>Buybacks– Model Solution (??)</vt:lpstr>
      <vt:lpstr>Buyback Conclusions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Actuarial Acronyms (AA) &amp; Buybacks (BB)</dc:title>
  <dc:creator>Brad Heinrichs</dc:creator>
  <cp:lastModifiedBy>Amanda Celestine</cp:lastModifiedBy>
  <cp:revision>3</cp:revision>
  <dcterms:created xsi:type="dcterms:W3CDTF">2024-09-06T13:27:33Z</dcterms:created>
  <dcterms:modified xsi:type="dcterms:W3CDTF">2024-09-06T16:00:23Z</dcterms:modified>
</cp:coreProperties>
</file>