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1"/>
  </p:notesMasterIdLst>
  <p:sldIdLst>
    <p:sldId id="438" r:id="rId3"/>
    <p:sldId id="1504" r:id="rId4"/>
    <p:sldId id="1741" r:id="rId5"/>
    <p:sldId id="1739" r:id="rId6"/>
    <p:sldId id="1697" r:id="rId7"/>
    <p:sldId id="441" r:id="rId8"/>
    <p:sldId id="440" r:id="rId9"/>
    <p:sldId id="1751" r:id="rId10"/>
    <p:sldId id="442" r:id="rId11"/>
    <p:sldId id="1644" r:id="rId12"/>
    <p:sldId id="256" r:id="rId13"/>
    <p:sldId id="1641" r:id="rId14"/>
    <p:sldId id="474" r:id="rId15"/>
    <p:sldId id="1530" r:id="rId16"/>
    <p:sldId id="1716" r:id="rId17"/>
    <p:sldId id="1718" r:id="rId18"/>
    <p:sldId id="1730" r:id="rId19"/>
    <p:sldId id="1713" r:id="rId20"/>
    <p:sldId id="1671" r:id="rId21"/>
    <p:sldId id="1673" r:id="rId22"/>
    <p:sldId id="1752" r:id="rId23"/>
    <p:sldId id="1750" r:id="rId24"/>
    <p:sldId id="1693" r:id="rId25"/>
    <p:sldId id="459" r:id="rId26"/>
    <p:sldId id="1721" r:id="rId27"/>
    <p:sldId id="450" r:id="rId28"/>
    <p:sldId id="1753" r:id="rId29"/>
    <p:sldId id="1755" r:id="rId30"/>
    <p:sldId id="1754" r:id="rId31"/>
    <p:sldId id="1756" r:id="rId32"/>
    <p:sldId id="1757" r:id="rId33"/>
    <p:sldId id="1759" r:id="rId34"/>
    <p:sldId id="1760" r:id="rId35"/>
    <p:sldId id="1761" r:id="rId36"/>
    <p:sldId id="1762" r:id="rId37"/>
    <p:sldId id="1763" r:id="rId38"/>
    <p:sldId id="1764" r:id="rId39"/>
    <p:sldId id="168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p:cViewPr varScale="1">
        <p:scale>
          <a:sx n="37" d="100"/>
          <a:sy n="37" d="100"/>
        </p:scale>
        <p:origin x="1288" y="40"/>
      </p:cViewPr>
      <p:guideLst>
        <p:guide orient="horz" pos="2160"/>
        <p:guide pos="2880"/>
      </p:guideLst>
    </p:cSldViewPr>
  </p:slideViewPr>
  <p:notesTextViewPr>
    <p:cViewPr>
      <p:scale>
        <a:sx n="3" d="2"/>
        <a:sy n="3" d="2"/>
      </p:scale>
      <p:origin x="0" y="0"/>
    </p:cViewPr>
  </p:notesTextViewPr>
  <p:sorterViewPr>
    <p:cViewPr>
      <p:scale>
        <a:sx n="66" d="100"/>
        <a:sy n="66" d="100"/>
      </p:scale>
      <p:origin x="0" y="-5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CE1E-76B3-49C6-B6E0-469A8504432C}" type="datetimeFigureOut">
              <a:rPr lang="en-US" smtClean="0"/>
              <a:pPr/>
              <a:t>8/28/2024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7E709-C8A2-4195-8BC1-2121B6287737}" type="slidenum">
              <a:rPr lang="en-US" smtClean="0"/>
              <a:pPr/>
              <a:t>‹#›</a:t>
            </a:fld>
            <a:endParaRPr lang="en-US" dirty="0"/>
          </a:p>
        </p:txBody>
      </p:sp>
    </p:spTree>
    <p:extLst>
      <p:ext uri="{BB962C8B-B14F-4D97-AF65-F5344CB8AC3E}">
        <p14:creationId xmlns:p14="http://schemas.microsoft.com/office/powerpoint/2010/main" val="132699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7E709-C8A2-4195-8BC1-2121B6287737}" type="slidenum">
              <a:rPr lang="en-US" smtClean="0"/>
              <a:pPr/>
              <a:t>19</a:t>
            </a:fld>
            <a:endParaRPr lang="en-US" dirty="0"/>
          </a:p>
        </p:txBody>
      </p:sp>
    </p:spTree>
    <p:extLst>
      <p:ext uri="{BB962C8B-B14F-4D97-AF65-F5344CB8AC3E}">
        <p14:creationId xmlns:p14="http://schemas.microsoft.com/office/powerpoint/2010/main" val="39618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7E709-C8A2-4195-8BC1-2121B6287737}" type="slidenum">
              <a:rPr lang="en-US" smtClean="0"/>
              <a:pPr/>
              <a:t>20</a:t>
            </a:fld>
            <a:endParaRPr lang="en-US" dirty="0"/>
          </a:p>
        </p:txBody>
      </p:sp>
    </p:spTree>
    <p:extLst>
      <p:ext uri="{BB962C8B-B14F-4D97-AF65-F5344CB8AC3E}">
        <p14:creationId xmlns:p14="http://schemas.microsoft.com/office/powerpoint/2010/main" val="195561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2960"/>
            <a:ext cx="7772400" cy="1470025"/>
          </a:xfrm>
        </p:spPr>
        <p:txBody>
          <a:bodyPr/>
          <a:lstStyle>
            <a:lvl1pPr>
              <a:defRPr b="1">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685800" y="2377440"/>
            <a:ext cx="7772400" cy="1752600"/>
          </a:xfrm>
        </p:spPr>
        <p:txBody>
          <a:bodyPr/>
          <a:lstStyle>
            <a:lvl1pPr marL="0" indent="0" algn="ctr">
              <a:buNone/>
              <a:defRPr b="1">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ubtitle 2"/>
          <p:cNvSpPr txBox="1">
            <a:spLocks/>
          </p:cNvSpPr>
          <p:nvPr userDrawn="1"/>
        </p:nvSpPr>
        <p:spPr>
          <a:xfrm>
            <a:off x="1828800" y="4953000"/>
            <a:ext cx="5486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b="1" kern="1200">
                <a:solidFill>
                  <a:srgbClr val="002060"/>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
        <p:nvSpPr>
          <p:cNvPr id="6" name="Subtitle 2"/>
          <p:cNvSpPr txBox="1">
            <a:spLocks/>
          </p:cNvSpPr>
          <p:nvPr userDrawn="1"/>
        </p:nvSpPr>
        <p:spPr>
          <a:xfrm>
            <a:off x="1393183" y="5631753"/>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b="1" kern="1200">
                <a:solidFill>
                  <a:srgbClr val="002060"/>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20677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 y="91440"/>
            <a:ext cx="8641080" cy="731520"/>
          </a:xfrm>
        </p:spPr>
        <p:txBody>
          <a:bodyPr>
            <a:normAutofit/>
          </a:bodyPr>
          <a:lstStyle>
            <a:lvl1pPr>
              <a:defRPr sz="40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251460" y="914400"/>
            <a:ext cx="8641080" cy="548640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734884-8A4B-4130-9027-E1AAC4FFE431}" type="datetimeFigureOut">
              <a:rPr lang="en-US" smtClean="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5F863F-8B1B-497D-A064-6B276E471355}" type="slidenum">
              <a:rPr lang="en-US" smtClean="0"/>
              <a:pPr/>
              <a:t>‹#›</a:t>
            </a:fld>
            <a:endParaRPr lang="en-US" dirty="0"/>
          </a:p>
        </p:txBody>
      </p:sp>
      <p:pic>
        <p:nvPicPr>
          <p:cNvPr id="7" name="Picture 2" descr="\\10.10.9.11\nasra\Communications\Logo\Regular JPEG files\NASRA no tex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044" y="6366933"/>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5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 y="91440"/>
            <a:ext cx="8641080" cy="1143000"/>
          </a:xfrm>
        </p:spPr>
        <p:txBody>
          <a:bodyPr>
            <a:normAutofit/>
          </a:bodyPr>
          <a:lstStyle>
            <a:lvl1pPr>
              <a:defRPr sz="36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251460" y="1371599"/>
            <a:ext cx="8641080" cy="493776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734884-8A4B-4130-9027-E1AAC4FFE431}" type="datetimeFigureOut">
              <a:rPr lang="en-US" smtClean="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5F863F-8B1B-497D-A064-6B276E471355}" type="slidenum">
              <a:rPr lang="en-US" smtClean="0"/>
              <a:pPr/>
              <a:t>‹#›</a:t>
            </a:fld>
            <a:endParaRPr lang="en-US" dirty="0"/>
          </a:p>
        </p:txBody>
      </p:sp>
      <p:pic>
        <p:nvPicPr>
          <p:cNvPr id="7" name="Picture 2" descr="\\10.10.9.11\nasra\Communications\Logo\Regular JPEG files\NASRA no tex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84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 y="640080"/>
            <a:ext cx="5303520" cy="557784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5486400" y="1166019"/>
            <a:ext cx="3566160" cy="4525963"/>
          </a:xfrm>
        </p:spPr>
        <p:txBody>
          <a:bodyPr anchor="ctr">
            <a:normAutofit/>
          </a:bodyPr>
          <a:lstStyle>
            <a:lvl1pPr marL="0" indent="0" algn="ctr">
              <a:buNone/>
              <a:defRPr sz="4000" b="1">
                <a:solidFill>
                  <a:srgbClr val="C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B734884-8A4B-4130-9027-E1AAC4FFE431}" type="datetimeFigureOut">
              <a:rPr lang="en-US" smtClean="0"/>
              <a:pPr/>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5F863F-8B1B-497D-A064-6B276E471355}" type="slidenum">
              <a:rPr lang="en-US" smtClean="0"/>
              <a:pPr/>
              <a:t>‹#›</a:t>
            </a:fld>
            <a:endParaRPr lang="en-US" dirty="0"/>
          </a:p>
        </p:txBody>
      </p:sp>
      <p:pic>
        <p:nvPicPr>
          <p:cNvPr id="8" name="Picture 2" descr="\\10.10.9.11\nasra\Communications\Logo\Regular JPEG files\NASRA no tex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5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lstStyle>
            <a:lvl1pPr>
              <a:defRPr b="0">
                <a:solidFill>
                  <a:srgbClr val="00206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B734884-8A4B-4130-9027-E1AAC4FFE431}" type="datetimeFigureOut">
              <a:rPr lang="en-US" smtClean="0"/>
              <a:pPr/>
              <a:t>8/28/2024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5F863F-8B1B-497D-A064-6B276E471355}" type="slidenum">
              <a:rPr lang="en-US" smtClean="0"/>
              <a:pPr/>
              <a:t>‹#›</a:t>
            </a:fld>
            <a:endParaRPr lang="en-US" dirty="0"/>
          </a:p>
        </p:txBody>
      </p:sp>
    </p:spTree>
    <p:extLst>
      <p:ext uri="{BB962C8B-B14F-4D97-AF65-F5344CB8AC3E}">
        <p14:creationId xmlns:p14="http://schemas.microsoft.com/office/powerpoint/2010/main" val="129337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C2DD0C-8383-46EA-BE61-249865BB9029}" type="datetimeFigureOut">
              <a:rPr lang="en-US" smtClean="0"/>
              <a:pPr/>
              <a:t>8/28/2024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6A9039-619F-4CE8-85AC-98F5066D444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06CC4-9C0C-4F12-8CFC-239E47B7D4F4}" type="datetimeFigureOut">
              <a:rPr lang="en-US" smtClean="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3F01-324E-4DDB-B278-A892B23DB9C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4884-8A4B-4130-9027-E1AAC4FFE431}" type="datetimeFigureOut">
              <a:rPr lang="en-US" smtClean="0"/>
              <a:pPr/>
              <a:t>8/28/2024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F863F-8B1B-497D-A064-6B276E471355}" type="slidenum">
              <a:rPr lang="en-US" smtClean="0"/>
              <a:pPr/>
              <a:t>‹#›</a:t>
            </a:fld>
            <a:endParaRPr lang="en-US" dirty="0"/>
          </a:p>
        </p:txBody>
      </p:sp>
    </p:spTree>
    <p:extLst>
      <p:ext uri="{BB962C8B-B14F-4D97-AF65-F5344CB8AC3E}">
        <p14:creationId xmlns:p14="http://schemas.microsoft.com/office/powerpoint/2010/main" val="255135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5" r:id="rId5"/>
    <p:sldLayoutId id="214748365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06CC4-9C0C-4F12-8CFC-239E47B7D4F4}" type="datetimeFigureOut">
              <a:rPr lang="en-US" smtClean="0"/>
              <a:pPr/>
              <a:t>8/28/2024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13F01-324E-4DDB-B278-A892B23DB9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09759"/>
            <a:ext cx="7772400" cy="914400"/>
          </a:xfrm>
        </p:spPr>
        <p:txBody>
          <a:bodyPr>
            <a:normAutofit fontScale="90000"/>
          </a:bodyPr>
          <a:lstStyle/>
          <a:p>
            <a:r>
              <a:rPr lang="en-US" dirty="0">
                <a:solidFill>
                  <a:srgbClr val="006600"/>
                </a:solidFill>
              </a:rPr>
              <a:t>2024 Annual Seminar</a:t>
            </a:r>
            <a:br>
              <a:rPr lang="en-US" dirty="0">
                <a:solidFill>
                  <a:srgbClr val="006600"/>
                </a:solidFill>
              </a:rPr>
            </a:br>
            <a:r>
              <a:rPr lang="en-US" sz="3600" dirty="0">
                <a:solidFill>
                  <a:srgbClr val="006600"/>
                </a:solidFill>
              </a:rPr>
              <a:t>September 2024</a:t>
            </a:r>
            <a:br>
              <a:rPr lang="en-US" dirty="0">
                <a:solidFill>
                  <a:srgbClr val="006600"/>
                </a:solidFill>
              </a:rPr>
            </a:br>
            <a:br>
              <a:rPr lang="en-US" dirty="0"/>
            </a:br>
            <a:r>
              <a:rPr lang="en-US" sz="4000" dirty="0">
                <a:solidFill>
                  <a:srgbClr val="002060"/>
                </a:solidFill>
              </a:rPr>
              <a:t>National/Federal Update</a:t>
            </a:r>
            <a:endParaRPr lang="en-US" dirty="0">
              <a:solidFill>
                <a:srgbClr val="002060"/>
              </a:solidFill>
            </a:endParaRPr>
          </a:p>
        </p:txBody>
      </p:sp>
      <p:sp>
        <p:nvSpPr>
          <p:cNvPr id="3" name="Subtitle 2"/>
          <p:cNvSpPr>
            <a:spLocks noGrp="1"/>
          </p:cNvSpPr>
          <p:nvPr>
            <p:ph type="subTitle" idx="1"/>
          </p:nvPr>
        </p:nvSpPr>
        <p:spPr>
          <a:xfrm>
            <a:off x="609600" y="4419772"/>
            <a:ext cx="7772400" cy="1600027"/>
          </a:xfrm>
        </p:spPr>
        <p:txBody>
          <a:bodyPr>
            <a:normAutofit/>
          </a:bodyPr>
          <a:lstStyle/>
          <a:p>
            <a:r>
              <a:rPr lang="en-US" dirty="0"/>
              <a:t>Keith Brainard</a:t>
            </a:r>
          </a:p>
          <a:p>
            <a:r>
              <a:rPr lang="en-US" sz="2400" dirty="0"/>
              <a:t>National Association of State Retirement Administrators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038599" y="5557778"/>
            <a:ext cx="914400" cy="924041"/>
          </a:xfrm>
          <a:prstGeom prst="rect">
            <a:avLst/>
          </a:prstGeom>
          <a:noFill/>
          <a:ln w="9525">
            <a:noFill/>
            <a:miter lim="800000"/>
            <a:headEnd/>
            <a:tailEnd/>
          </a:ln>
        </p:spPr>
      </p:pic>
      <p:pic>
        <p:nvPicPr>
          <p:cNvPr id="6" name="Picture 5" descr="A black and white logo&#10;&#10;Description automatically generated">
            <a:extLst>
              <a:ext uri="{FF2B5EF4-FFF2-40B4-BE49-F238E27FC236}">
                <a16:creationId xmlns:a16="http://schemas.microsoft.com/office/drawing/2014/main" id="{0553EC91-4010-E7E0-7637-A74AC41E4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94" y="535278"/>
            <a:ext cx="5181611" cy="1578867"/>
          </a:xfrm>
          <a:prstGeom prst="rect">
            <a:avLst/>
          </a:prstGeom>
          <a:solidFill>
            <a:srgbClr val="006600"/>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7361"/>
          </a:xfrm>
        </p:spPr>
        <p:txBody>
          <a:bodyPr>
            <a:noAutofit/>
          </a:bodyPr>
          <a:lstStyle/>
          <a:p>
            <a:r>
              <a:rPr lang="en-US" sz="3200" b="1" dirty="0">
                <a:solidFill>
                  <a:srgbClr val="C00000"/>
                </a:solidFill>
              </a:rPr>
              <a:t>Median Annualized Public Pension Fund</a:t>
            </a:r>
            <a:br>
              <a:rPr lang="en-US" sz="3200" b="1" dirty="0">
                <a:solidFill>
                  <a:srgbClr val="C00000"/>
                </a:solidFill>
              </a:rPr>
            </a:br>
            <a:r>
              <a:rPr lang="en-US" sz="3200" b="1" dirty="0">
                <a:solidFill>
                  <a:srgbClr val="C00000"/>
                </a:solidFill>
              </a:rPr>
              <a:t>Investment Returns for Periods Ended</a:t>
            </a:r>
            <a:br>
              <a:rPr lang="en-US" sz="3200" b="1" dirty="0">
                <a:solidFill>
                  <a:srgbClr val="C00000"/>
                </a:solidFill>
              </a:rPr>
            </a:br>
            <a:r>
              <a:rPr lang="en-US" sz="3200" b="1" dirty="0">
                <a:solidFill>
                  <a:srgbClr val="C00000"/>
                </a:solidFill>
              </a:rPr>
              <a:t>6/30/24</a:t>
            </a:r>
          </a:p>
        </p:txBody>
      </p:sp>
      <p:pic>
        <p:nvPicPr>
          <p:cNvPr id="6"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aph of a pension fund&#10;&#10;Description automatically generated">
            <a:extLst>
              <a:ext uri="{FF2B5EF4-FFF2-40B4-BE49-F238E27FC236}">
                <a16:creationId xmlns:a16="http://schemas.microsoft.com/office/drawing/2014/main" id="{9A9F23DD-97CC-D958-F7D2-57380DDE3D70}"/>
              </a:ext>
            </a:extLst>
          </p:cNvPr>
          <p:cNvPicPr>
            <a:picLocks noChangeAspect="1"/>
          </p:cNvPicPr>
          <p:nvPr/>
        </p:nvPicPr>
        <p:blipFill rotWithShape="1">
          <a:blip r:embed="rId3">
            <a:extLst>
              <a:ext uri="{28A0092B-C50C-407E-A947-70E740481C1C}">
                <a14:useLocalDpi xmlns:a14="http://schemas.microsoft.com/office/drawing/2010/main" val="0"/>
              </a:ext>
            </a:extLst>
          </a:blip>
          <a:srcRect t="17332"/>
          <a:stretch/>
        </p:blipFill>
        <p:spPr>
          <a:xfrm>
            <a:off x="1905000" y="1600200"/>
            <a:ext cx="5029458" cy="4936010"/>
          </a:xfrm>
          <a:prstGeom prst="rect">
            <a:avLst/>
          </a:prstGeom>
        </p:spPr>
      </p:pic>
    </p:spTree>
    <p:extLst>
      <p:ext uri="{BB962C8B-B14F-4D97-AF65-F5344CB8AC3E}">
        <p14:creationId xmlns:p14="http://schemas.microsoft.com/office/powerpoint/2010/main" val="253844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7455"/>
            <a:ext cx="8763000" cy="996200"/>
          </a:xfrm>
          <a:prstGeom prst="rect">
            <a:avLst/>
          </a:prstGeom>
        </p:spPr>
        <p:txBody>
          <a:bodyPr vert="horz" wrap="square" lIns="0" tIns="11206" rIns="0" bIns="0" rtlCol="0" anchor="ctr">
            <a:spAutoFit/>
          </a:bodyPr>
          <a:lstStyle/>
          <a:p>
            <a:pPr marL="11206">
              <a:spcBef>
                <a:spcPts val="88"/>
              </a:spcBef>
            </a:pPr>
            <a:r>
              <a:rPr sz="3200" dirty="0"/>
              <a:t>Public</a:t>
            </a:r>
            <a:r>
              <a:rPr sz="3200" spc="-40" dirty="0"/>
              <a:t> </a:t>
            </a:r>
            <a:r>
              <a:rPr sz="3200" dirty="0"/>
              <a:t>Fund</a:t>
            </a:r>
            <a:r>
              <a:rPr sz="3200" spc="-40" dirty="0"/>
              <a:t> </a:t>
            </a:r>
            <a:r>
              <a:rPr sz="3200" dirty="0"/>
              <a:t>Return</a:t>
            </a:r>
            <a:r>
              <a:rPr lang="en-US" sz="3200" dirty="0"/>
              <a:t>s</a:t>
            </a:r>
            <a:r>
              <a:rPr sz="3200" spc="-22" dirty="0"/>
              <a:t> </a:t>
            </a:r>
            <a:r>
              <a:rPr sz="3200" dirty="0"/>
              <a:t>by</a:t>
            </a:r>
            <a:r>
              <a:rPr sz="3200" spc="-26" dirty="0"/>
              <a:t> </a:t>
            </a:r>
            <a:r>
              <a:rPr sz="3200" spc="-18" dirty="0"/>
              <a:t>Size</a:t>
            </a:r>
            <a:r>
              <a:rPr lang="en-US" sz="3200" spc="-18" dirty="0"/>
              <a:t>:</a:t>
            </a:r>
            <a:br>
              <a:rPr lang="en-US" sz="3200" spc="-18" dirty="0"/>
            </a:br>
            <a:r>
              <a:rPr lang="en-US" sz="3200" spc="-18" dirty="0"/>
              <a:t>Smaller Funds Outperformed Larger Funds</a:t>
            </a:r>
            <a:endParaRPr sz="3200" spc="-18" dirty="0"/>
          </a:p>
        </p:txBody>
      </p:sp>
      <p:sp>
        <p:nvSpPr>
          <p:cNvPr id="3" name="object 3"/>
          <p:cNvSpPr txBox="1"/>
          <p:nvPr/>
        </p:nvSpPr>
        <p:spPr>
          <a:xfrm>
            <a:off x="525332" y="1082942"/>
            <a:ext cx="4095526" cy="228054"/>
          </a:xfrm>
          <a:prstGeom prst="rect">
            <a:avLst/>
          </a:prstGeom>
        </p:spPr>
        <p:txBody>
          <a:bodyPr vert="horz" wrap="square" lIns="0" tIns="10646" rIns="0" bIns="0" rtlCol="0">
            <a:spAutoFit/>
          </a:bodyPr>
          <a:lstStyle/>
          <a:p>
            <a:pPr marL="11206">
              <a:spcBef>
                <a:spcPts val="84"/>
              </a:spcBef>
            </a:pPr>
            <a:r>
              <a:rPr sz="1412" b="1" dirty="0">
                <a:solidFill>
                  <a:srgbClr val="003D36"/>
                </a:solidFill>
                <a:latin typeface="Arial"/>
                <a:cs typeface="Arial"/>
              </a:rPr>
              <a:t>Fiscal</a:t>
            </a:r>
            <a:r>
              <a:rPr sz="1412" b="1" spc="-75" dirty="0">
                <a:solidFill>
                  <a:srgbClr val="003D36"/>
                </a:solidFill>
                <a:latin typeface="Arial"/>
                <a:cs typeface="Arial"/>
              </a:rPr>
              <a:t> </a:t>
            </a:r>
            <a:r>
              <a:rPr sz="1412" b="1" spc="-22" dirty="0">
                <a:solidFill>
                  <a:srgbClr val="003D36"/>
                </a:solidFill>
                <a:latin typeface="Arial"/>
                <a:cs typeface="Arial"/>
              </a:rPr>
              <a:t>Year </a:t>
            </a:r>
            <a:r>
              <a:rPr sz="1412" b="1" dirty="0">
                <a:solidFill>
                  <a:srgbClr val="003D36"/>
                </a:solidFill>
                <a:latin typeface="Arial"/>
                <a:cs typeface="Arial"/>
              </a:rPr>
              <a:t>returns</a:t>
            </a:r>
            <a:r>
              <a:rPr sz="1412" b="1" spc="-4" dirty="0">
                <a:solidFill>
                  <a:srgbClr val="003D36"/>
                </a:solidFill>
                <a:latin typeface="Arial"/>
                <a:cs typeface="Arial"/>
              </a:rPr>
              <a:t> </a:t>
            </a:r>
            <a:r>
              <a:rPr sz="1412" b="1" dirty="0">
                <a:solidFill>
                  <a:srgbClr val="003D36"/>
                </a:solidFill>
                <a:latin typeface="Arial"/>
                <a:cs typeface="Arial"/>
              </a:rPr>
              <a:t>period</a:t>
            </a:r>
            <a:r>
              <a:rPr sz="1412" b="1" spc="-35" dirty="0">
                <a:solidFill>
                  <a:srgbClr val="003D36"/>
                </a:solidFill>
                <a:latin typeface="Arial"/>
                <a:cs typeface="Arial"/>
              </a:rPr>
              <a:t> </a:t>
            </a:r>
            <a:r>
              <a:rPr sz="1412" b="1" dirty="0">
                <a:solidFill>
                  <a:srgbClr val="003D36"/>
                </a:solidFill>
                <a:latin typeface="Arial"/>
                <a:cs typeface="Arial"/>
              </a:rPr>
              <a:t>ending</a:t>
            </a:r>
            <a:r>
              <a:rPr sz="1412" b="1" spc="-49" dirty="0">
                <a:solidFill>
                  <a:srgbClr val="003D36"/>
                </a:solidFill>
                <a:latin typeface="Arial"/>
                <a:cs typeface="Arial"/>
              </a:rPr>
              <a:t> </a:t>
            </a:r>
            <a:r>
              <a:rPr sz="1412" b="1" dirty="0">
                <a:solidFill>
                  <a:srgbClr val="003D36"/>
                </a:solidFill>
                <a:latin typeface="Arial"/>
                <a:cs typeface="Arial"/>
              </a:rPr>
              <a:t>June</a:t>
            </a:r>
            <a:r>
              <a:rPr sz="1412" b="1" spc="-40" dirty="0">
                <a:solidFill>
                  <a:srgbClr val="003D36"/>
                </a:solidFill>
                <a:latin typeface="Arial"/>
                <a:cs typeface="Arial"/>
              </a:rPr>
              <a:t> </a:t>
            </a:r>
            <a:r>
              <a:rPr sz="1412" b="1" dirty="0">
                <a:solidFill>
                  <a:srgbClr val="003D36"/>
                </a:solidFill>
                <a:latin typeface="Arial"/>
                <a:cs typeface="Arial"/>
              </a:rPr>
              <a:t>30,</a:t>
            </a:r>
            <a:r>
              <a:rPr sz="1412" b="1" spc="-26" dirty="0">
                <a:solidFill>
                  <a:srgbClr val="003D36"/>
                </a:solidFill>
                <a:latin typeface="Arial"/>
                <a:cs typeface="Arial"/>
              </a:rPr>
              <a:t> </a:t>
            </a:r>
            <a:r>
              <a:rPr sz="1412" b="1" spc="-18" dirty="0">
                <a:solidFill>
                  <a:srgbClr val="003D36"/>
                </a:solidFill>
                <a:latin typeface="Arial"/>
                <a:cs typeface="Arial"/>
              </a:rPr>
              <a:t>2024</a:t>
            </a:r>
            <a:endParaRPr sz="1412" b="1" dirty="0">
              <a:latin typeface="Arial"/>
              <a:cs typeface="Arial"/>
            </a:endParaRPr>
          </a:p>
        </p:txBody>
      </p:sp>
      <p:sp>
        <p:nvSpPr>
          <p:cNvPr id="4" name="object 4"/>
          <p:cNvSpPr/>
          <p:nvPr/>
        </p:nvSpPr>
        <p:spPr>
          <a:xfrm>
            <a:off x="2062779" y="4297679"/>
            <a:ext cx="5344085" cy="0"/>
          </a:xfrm>
          <a:custGeom>
            <a:avLst/>
            <a:gdLst/>
            <a:ahLst/>
            <a:cxnLst/>
            <a:rect l="l" t="t" r="r" b="b"/>
            <a:pathLst>
              <a:path w="6056630">
                <a:moveTo>
                  <a:pt x="0" y="0"/>
                </a:moveTo>
                <a:lnTo>
                  <a:pt x="6056376" y="0"/>
                </a:lnTo>
              </a:path>
            </a:pathLst>
          </a:custGeom>
          <a:ln w="9525">
            <a:solidFill>
              <a:srgbClr val="DDDBDB"/>
            </a:solidFill>
          </a:ln>
        </p:spPr>
        <p:txBody>
          <a:bodyPr wrap="square" lIns="0" tIns="0" rIns="0" bIns="0" rtlCol="0"/>
          <a:lstStyle/>
          <a:p>
            <a:endParaRPr sz="1588"/>
          </a:p>
        </p:txBody>
      </p:sp>
      <p:sp>
        <p:nvSpPr>
          <p:cNvPr id="5" name="object 5"/>
          <p:cNvSpPr/>
          <p:nvPr/>
        </p:nvSpPr>
        <p:spPr>
          <a:xfrm>
            <a:off x="2062779" y="3836445"/>
            <a:ext cx="5344085" cy="0"/>
          </a:xfrm>
          <a:custGeom>
            <a:avLst/>
            <a:gdLst/>
            <a:ahLst/>
            <a:cxnLst/>
            <a:rect l="l" t="t" r="r" b="b"/>
            <a:pathLst>
              <a:path w="6056630">
                <a:moveTo>
                  <a:pt x="0" y="0"/>
                </a:moveTo>
                <a:lnTo>
                  <a:pt x="6056376" y="0"/>
                </a:lnTo>
              </a:path>
            </a:pathLst>
          </a:custGeom>
          <a:ln w="9525">
            <a:solidFill>
              <a:srgbClr val="DDDBDB"/>
            </a:solidFill>
          </a:ln>
        </p:spPr>
        <p:txBody>
          <a:bodyPr wrap="square" lIns="0" tIns="0" rIns="0" bIns="0" rtlCol="0"/>
          <a:lstStyle/>
          <a:p>
            <a:endParaRPr sz="1588"/>
          </a:p>
        </p:txBody>
      </p:sp>
      <p:sp>
        <p:nvSpPr>
          <p:cNvPr id="6" name="object 6"/>
          <p:cNvSpPr/>
          <p:nvPr/>
        </p:nvSpPr>
        <p:spPr>
          <a:xfrm>
            <a:off x="2062779" y="3375212"/>
            <a:ext cx="5344085" cy="0"/>
          </a:xfrm>
          <a:custGeom>
            <a:avLst/>
            <a:gdLst/>
            <a:ahLst/>
            <a:cxnLst/>
            <a:rect l="l" t="t" r="r" b="b"/>
            <a:pathLst>
              <a:path w="6056630">
                <a:moveTo>
                  <a:pt x="0" y="0"/>
                </a:moveTo>
                <a:lnTo>
                  <a:pt x="6056376" y="0"/>
                </a:lnTo>
              </a:path>
            </a:pathLst>
          </a:custGeom>
          <a:ln w="9525">
            <a:solidFill>
              <a:srgbClr val="DDDBDB"/>
            </a:solidFill>
          </a:ln>
        </p:spPr>
        <p:txBody>
          <a:bodyPr wrap="square" lIns="0" tIns="0" rIns="0" bIns="0" rtlCol="0"/>
          <a:lstStyle/>
          <a:p>
            <a:endParaRPr sz="1588"/>
          </a:p>
        </p:txBody>
      </p:sp>
      <p:grpSp>
        <p:nvGrpSpPr>
          <p:cNvPr id="7" name="object 7"/>
          <p:cNvGrpSpPr/>
          <p:nvPr/>
        </p:nvGrpSpPr>
        <p:grpSpPr>
          <a:xfrm>
            <a:off x="2062779" y="1647097"/>
            <a:ext cx="5344085" cy="1272428"/>
            <a:chOff x="2185416" y="1866709"/>
            <a:chExt cx="6056630" cy="1442085"/>
          </a:xfrm>
        </p:grpSpPr>
        <p:sp>
          <p:nvSpPr>
            <p:cNvPr id="8" name="object 8"/>
            <p:cNvSpPr/>
            <p:nvPr/>
          </p:nvSpPr>
          <p:spPr>
            <a:xfrm>
              <a:off x="2185416" y="2258568"/>
              <a:ext cx="6056630" cy="1045844"/>
            </a:xfrm>
            <a:custGeom>
              <a:avLst/>
              <a:gdLst/>
              <a:ahLst/>
              <a:cxnLst/>
              <a:rect l="l" t="t" r="r" b="b"/>
              <a:pathLst>
                <a:path w="6056630" h="1045845">
                  <a:moveTo>
                    <a:pt x="0" y="1045464"/>
                  </a:moveTo>
                  <a:lnTo>
                    <a:pt x="6056376" y="1045464"/>
                  </a:lnTo>
                </a:path>
                <a:path w="6056630" h="1045845">
                  <a:moveTo>
                    <a:pt x="0" y="522732"/>
                  </a:moveTo>
                  <a:lnTo>
                    <a:pt x="6056376" y="522732"/>
                  </a:lnTo>
                </a:path>
                <a:path w="6056630" h="1045845">
                  <a:moveTo>
                    <a:pt x="0" y="0"/>
                  </a:moveTo>
                  <a:lnTo>
                    <a:pt x="6056376" y="0"/>
                  </a:lnTo>
                </a:path>
              </a:pathLst>
            </a:custGeom>
            <a:ln w="9525">
              <a:solidFill>
                <a:srgbClr val="DDDBDB"/>
              </a:solidFill>
            </a:ln>
          </p:spPr>
          <p:txBody>
            <a:bodyPr wrap="square" lIns="0" tIns="0" rIns="0" bIns="0" rtlCol="0"/>
            <a:lstStyle/>
            <a:p>
              <a:endParaRPr sz="1588"/>
            </a:p>
          </p:txBody>
        </p:sp>
        <p:sp>
          <p:nvSpPr>
            <p:cNvPr id="9" name="object 9"/>
            <p:cNvSpPr/>
            <p:nvPr/>
          </p:nvSpPr>
          <p:spPr>
            <a:xfrm>
              <a:off x="2690622" y="1971294"/>
              <a:ext cx="5047615" cy="626745"/>
            </a:xfrm>
            <a:custGeom>
              <a:avLst/>
              <a:gdLst/>
              <a:ahLst/>
              <a:cxnLst/>
              <a:rect l="l" t="t" r="r" b="b"/>
              <a:pathLst>
                <a:path w="5047615" h="626744">
                  <a:moveTo>
                    <a:pt x="0" y="156971"/>
                  </a:moveTo>
                  <a:lnTo>
                    <a:pt x="1008888" y="626363"/>
                  </a:lnTo>
                  <a:lnTo>
                    <a:pt x="2019300" y="600455"/>
                  </a:lnTo>
                  <a:lnTo>
                    <a:pt x="3028188" y="417575"/>
                  </a:lnTo>
                  <a:lnTo>
                    <a:pt x="4037076" y="51815"/>
                  </a:lnTo>
                  <a:lnTo>
                    <a:pt x="5047487" y="0"/>
                  </a:lnTo>
                </a:path>
              </a:pathLst>
            </a:custGeom>
            <a:ln w="25400">
              <a:solidFill>
                <a:srgbClr val="00639A"/>
              </a:solidFill>
            </a:ln>
          </p:spPr>
          <p:txBody>
            <a:bodyPr wrap="square" lIns="0" tIns="0" rIns="0" bIns="0" rtlCol="0"/>
            <a:lstStyle/>
            <a:p>
              <a:endParaRPr sz="1588"/>
            </a:p>
          </p:txBody>
        </p:sp>
        <p:sp>
          <p:nvSpPr>
            <p:cNvPr id="10" name="object 10"/>
            <p:cNvSpPr/>
            <p:nvPr/>
          </p:nvSpPr>
          <p:spPr>
            <a:xfrm>
              <a:off x="2690622" y="2257806"/>
              <a:ext cx="5047615" cy="497205"/>
            </a:xfrm>
            <a:custGeom>
              <a:avLst/>
              <a:gdLst/>
              <a:ahLst/>
              <a:cxnLst/>
              <a:rect l="l" t="t" r="r" b="b"/>
              <a:pathLst>
                <a:path w="5047615" h="497205">
                  <a:moveTo>
                    <a:pt x="0" y="236220"/>
                  </a:moveTo>
                  <a:lnTo>
                    <a:pt x="1008888" y="496824"/>
                  </a:lnTo>
                  <a:lnTo>
                    <a:pt x="2019300" y="470916"/>
                  </a:lnTo>
                  <a:lnTo>
                    <a:pt x="3028188" y="470916"/>
                  </a:lnTo>
                  <a:lnTo>
                    <a:pt x="4037076" y="79248"/>
                  </a:lnTo>
                  <a:lnTo>
                    <a:pt x="5047487" y="0"/>
                  </a:lnTo>
                </a:path>
              </a:pathLst>
            </a:custGeom>
            <a:ln w="25400">
              <a:solidFill>
                <a:srgbClr val="000000"/>
              </a:solidFill>
            </a:ln>
          </p:spPr>
          <p:txBody>
            <a:bodyPr wrap="square" lIns="0" tIns="0" rIns="0" bIns="0" rtlCol="0"/>
            <a:lstStyle/>
            <a:p>
              <a:endParaRPr sz="1588"/>
            </a:p>
          </p:txBody>
        </p:sp>
        <p:sp>
          <p:nvSpPr>
            <p:cNvPr id="11" name="object 11"/>
            <p:cNvSpPr/>
            <p:nvPr/>
          </p:nvSpPr>
          <p:spPr>
            <a:xfrm>
              <a:off x="2690622" y="2545841"/>
              <a:ext cx="5047615" cy="626745"/>
            </a:xfrm>
            <a:custGeom>
              <a:avLst/>
              <a:gdLst/>
              <a:ahLst/>
              <a:cxnLst/>
              <a:rect l="l" t="t" r="r" b="b"/>
              <a:pathLst>
                <a:path w="5047615" h="626744">
                  <a:moveTo>
                    <a:pt x="0" y="313944"/>
                  </a:moveTo>
                  <a:lnTo>
                    <a:pt x="1008888" y="626363"/>
                  </a:lnTo>
                  <a:lnTo>
                    <a:pt x="2019300" y="443484"/>
                  </a:lnTo>
                  <a:lnTo>
                    <a:pt x="3028188" y="522732"/>
                  </a:lnTo>
                  <a:lnTo>
                    <a:pt x="4037076" y="156972"/>
                  </a:lnTo>
                  <a:lnTo>
                    <a:pt x="5047487" y="0"/>
                  </a:lnTo>
                </a:path>
              </a:pathLst>
            </a:custGeom>
            <a:ln w="25400">
              <a:solidFill>
                <a:srgbClr val="F18015"/>
              </a:solidFill>
            </a:ln>
          </p:spPr>
          <p:txBody>
            <a:bodyPr wrap="square" lIns="0" tIns="0" rIns="0" bIns="0" rtlCol="0"/>
            <a:lstStyle/>
            <a:p>
              <a:endParaRPr sz="1588"/>
            </a:p>
          </p:txBody>
        </p:sp>
        <p:sp>
          <p:nvSpPr>
            <p:cNvPr id="12" name="object 12"/>
            <p:cNvSpPr/>
            <p:nvPr/>
          </p:nvSpPr>
          <p:spPr>
            <a:xfrm>
              <a:off x="2689860" y="2854959"/>
              <a:ext cx="18415" cy="7620"/>
            </a:xfrm>
            <a:custGeom>
              <a:avLst/>
              <a:gdLst/>
              <a:ahLst/>
              <a:cxnLst/>
              <a:rect l="l" t="t" r="r" b="b"/>
              <a:pathLst>
                <a:path w="18414" h="7619">
                  <a:moveTo>
                    <a:pt x="18287" y="0"/>
                  </a:moveTo>
                  <a:lnTo>
                    <a:pt x="0" y="0"/>
                  </a:lnTo>
                  <a:lnTo>
                    <a:pt x="0" y="7620"/>
                  </a:lnTo>
                  <a:lnTo>
                    <a:pt x="18287" y="7620"/>
                  </a:lnTo>
                  <a:lnTo>
                    <a:pt x="18287" y="0"/>
                  </a:lnTo>
                  <a:close/>
                </a:path>
              </a:pathLst>
            </a:custGeom>
            <a:solidFill>
              <a:srgbClr val="999979"/>
            </a:solidFill>
          </p:spPr>
          <p:txBody>
            <a:bodyPr wrap="square" lIns="0" tIns="0" rIns="0" bIns="0" rtlCol="0"/>
            <a:lstStyle/>
            <a:p>
              <a:endParaRPr sz="1588"/>
            </a:p>
          </p:txBody>
        </p:sp>
        <p:sp>
          <p:nvSpPr>
            <p:cNvPr id="13" name="object 13"/>
            <p:cNvSpPr/>
            <p:nvPr/>
          </p:nvSpPr>
          <p:spPr>
            <a:xfrm>
              <a:off x="2689860" y="2854959"/>
              <a:ext cx="18415" cy="7620"/>
            </a:xfrm>
            <a:custGeom>
              <a:avLst/>
              <a:gdLst/>
              <a:ahLst/>
              <a:cxnLst/>
              <a:rect l="l" t="t" r="r" b="b"/>
              <a:pathLst>
                <a:path w="18414" h="7619">
                  <a:moveTo>
                    <a:pt x="0" y="7620"/>
                  </a:moveTo>
                  <a:lnTo>
                    <a:pt x="18287" y="7620"/>
                  </a:lnTo>
                  <a:lnTo>
                    <a:pt x="18287" y="0"/>
                  </a:lnTo>
                  <a:lnTo>
                    <a:pt x="0" y="0"/>
                  </a:lnTo>
                  <a:lnTo>
                    <a:pt x="0" y="7620"/>
                  </a:lnTo>
                  <a:close/>
                </a:path>
              </a:pathLst>
            </a:custGeom>
            <a:ln w="9525">
              <a:solidFill>
                <a:srgbClr val="999979"/>
              </a:solidFill>
            </a:ln>
          </p:spPr>
          <p:txBody>
            <a:bodyPr wrap="square" lIns="0" tIns="0" rIns="0" bIns="0" rtlCol="0"/>
            <a:lstStyle/>
            <a:p>
              <a:endParaRPr sz="1588"/>
            </a:p>
          </p:txBody>
        </p:sp>
        <p:sp>
          <p:nvSpPr>
            <p:cNvPr id="14" name="object 14"/>
            <p:cNvSpPr/>
            <p:nvPr/>
          </p:nvSpPr>
          <p:spPr>
            <a:xfrm>
              <a:off x="5718048" y="3063747"/>
              <a:ext cx="18415" cy="7620"/>
            </a:xfrm>
            <a:custGeom>
              <a:avLst/>
              <a:gdLst/>
              <a:ahLst/>
              <a:cxnLst/>
              <a:rect l="l" t="t" r="r" b="b"/>
              <a:pathLst>
                <a:path w="18414" h="7619">
                  <a:moveTo>
                    <a:pt x="18287" y="0"/>
                  </a:moveTo>
                  <a:lnTo>
                    <a:pt x="0" y="0"/>
                  </a:lnTo>
                  <a:lnTo>
                    <a:pt x="0" y="7620"/>
                  </a:lnTo>
                  <a:lnTo>
                    <a:pt x="18287" y="7620"/>
                  </a:lnTo>
                  <a:lnTo>
                    <a:pt x="18287" y="0"/>
                  </a:lnTo>
                  <a:close/>
                </a:path>
              </a:pathLst>
            </a:custGeom>
            <a:solidFill>
              <a:srgbClr val="999979"/>
            </a:solidFill>
          </p:spPr>
          <p:txBody>
            <a:bodyPr wrap="square" lIns="0" tIns="0" rIns="0" bIns="0" rtlCol="0"/>
            <a:lstStyle/>
            <a:p>
              <a:endParaRPr sz="1588"/>
            </a:p>
          </p:txBody>
        </p:sp>
        <p:sp>
          <p:nvSpPr>
            <p:cNvPr id="15" name="object 15"/>
            <p:cNvSpPr/>
            <p:nvPr/>
          </p:nvSpPr>
          <p:spPr>
            <a:xfrm>
              <a:off x="5718048" y="3063747"/>
              <a:ext cx="18415" cy="7620"/>
            </a:xfrm>
            <a:custGeom>
              <a:avLst/>
              <a:gdLst/>
              <a:ahLst/>
              <a:cxnLst/>
              <a:rect l="l" t="t" r="r" b="b"/>
              <a:pathLst>
                <a:path w="18414" h="7619">
                  <a:moveTo>
                    <a:pt x="0" y="7620"/>
                  </a:moveTo>
                  <a:lnTo>
                    <a:pt x="18287" y="7620"/>
                  </a:lnTo>
                  <a:lnTo>
                    <a:pt x="18287" y="0"/>
                  </a:lnTo>
                  <a:lnTo>
                    <a:pt x="0" y="0"/>
                  </a:lnTo>
                  <a:lnTo>
                    <a:pt x="0" y="7620"/>
                  </a:lnTo>
                  <a:close/>
                </a:path>
              </a:pathLst>
            </a:custGeom>
            <a:ln w="9525">
              <a:solidFill>
                <a:srgbClr val="999979"/>
              </a:solidFill>
            </a:ln>
          </p:spPr>
          <p:txBody>
            <a:bodyPr wrap="square" lIns="0" tIns="0" rIns="0" bIns="0" rtlCol="0"/>
            <a:lstStyle/>
            <a:p>
              <a:endParaRPr sz="1588"/>
            </a:p>
          </p:txBody>
        </p:sp>
        <p:sp>
          <p:nvSpPr>
            <p:cNvPr id="16" name="object 16"/>
            <p:cNvSpPr/>
            <p:nvPr/>
          </p:nvSpPr>
          <p:spPr>
            <a:xfrm>
              <a:off x="2690622" y="2128265"/>
              <a:ext cx="3028315" cy="940435"/>
            </a:xfrm>
            <a:custGeom>
              <a:avLst/>
              <a:gdLst/>
              <a:ahLst/>
              <a:cxnLst/>
              <a:rect l="l" t="t" r="r" b="b"/>
              <a:pathLst>
                <a:path w="3028315" h="940435">
                  <a:moveTo>
                    <a:pt x="0" y="0"/>
                  </a:moveTo>
                  <a:lnTo>
                    <a:pt x="0" y="731520"/>
                  </a:lnTo>
                </a:path>
                <a:path w="3028315" h="940435">
                  <a:moveTo>
                    <a:pt x="3028188" y="260604"/>
                  </a:moveTo>
                  <a:lnTo>
                    <a:pt x="3028188" y="940308"/>
                  </a:lnTo>
                </a:path>
              </a:pathLst>
            </a:custGeom>
            <a:ln w="25400">
              <a:solidFill>
                <a:srgbClr val="F8971D"/>
              </a:solidFill>
            </a:ln>
          </p:spPr>
          <p:txBody>
            <a:bodyPr wrap="square" lIns="0" tIns="0" rIns="0" bIns="0" rtlCol="0"/>
            <a:lstStyle/>
            <a:p>
              <a:endParaRPr sz="1588"/>
            </a:p>
          </p:txBody>
        </p:sp>
        <p:sp>
          <p:nvSpPr>
            <p:cNvPr id="17" name="object 17"/>
            <p:cNvSpPr/>
            <p:nvPr/>
          </p:nvSpPr>
          <p:spPr>
            <a:xfrm>
              <a:off x="2548128" y="1871472"/>
              <a:ext cx="4377055" cy="1385570"/>
            </a:xfrm>
            <a:custGeom>
              <a:avLst/>
              <a:gdLst/>
              <a:ahLst/>
              <a:cxnLst/>
              <a:rect l="l" t="t" r="r" b="b"/>
              <a:pathLst>
                <a:path w="4377055" h="1385570">
                  <a:moveTo>
                    <a:pt x="141732" y="256031"/>
                  </a:moveTo>
                  <a:lnTo>
                    <a:pt x="179832" y="217931"/>
                  </a:lnTo>
                  <a:lnTo>
                    <a:pt x="237744" y="217931"/>
                  </a:lnTo>
                </a:path>
                <a:path w="4377055" h="1385570">
                  <a:moveTo>
                    <a:pt x="1152144" y="726948"/>
                  </a:moveTo>
                  <a:lnTo>
                    <a:pt x="1344168" y="541019"/>
                  </a:lnTo>
                </a:path>
                <a:path w="4377055" h="1385570">
                  <a:moveTo>
                    <a:pt x="2161032" y="701039"/>
                  </a:moveTo>
                  <a:lnTo>
                    <a:pt x="2378964" y="501395"/>
                  </a:lnTo>
                </a:path>
                <a:path w="4377055" h="1385570">
                  <a:moveTo>
                    <a:pt x="3169920" y="518160"/>
                  </a:moveTo>
                  <a:lnTo>
                    <a:pt x="3261360" y="318515"/>
                  </a:lnTo>
                </a:path>
                <a:path w="4377055" h="1385570">
                  <a:moveTo>
                    <a:pt x="4180331" y="152400"/>
                  </a:moveTo>
                  <a:lnTo>
                    <a:pt x="4192524" y="0"/>
                  </a:lnTo>
                  <a:lnTo>
                    <a:pt x="4250436" y="0"/>
                  </a:lnTo>
                </a:path>
                <a:path w="4377055" h="1385570">
                  <a:moveTo>
                    <a:pt x="141732" y="621791"/>
                  </a:moveTo>
                  <a:lnTo>
                    <a:pt x="56388" y="774191"/>
                  </a:lnTo>
                  <a:lnTo>
                    <a:pt x="0" y="774191"/>
                  </a:lnTo>
                </a:path>
                <a:path w="4377055" h="1385570">
                  <a:moveTo>
                    <a:pt x="1152144" y="883919"/>
                  </a:moveTo>
                  <a:lnTo>
                    <a:pt x="1190244" y="1074419"/>
                  </a:lnTo>
                  <a:lnTo>
                    <a:pt x="1246632" y="1074419"/>
                  </a:lnTo>
                </a:path>
                <a:path w="4377055" h="1385570">
                  <a:moveTo>
                    <a:pt x="2161032" y="856488"/>
                  </a:moveTo>
                  <a:lnTo>
                    <a:pt x="2211324" y="984503"/>
                  </a:lnTo>
                  <a:lnTo>
                    <a:pt x="2269236" y="984503"/>
                  </a:lnTo>
                </a:path>
                <a:path w="4377055" h="1385570">
                  <a:moveTo>
                    <a:pt x="3169920" y="856488"/>
                  </a:moveTo>
                  <a:lnTo>
                    <a:pt x="3195828" y="908303"/>
                  </a:lnTo>
                  <a:lnTo>
                    <a:pt x="3253740" y="908303"/>
                  </a:lnTo>
                </a:path>
                <a:path w="4377055" h="1385570">
                  <a:moveTo>
                    <a:pt x="4180331" y="464819"/>
                  </a:moveTo>
                  <a:lnTo>
                    <a:pt x="4319016" y="541019"/>
                  </a:lnTo>
                  <a:lnTo>
                    <a:pt x="4376928" y="541019"/>
                  </a:lnTo>
                </a:path>
                <a:path w="4377055" h="1385570">
                  <a:moveTo>
                    <a:pt x="141732" y="987551"/>
                  </a:moveTo>
                  <a:lnTo>
                    <a:pt x="140208" y="1147572"/>
                  </a:lnTo>
                </a:path>
                <a:path w="4377055" h="1385570">
                  <a:moveTo>
                    <a:pt x="1152144" y="1301495"/>
                  </a:moveTo>
                  <a:lnTo>
                    <a:pt x="1339596" y="1385315"/>
                  </a:lnTo>
                </a:path>
                <a:path w="4377055" h="1385570">
                  <a:moveTo>
                    <a:pt x="2161032" y="1118615"/>
                  </a:moveTo>
                  <a:lnTo>
                    <a:pt x="2362200" y="1190243"/>
                  </a:lnTo>
                </a:path>
                <a:path w="4377055" h="1385570">
                  <a:moveTo>
                    <a:pt x="3169920" y="1196339"/>
                  </a:moveTo>
                  <a:lnTo>
                    <a:pt x="3208020" y="1298448"/>
                  </a:lnTo>
                  <a:lnTo>
                    <a:pt x="3265932" y="1298448"/>
                  </a:lnTo>
                </a:path>
                <a:path w="4377055" h="1385570">
                  <a:moveTo>
                    <a:pt x="4180331" y="830579"/>
                  </a:moveTo>
                  <a:lnTo>
                    <a:pt x="4192524" y="970788"/>
                  </a:lnTo>
                  <a:lnTo>
                    <a:pt x="4250436" y="970788"/>
                  </a:lnTo>
                </a:path>
              </a:pathLst>
            </a:custGeom>
            <a:ln w="9525">
              <a:solidFill>
                <a:srgbClr val="AEAAAA"/>
              </a:solidFill>
            </a:ln>
          </p:spPr>
          <p:txBody>
            <a:bodyPr wrap="square" lIns="0" tIns="0" rIns="0" bIns="0" rtlCol="0"/>
            <a:lstStyle/>
            <a:p>
              <a:endParaRPr sz="1588"/>
            </a:p>
          </p:txBody>
        </p:sp>
      </p:grpSp>
      <p:sp>
        <p:nvSpPr>
          <p:cNvPr id="18" name="object 18"/>
          <p:cNvSpPr/>
          <p:nvPr/>
        </p:nvSpPr>
        <p:spPr>
          <a:xfrm>
            <a:off x="2062779" y="1531619"/>
            <a:ext cx="5344085" cy="0"/>
          </a:xfrm>
          <a:custGeom>
            <a:avLst/>
            <a:gdLst/>
            <a:ahLst/>
            <a:cxnLst/>
            <a:rect l="l" t="t" r="r" b="b"/>
            <a:pathLst>
              <a:path w="6056630">
                <a:moveTo>
                  <a:pt x="0" y="0"/>
                </a:moveTo>
                <a:lnTo>
                  <a:pt x="6056376" y="0"/>
                </a:lnTo>
              </a:path>
            </a:pathLst>
          </a:custGeom>
          <a:ln w="9525">
            <a:solidFill>
              <a:srgbClr val="DDDBDB"/>
            </a:solidFill>
          </a:ln>
        </p:spPr>
        <p:txBody>
          <a:bodyPr wrap="square" lIns="0" tIns="0" rIns="0" bIns="0" rtlCol="0"/>
          <a:lstStyle/>
          <a:p>
            <a:endParaRPr sz="1588"/>
          </a:p>
        </p:txBody>
      </p:sp>
      <p:sp>
        <p:nvSpPr>
          <p:cNvPr id="19" name="object 19"/>
          <p:cNvSpPr/>
          <p:nvPr/>
        </p:nvSpPr>
        <p:spPr>
          <a:xfrm>
            <a:off x="2062779" y="4758913"/>
            <a:ext cx="5344085" cy="40341"/>
          </a:xfrm>
          <a:custGeom>
            <a:avLst/>
            <a:gdLst/>
            <a:ahLst/>
            <a:cxnLst/>
            <a:rect l="l" t="t" r="r" b="b"/>
            <a:pathLst>
              <a:path w="6056630" h="45720">
                <a:moveTo>
                  <a:pt x="0" y="0"/>
                </a:moveTo>
                <a:lnTo>
                  <a:pt x="6056376" y="0"/>
                </a:lnTo>
              </a:path>
              <a:path w="6056630" h="45720">
                <a:moveTo>
                  <a:pt x="0" y="0"/>
                </a:moveTo>
                <a:lnTo>
                  <a:pt x="0" y="45719"/>
                </a:lnTo>
              </a:path>
              <a:path w="6056630" h="45720">
                <a:moveTo>
                  <a:pt x="1008888" y="0"/>
                </a:moveTo>
                <a:lnTo>
                  <a:pt x="1008888" y="45719"/>
                </a:lnTo>
              </a:path>
              <a:path w="6056630" h="45720">
                <a:moveTo>
                  <a:pt x="2019299" y="0"/>
                </a:moveTo>
                <a:lnTo>
                  <a:pt x="2019299" y="45719"/>
                </a:lnTo>
              </a:path>
              <a:path w="6056630" h="45720">
                <a:moveTo>
                  <a:pt x="3028187" y="0"/>
                </a:moveTo>
                <a:lnTo>
                  <a:pt x="3028187" y="45719"/>
                </a:lnTo>
              </a:path>
              <a:path w="6056630" h="45720">
                <a:moveTo>
                  <a:pt x="4038600" y="0"/>
                </a:moveTo>
                <a:lnTo>
                  <a:pt x="4038600" y="45719"/>
                </a:lnTo>
              </a:path>
              <a:path w="6056630" h="45720">
                <a:moveTo>
                  <a:pt x="5047487" y="0"/>
                </a:moveTo>
                <a:lnTo>
                  <a:pt x="5047487" y="45719"/>
                </a:lnTo>
              </a:path>
              <a:path w="6056630" h="45720">
                <a:moveTo>
                  <a:pt x="6056376" y="0"/>
                </a:moveTo>
                <a:lnTo>
                  <a:pt x="6056376" y="45719"/>
                </a:lnTo>
              </a:path>
            </a:pathLst>
          </a:custGeom>
          <a:ln w="9525">
            <a:solidFill>
              <a:srgbClr val="DDDBDB"/>
            </a:solidFill>
          </a:ln>
        </p:spPr>
        <p:txBody>
          <a:bodyPr wrap="square" lIns="0" tIns="0" rIns="0" bIns="0" rtlCol="0"/>
          <a:lstStyle/>
          <a:p>
            <a:endParaRPr sz="1588"/>
          </a:p>
        </p:txBody>
      </p:sp>
      <p:graphicFrame>
        <p:nvGraphicFramePr>
          <p:cNvPr id="20" name="object 20"/>
          <p:cNvGraphicFramePr>
            <a:graphicFrameLocks noGrp="1"/>
          </p:cNvGraphicFramePr>
          <p:nvPr/>
        </p:nvGraphicFramePr>
        <p:xfrm>
          <a:off x="1658806" y="1424343"/>
          <a:ext cx="6655172" cy="1709660"/>
        </p:xfrm>
        <a:graphic>
          <a:graphicData uri="http://schemas.openxmlformats.org/drawingml/2006/table">
            <a:tbl>
              <a:tblPr firstRow="1" bandRow="1">
                <a:tableStyleId>{2D5ABB26-0587-4C30-8999-92F81FD0307C}</a:tableStyleId>
              </a:tblPr>
              <a:tblGrid>
                <a:gridCol w="358588">
                  <a:extLst>
                    <a:ext uri="{9D8B030D-6E8A-4147-A177-3AD203B41FA5}">
                      <a16:colId xmlns:a16="http://schemas.microsoft.com/office/drawing/2014/main" val="20000"/>
                    </a:ext>
                  </a:extLst>
                </a:gridCol>
                <a:gridCol w="363071">
                  <a:extLst>
                    <a:ext uri="{9D8B030D-6E8A-4147-A177-3AD203B41FA5}">
                      <a16:colId xmlns:a16="http://schemas.microsoft.com/office/drawing/2014/main" val="20001"/>
                    </a:ext>
                  </a:extLst>
                </a:gridCol>
                <a:gridCol w="230840">
                  <a:extLst>
                    <a:ext uri="{9D8B030D-6E8A-4147-A177-3AD203B41FA5}">
                      <a16:colId xmlns:a16="http://schemas.microsoft.com/office/drawing/2014/main" val="20002"/>
                    </a:ext>
                  </a:extLst>
                </a:gridCol>
                <a:gridCol w="786093">
                  <a:extLst>
                    <a:ext uri="{9D8B030D-6E8A-4147-A177-3AD203B41FA5}">
                      <a16:colId xmlns:a16="http://schemas.microsoft.com/office/drawing/2014/main" val="20003"/>
                    </a:ext>
                  </a:extLst>
                </a:gridCol>
                <a:gridCol w="891427">
                  <a:extLst>
                    <a:ext uri="{9D8B030D-6E8A-4147-A177-3AD203B41FA5}">
                      <a16:colId xmlns:a16="http://schemas.microsoft.com/office/drawing/2014/main" val="20004"/>
                    </a:ext>
                  </a:extLst>
                </a:gridCol>
                <a:gridCol w="614643">
                  <a:extLst>
                    <a:ext uri="{9D8B030D-6E8A-4147-A177-3AD203B41FA5}">
                      <a16:colId xmlns:a16="http://schemas.microsoft.com/office/drawing/2014/main" val="20005"/>
                    </a:ext>
                  </a:extLst>
                </a:gridCol>
                <a:gridCol w="1165972">
                  <a:extLst>
                    <a:ext uri="{9D8B030D-6E8A-4147-A177-3AD203B41FA5}">
                      <a16:colId xmlns:a16="http://schemas.microsoft.com/office/drawing/2014/main" val="20006"/>
                    </a:ext>
                  </a:extLst>
                </a:gridCol>
                <a:gridCol w="891428">
                  <a:extLst>
                    <a:ext uri="{9D8B030D-6E8A-4147-A177-3AD203B41FA5}">
                      <a16:colId xmlns:a16="http://schemas.microsoft.com/office/drawing/2014/main" val="20007"/>
                    </a:ext>
                  </a:extLst>
                </a:gridCol>
                <a:gridCol w="462803">
                  <a:extLst>
                    <a:ext uri="{9D8B030D-6E8A-4147-A177-3AD203B41FA5}">
                      <a16:colId xmlns:a16="http://schemas.microsoft.com/office/drawing/2014/main" val="20008"/>
                    </a:ext>
                  </a:extLst>
                </a:gridCol>
                <a:gridCol w="890307">
                  <a:extLst>
                    <a:ext uri="{9D8B030D-6E8A-4147-A177-3AD203B41FA5}">
                      <a16:colId xmlns:a16="http://schemas.microsoft.com/office/drawing/2014/main" val="20009"/>
                    </a:ext>
                  </a:extLst>
                </a:gridCol>
              </a:tblGrid>
              <a:tr h="502024">
                <a:tc>
                  <a:txBody>
                    <a:bodyPr/>
                    <a:lstStyle/>
                    <a:p>
                      <a:pPr marR="38735" algn="ctr">
                        <a:lnSpc>
                          <a:spcPct val="100000"/>
                        </a:lnSpc>
                        <a:spcBef>
                          <a:spcPts val="135"/>
                        </a:spcBef>
                      </a:pPr>
                      <a:r>
                        <a:rPr sz="1100" spc="-20" dirty="0">
                          <a:solidFill>
                            <a:srgbClr val="696262"/>
                          </a:solidFill>
                          <a:latin typeface="Arial"/>
                          <a:cs typeface="Arial"/>
                        </a:rPr>
                        <a:t>14.0</a:t>
                      </a:r>
                      <a:endParaRPr sz="1100">
                        <a:latin typeface="Arial"/>
                        <a:cs typeface="Arial"/>
                      </a:endParaRPr>
                    </a:p>
                  </a:txBody>
                  <a:tcPr marL="0" marR="0" marT="15128"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p>
                      <a:pPr>
                        <a:lnSpc>
                          <a:spcPct val="100000"/>
                        </a:lnSpc>
                        <a:spcBef>
                          <a:spcPts val="225"/>
                        </a:spcBef>
                      </a:pPr>
                      <a:endParaRPr sz="1100">
                        <a:latin typeface="Times New Roman"/>
                        <a:cs typeface="Times New Roman"/>
                      </a:endParaRPr>
                    </a:p>
                    <a:p>
                      <a:pPr marL="13970">
                        <a:lnSpc>
                          <a:spcPts val="1315"/>
                        </a:lnSpc>
                      </a:pPr>
                      <a:r>
                        <a:rPr sz="1100" spc="-20" dirty="0">
                          <a:solidFill>
                            <a:srgbClr val="504B4B"/>
                          </a:solidFill>
                          <a:latin typeface="Arial"/>
                          <a:cs typeface="Arial"/>
                        </a:rPr>
                        <a:t>12.5</a:t>
                      </a:r>
                      <a:endParaRPr sz="1100">
                        <a:latin typeface="Arial"/>
                        <a:cs typeface="Arial"/>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p>
                      <a:pPr>
                        <a:lnSpc>
                          <a:spcPct val="100000"/>
                        </a:lnSpc>
                        <a:spcBef>
                          <a:spcPts val="180"/>
                        </a:spcBef>
                      </a:pPr>
                      <a:endParaRPr sz="1100">
                        <a:latin typeface="Times New Roman"/>
                        <a:cs typeface="Times New Roman"/>
                      </a:endParaRPr>
                    </a:p>
                    <a:p>
                      <a:pPr marL="254000">
                        <a:lnSpc>
                          <a:spcPts val="1360"/>
                        </a:lnSpc>
                        <a:spcBef>
                          <a:spcPts val="5"/>
                        </a:spcBef>
                      </a:pPr>
                      <a:r>
                        <a:rPr sz="1100" spc="-20" dirty="0">
                          <a:solidFill>
                            <a:srgbClr val="504B4B"/>
                          </a:solidFill>
                          <a:latin typeface="Arial"/>
                          <a:cs typeface="Arial"/>
                        </a:rPr>
                        <a:t>11.5</a:t>
                      </a:r>
                      <a:endParaRPr sz="1100">
                        <a:latin typeface="Arial"/>
                        <a:cs typeface="Arial"/>
                      </a:endParaRPr>
                    </a:p>
                  </a:txBody>
                  <a:tcPr marL="0" marR="0" marT="0" marB="0">
                    <a:lnR w="28575">
                      <a:solidFill>
                        <a:srgbClr val="F8971D"/>
                      </a:solidFill>
                      <a:prstDash val="solid"/>
                    </a:lnR>
                  </a:tcPr>
                </a:tc>
                <a:tc>
                  <a:txBody>
                    <a:bodyPr/>
                    <a:lstStyle/>
                    <a:p>
                      <a:pPr marL="107314">
                        <a:lnSpc>
                          <a:spcPct val="100000"/>
                        </a:lnSpc>
                        <a:spcBef>
                          <a:spcPts val="1265"/>
                        </a:spcBef>
                      </a:pPr>
                      <a:r>
                        <a:rPr sz="1100" spc="-20" dirty="0">
                          <a:solidFill>
                            <a:srgbClr val="504B4B"/>
                          </a:solidFill>
                          <a:latin typeface="Arial"/>
                          <a:cs typeface="Arial"/>
                        </a:rPr>
                        <a:t>12.9</a:t>
                      </a:r>
                      <a:endParaRPr sz="1100">
                        <a:latin typeface="Arial"/>
                        <a:cs typeface="Arial"/>
                      </a:endParaRPr>
                    </a:p>
                  </a:txBody>
                  <a:tcPr marL="0" marR="0" marT="141754" marB="0">
                    <a:lnL w="28575">
                      <a:solidFill>
                        <a:srgbClr val="F8971D"/>
                      </a:solidFill>
                      <a:prstDash val="solid"/>
                    </a:lnL>
                    <a:lnR w="28575">
                      <a:solidFill>
                        <a:srgbClr val="F8971D"/>
                      </a:solidFill>
                      <a:prstDash val="solid"/>
                    </a:lnR>
                  </a:tcPr>
                </a:tc>
                <a:tc>
                  <a:txBody>
                    <a:bodyPr/>
                    <a:lstStyle/>
                    <a:p>
                      <a:pPr>
                        <a:lnSpc>
                          <a:spcPct val="100000"/>
                        </a:lnSpc>
                        <a:spcBef>
                          <a:spcPts val="670"/>
                        </a:spcBef>
                      </a:pPr>
                      <a:endParaRPr sz="1100">
                        <a:latin typeface="Times New Roman"/>
                        <a:cs typeface="Times New Roman"/>
                      </a:endParaRPr>
                    </a:p>
                    <a:p>
                      <a:pPr marR="5080" algn="ctr">
                        <a:lnSpc>
                          <a:spcPct val="100000"/>
                        </a:lnSpc>
                      </a:pPr>
                      <a:r>
                        <a:rPr sz="1100" spc="-20" dirty="0">
                          <a:solidFill>
                            <a:srgbClr val="504B4B"/>
                          </a:solidFill>
                          <a:latin typeface="Arial"/>
                          <a:cs typeface="Arial"/>
                        </a:rPr>
                        <a:t>13.1</a:t>
                      </a:r>
                      <a:endParaRPr sz="1100">
                        <a:latin typeface="Arial"/>
                        <a:cs typeface="Arial"/>
                      </a:endParaRPr>
                    </a:p>
                  </a:txBody>
                  <a:tcPr marL="0" marR="0" marT="75079" marB="0">
                    <a:lnL w="28575">
                      <a:solidFill>
                        <a:srgbClr val="F8971D"/>
                      </a:solidFill>
                      <a:prstDash val="solid"/>
                    </a:lnL>
                  </a:tcPr>
                </a:tc>
                <a:tc>
                  <a:txBody>
                    <a:bodyPr/>
                    <a:lstStyle/>
                    <a:p>
                      <a:pPr>
                        <a:lnSpc>
                          <a:spcPct val="100000"/>
                        </a:lnSpc>
                        <a:spcBef>
                          <a:spcPts val="955"/>
                        </a:spcBef>
                      </a:pPr>
                      <a:endParaRPr sz="900">
                        <a:latin typeface="Times New Roman"/>
                        <a:cs typeface="Times New Roman"/>
                      </a:endParaRPr>
                    </a:p>
                    <a:p>
                      <a:pPr marL="120014">
                        <a:lnSpc>
                          <a:spcPct val="100000"/>
                        </a:lnSpc>
                      </a:pPr>
                      <a:r>
                        <a:rPr sz="900" dirty="0">
                          <a:solidFill>
                            <a:srgbClr val="8B8585"/>
                          </a:solidFill>
                          <a:latin typeface="Arial"/>
                          <a:cs typeface="Arial"/>
                        </a:rPr>
                        <a:t>25</a:t>
                      </a:r>
                      <a:r>
                        <a:rPr sz="900" baseline="23809" dirty="0">
                          <a:solidFill>
                            <a:srgbClr val="8B8585"/>
                          </a:solidFill>
                          <a:latin typeface="Arial"/>
                          <a:cs typeface="Arial"/>
                        </a:rPr>
                        <a:t>th</a:t>
                      </a:r>
                      <a:r>
                        <a:rPr sz="900" spc="112" baseline="23809" dirty="0">
                          <a:solidFill>
                            <a:srgbClr val="8B8585"/>
                          </a:solidFill>
                          <a:latin typeface="Arial"/>
                          <a:cs typeface="Arial"/>
                        </a:rPr>
                        <a:t> </a:t>
                      </a:r>
                      <a:r>
                        <a:rPr sz="900" spc="-10" dirty="0">
                          <a:solidFill>
                            <a:srgbClr val="8B8585"/>
                          </a:solidFill>
                          <a:latin typeface="Arial"/>
                          <a:cs typeface="Arial"/>
                        </a:rPr>
                        <a:t>Percentile</a:t>
                      </a:r>
                      <a:endParaRPr sz="900">
                        <a:latin typeface="Arial"/>
                        <a:cs typeface="Arial"/>
                      </a:endParaRPr>
                    </a:p>
                  </a:txBody>
                  <a:tcPr marL="0" marR="0" marT="107016" marB="0"/>
                </a:tc>
                <a:extLst>
                  <a:ext uri="{0D108BD9-81ED-4DB2-BD59-A6C34878D82A}">
                    <a16:rowId xmlns:a16="http://schemas.microsoft.com/office/drawing/2014/main" val="10000"/>
                  </a:ext>
                </a:extLst>
              </a:tr>
              <a:tr h="272863">
                <a:tc>
                  <a:txBody>
                    <a:bodyPr/>
                    <a:lstStyle/>
                    <a:p>
                      <a:pPr marR="38735" algn="ctr">
                        <a:lnSpc>
                          <a:spcPts val="1290"/>
                        </a:lnSpc>
                      </a:pPr>
                      <a:r>
                        <a:rPr sz="1100" spc="-20" dirty="0">
                          <a:solidFill>
                            <a:srgbClr val="696262"/>
                          </a:solidFill>
                          <a:latin typeface="Arial"/>
                          <a:cs typeface="Arial"/>
                        </a:rPr>
                        <a:t>12.0</a:t>
                      </a:r>
                      <a:endParaRPr sz="1100">
                        <a:latin typeface="Arial"/>
                        <a:cs typeface="Arial"/>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43180">
                        <a:lnSpc>
                          <a:spcPct val="100000"/>
                        </a:lnSpc>
                        <a:spcBef>
                          <a:spcPts val="285"/>
                        </a:spcBef>
                      </a:pPr>
                      <a:r>
                        <a:rPr sz="1100" spc="-20" dirty="0">
                          <a:solidFill>
                            <a:srgbClr val="504B4B"/>
                          </a:solidFill>
                          <a:latin typeface="Arial"/>
                          <a:cs typeface="Arial"/>
                        </a:rPr>
                        <a:t>10.7</a:t>
                      </a:r>
                      <a:endParaRPr sz="1100">
                        <a:latin typeface="Arial"/>
                        <a:cs typeface="Arial"/>
                      </a:endParaRPr>
                    </a:p>
                  </a:txBody>
                  <a:tcPr marL="0" marR="0" marT="31937" marB="0"/>
                </a:tc>
                <a:tc>
                  <a:txBody>
                    <a:bodyPr/>
                    <a:lstStyle/>
                    <a:p>
                      <a:pPr marL="67945">
                        <a:lnSpc>
                          <a:spcPts val="1420"/>
                        </a:lnSpc>
                      </a:pPr>
                      <a:r>
                        <a:rPr sz="1100" spc="-20" dirty="0">
                          <a:solidFill>
                            <a:srgbClr val="504B4B"/>
                          </a:solidFill>
                          <a:latin typeface="Arial"/>
                          <a:cs typeface="Arial"/>
                        </a:rPr>
                        <a:t>10.8</a:t>
                      </a:r>
                      <a:endParaRPr sz="1100">
                        <a:latin typeface="Arial"/>
                        <a:cs typeface="Arial"/>
                      </a:endParaRPr>
                    </a:p>
                  </a:txBody>
                  <a:tcPr marL="0" marR="0" marT="0" marB="0"/>
                </a:tc>
                <a:tc>
                  <a:txBody>
                    <a:bodyPr/>
                    <a:lstStyle/>
                    <a:p>
                      <a:pPr>
                        <a:lnSpc>
                          <a:spcPct val="100000"/>
                        </a:lnSpc>
                      </a:pPr>
                      <a:endParaRPr sz="1100">
                        <a:latin typeface="Times New Roman"/>
                        <a:cs typeface="Times New Roman"/>
                      </a:endParaRPr>
                    </a:p>
                  </a:txBody>
                  <a:tcPr marL="0" marR="0" marT="0" marB="0">
                    <a:lnR w="28575">
                      <a:solidFill>
                        <a:srgbClr val="F8971D"/>
                      </a:solidFill>
                      <a:prstDash val="solid"/>
                    </a:lnR>
                  </a:tcPr>
                </a:tc>
                <a:tc>
                  <a:txBody>
                    <a:bodyPr/>
                    <a:lstStyle/>
                    <a:p>
                      <a:pPr marL="234315">
                        <a:lnSpc>
                          <a:spcPts val="1210"/>
                        </a:lnSpc>
                        <a:spcBef>
                          <a:spcPts val="1125"/>
                        </a:spcBef>
                      </a:pPr>
                      <a:r>
                        <a:rPr sz="1100" spc="-20" dirty="0">
                          <a:solidFill>
                            <a:srgbClr val="504B4B"/>
                          </a:solidFill>
                          <a:latin typeface="Arial"/>
                          <a:cs typeface="Arial"/>
                        </a:rPr>
                        <a:t>11.7</a:t>
                      </a:r>
                      <a:endParaRPr sz="1100">
                        <a:latin typeface="Arial"/>
                        <a:cs typeface="Arial"/>
                      </a:endParaRPr>
                    </a:p>
                  </a:txBody>
                  <a:tcPr marL="0" marR="0" marT="126066" marB="0">
                    <a:lnL w="28575">
                      <a:solidFill>
                        <a:srgbClr val="F8971D"/>
                      </a:solidFill>
                      <a:prstDash val="solid"/>
                    </a:lnL>
                    <a:lnR w="28575">
                      <a:solidFill>
                        <a:srgbClr val="F8971D"/>
                      </a:solidFill>
                      <a:prstDash val="solid"/>
                    </a:lnR>
                  </a:tcPr>
                </a:tc>
                <a:tc>
                  <a:txBody>
                    <a:bodyPr/>
                    <a:lstStyle/>
                    <a:p>
                      <a:pPr marR="5080" algn="ctr">
                        <a:lnSpc>
                          <a:spcPts val="1350"/>
                        </a:lnSpc>
                      </a:pPr>
                      <a:r>
                        <a:rPr sz="1100" spc="-20" dirty="0">
                          <a:solidFill>
                            <a:srgbClr val="504B4B"/>
                          </a:solidFill>
                          <a:latin typeface="Arial"/>
                          <a:cs typeface="Arial"/>
                        </a:rPr>
                        <a:t>12.0</a:t>
                      </a:r>
                      <a:endParaRPr sz="1100">
                        <a:latin typeface="Arial"/>
                        <a:cs typeface="Arial"/>
                      </a:endParaRPr>
                    </a:p>
                  </a:txBody>
                  <a:tcPr marL="0" marR="0" marT="0" marB="0">
                    <a:lnL w="28575">
                      <a:solidFill>
                        <a:srgbClr val="F8971D"/>
                      </a:solidFill>
                      <a:prstDash val="solid"/>
                    </a:lnL>
                  </a:tcPr>
                </a:tc>
                <a:tc>
                  <a:txBody>
                    <a:bodyPr/>
                    <a:lstStyle/>
                    <a:p>
                      <a:pPr marL="120014">
                        <a:lnSpc>
                          <a:spcPct val="100000"/>
                        </a:lnSpc>
                        <a:spcBef>
                          <a:spcPts val="840"/>
                        </a:spcBef>
                      </a:pPr>
                      <a:r>
                        <a:rPr sz="900" spc="-10" dirty="0">
                          <a:solidFill>
                            <a:srgbClr val="8B8585"/>
                          </a:solidFill>
                          <a:latin typeface="Arial"/>
                          <a:cs typeface="Arial"/>
                        </a:rPr>
                        <a:t>Median</a:t>
                      </a:r>
                      <a:endParaRPr sz="900">
                        <a:latin typeface="Arial"/>
                        <a:cs typeface="Arial"/>
                      </a:endParaRPr>
                    </a:p>
                  </a:txBody>
                  <a:tcPr marL="0" marR="0" marT="94129" marB="0"/>
                </a:tc>
                <a:extLst>
                  <a:ext uri="{0D108BD9-81ED-4DB2-BD59-A6C34878D82A}">
                    <a16:rowId xmlns:a16="http://schemas.microsoft.com/office/drawing/2014/main" val="10001"/>
                  </a:ext>
                </a:extLst>
              </a:tr>
              <a:tr h="490818">
                <a:tc>
                  <a:txBody>
                    <a:bodyPr/>
                    <a:lstStyle/>
                    <a:p>
                      <a:pPr>
                        <a:lnSpc>
                          <a:spcPct val="100000"/>
                        </a:lnSpc>
                        <a:spcBef>
                          <a:spcPts val="145"/>
                        </a:spcBef>
                      </a:pPr>
                      <a:endParaRPr sz="1100">
                        <a:latin typeface="Times New Roman"/>
                        <a:cs typeface="Times New Roman"/>
                      </a:endParaRPr>
                    </a:p>
                    <a:p>
                      <a:pPr marR="38735" algn="ctr">
                        <a:lnSpc>
                          <a:spcPct val="100000"/>
                        </a:lnSpc>
                      </a:pPr>
                      <a:r>
                        <a:rPr sz="1100" spc="-20" dirty="0">
                          <a:solidFill>
                            <a:srgbClr val="696262"/>
                          </a:solidFill>
                          <a:latin typeface="Arial"/>
                          <a:cs typeface="Arial"/>
                        </a:rPr>
                        <a:t>10.0</a:t>
                      </a:r>
                      <a:endParaRPr sz="1100">
                        <a:latin typeface="Arial"/>
                        <a:cs typeface="Arial"/>
                      </a:endParaRPr>
                    </a:p>
                  </a:txBody>
                  <a:tcPr marL="0" marR="0" marT="16249" marB="0"/>
                </a:tc>
                <a:tc>
                  <a:txBody>
                    <a:bodyPr/>
                    <a:lstStyle/>
                    <a:p>
                      <a:pPr marL="78105">
                        <a:lnSpc>
                          <a:spcPct val="100000"/>
                        </a:lnSpc>
                        <a:spcBef>
                          <a:spcPts val="525"/>
                        </a:spcBef>
                      </a:pPr>
                      <a:r>
                        <a:rPr sz="1100" spc="-20" dirty="0">
                          <a:solidFill>
                            <a:srgbClr val="504B4B"/>
                          </a:solidFill>
                          <a:latin typeface="Arial"/>
                          <a:cs typeface="Arial"/>
                        </a:rPr>
                        <a:t>11.1</a:t>
                      </a:r>
                      <a:endParaRPr sz="1100">
                        <a:latin typeface="Arial"/>
                        <a:cs typeface="Arial"/>
                      </a:endParaRPr>
                    </a:p>
                  </a:txBody>
                  <a:tcPr marL="0" marR="0" marT="58831"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lnR w="28575">
                      <a:solidFill>
                        <a:srgbClr val="F8971D"/>
                      </a:solidFill>
                      <a:prstDash val="solid"/>
                    </a:lnR>
                  </a:tcPr>
                </a:tc>
                <a:tc>
                  <a:txBody>
                    <a:bodyPr/>
                    <a:lstStyle/>
                    <a:p>
                      <a:pPr>
                        <a:lnSpc>
                          <a:spcPct val="100000"/>
                        </a:lnSpc>
                      </a:pPr>
                      <a:endParaRPr sz="1100">
                        <a:latin typeface="Times New Roman"/>
                        <a:cs typeface="Times New Roman"/>
                      </a:endParaRPr>
                    </a:p>
                    <a:p>
                      <a:pPr>
                        <a:lnSpc>
                          <a:spcPct val="100000"/>
                        </a:lnSpc>
                        <a:spcBef>
                          <a:spcPts val="125"/>
                        </a:spcBef>
                      </a:pPr>
                      <a:endParaRPr sz="1100">
                        <a:latin typeface="Times New Roman"/>
                        <a:cs typeface="Times New Roman"/>
                      </a:endParaRPr>
                    </a:p>
                    <a:p>
                      <a:pPr marL="132080">
                        <a:lnSpc>
                          <a:spcPts val="1395"/>
                        </a:lnSpc>
                      </a:pPr>
                      <a:r>
                        <a:rPr sz="1100" spc="-20" dirty="0">
                          <a:solidFill>
                            <a:srgbClr val="504B4B"/>
                          </a:solidFill>
                          <a:latin typeface="Arial"/>
                          <a:cs typeface="Arial"/>
                        </a:rPr>
                        <a:t>10.1</a:t>
                      </a:r>
                      <a:endParaRPr sz="1100">
                        <a:latin typeface="Arial"/>
                        <a:cs typeface="Arial"/>
                      </a:endParaRPr>
                    </a:p>
                  </a:txBody>
                  <a:tcPr marL="0" marR="0" marT="0" marB="0">
                    <a:lnL w="28575">
                      <a:solidFill>
                        <a:srgbClr val="F8971D"/>
                      </a:solidFill>
                      <a:prstDash val="solid"/>
                    </a:lnL>
                    <a:lnR w="38100">
                      <a:solidFill>
                        <a:srgbClr val="999979"/>
                      </a:solidFill>
                      <a:prstDash val="solid"/>
                    </a:lnR>
                  </a:tcPr>
                </a:tc>
                <a:tc>
                  <a:txBody>
                    <a:bodyPr/>
                    <a:lstStyle/>
                    <a:p>
                      <a:pPr>
                        <a:lnSpc>
                          <a:spcPct val="100000"/>
                        </a:lnSpc>
                        <a:spcBef>
                          <a:spcPts val="800"/>
                        </a:spcBef>
                      </a:pPr>
                      <a:endParaRPr sz="1100">
                        <a:latin typeface="Times New Roman"/>
                        <a:cs typeface="Times New Roman"/>
                      </a:endParaRPr>
                    </a:p>
                    <a:p>
                      <a:pPr marL="144145">
                        <a:lnSpc>
                          <a:spcPct val="100000"/>
                        </a:lnSpc>
                      </a:pPr>
                      <a:r>
                        <a:rPr sz="1100" spc="-20" dirty="0">
                          <a:solidFill>
                            <a:srgbClr val="504B4B"/>
                          </a:solidFill>
                          <a:latin typeface="Arial"/>
                          <a:cs typeface="Arial"/>
                        </a:rPr>
                        <a:t>10.2</a:t>
                      </a:r>
                      <a:endParaRPr sz="1100">
                        <a:latin typeface="Arial"/>
                        <a:cs typeface="Arial"/>
                      </a:endParaRPr>
                    </a:p>
                  </a:txBody>
                  <a:tcPr marL="0" marR="0" marT="89647" marB="0">
                    <a:lnL w="38100">
                      <a:solidFill>
                        <a:srgbClr val="999979"/>
                      </a:solidFill>
                      <a:prstDash val="solid"/>
                    </a:lnL>
                  </a:tcPr>
                </a:tc>
                <a:tc>
                  <a:txBody>
                    <a:bodyPr/>
                    <a:lstStyle/>
                    <a:p>
                      <a:pPr>
                        <a:lnSpc>
                          <a:spcPct val="100000"/>
                        </a:lnSpc>
                        <a:spcBef>
                          <a:spcPts val="200"/>
                        </a:spcBef>
                      </a:pPr>
                      <a:endParaRPr sz="1100">
                        <a:latin typeface="Times New Roman"/>
                        <a:cs typeface="Times New Roman"/>
                      </a:endParaRPr>
                    </a:p>
                    <a:p>
                      <a:pPr marL="431800">
                        <a:lnSpc>
                          <a:spcPct val="100000"/>
                        </a:lnSpc>
                      </a:pPr>
                      <a:r>
                        <a:rPr sz="1100" spc="-20" dirty="0">
                          <a:solidFill>
                            <a:srgbClr val="504B4B"/>
                          </a:solidFill>
                          <a:latin typeface="Arial"/>
                          <a:cs typeface="Arial"/>
                        </a:rPr>
                        <a:t>10.2</a:t>
                      </a:r>
                      <a:endParaRPr sz="1100">
                        <a:latin typeface="Arial"/>
                        <a:cs typeface="Arial"/>
                      </a:endParaRPr>
                    </a:p>
                  </a:txBody>
                  <a:tcPr marL="0" marR="0" marT="22412" marB="0">
                    <a:lnR w="38100">
                      <a:solidFill>
                        <a:srgbClr val="999979"/>
                      </a:solidFill>
                      <a:prstDash val="solid"/>
                    </a:lnR>
                  </a:tcPr>
                </a:tc>
                <a:tc>
                  <a:txBody>
                    <a:bodyPr/>
                    <a:lstStyle/>
                    <a:p>
                      <a:pPr>
                        <a:lnSpc>
                          <a:spcPct val="100000"/>
                        </a:lnSpc>
                        <a:spcBef>
                          <a:spcPts val="690"/>
                        </a:spcBef>
                      </a:pPr>
                      <a:endParaRPr sz="1100">
                        <a:latin typeface="Times New Roman"/>
                        <a:cs typeface="Times New Roman"/>
                      </a:endParaRPr>
                    </a:p>
                    <a:p>
                      <a:pPr marL="107314">
                        <a:lnSpc>
                          <a:spcPct val="100000"/>
                        </a:lnSpc>
                        <a:spcBef>
                          <a:spcPts val="5"/>
                        </a:spcBef>
                      </a:pPr>
                      <a:r>
                        <a:rPr sz="1100" spc="-20" dirty="0">
                          <a:solidFill>
                            <a:srgbClr val="504B4B"/>
                          </a:solidFill>
                          <a:latin typeface="Arial"/>
                          <a:cs typeface="Arial"/>
                        </a:rPr>
                        <a:t>10.3</a:t>
                      </a:r>
                      <a:endParaRPr sz="1100">
                        <a:latin typeface="Arial"/>
                        <a:cs typeface="Arial"/>
                      </a:endParaRPr>
                    </a:p>
                  </a:txBody>
                  <a:tcPr marL="0" marR="0" marT="77321" marB="0">
                    <a:lnL w="38100">
                      <a:solidFill>
                        <a:srgbClr val="999979"/>
                      </a:solidFill>
                      <a:prstDash val="solid"/>
                    </a:lnL>
                  </a:tcPr>
                </a:tc>
                <a:tc>
                  <a:txBody>
                    <a:bodyPr/>
                    <a:lstStyle/>
                    <a:p>
                      <a:pPr marR="30480" algn="ctr">
                        <a:lnSpc>
                          <a:spcPts val="1180"/>
                        </a:lnSpc>
                      </a:pPr>
                      <a:r>
                        <a:rPr sz="1100" spc="-20" dirty="0">
                          <a:solidFill>
                            <a:srgbClr val="504B4B"/>
                          </a:solidFill>
                          <a:latin typeface="Arial"/>
                          <a:cs typeface="Arial"/>
                        </a:rPr>
                        <a:t>10.9</a:t>
                      </a:r>
                      <a:endParaRPr sz="1100">
                        <a:latin typeface="Arial"/>
                        <a:cs typeface="Arial"/>
                      </a:endParaRPr>
                    </a:p>
                  </a:txBody>
                  <a:tcPr marL="0" marR="0" marT="0" marB="0"/>
                </a:tc>
                <a:tc>
                  <a:txBody>
                    <a:bodyPr/>
                    <a:lstStyle/>
                    <a:p>
                      <a:pPr>
                        <a:lnSpc>
                          <a:spcPct val="100000"/>
                        </a:lnSpc>
                        <a:spcBef>
                          <a:spcPts val="385"/>
                        </a:spcBef>
                      </a:pPr>
                      <a:endParaRPr sz="900">
                        <a:latin typeface="Times New Roman"/>
                        <a:cs typeface="Times New Roman"/>
                      </a:endParaRPr>
                    </a:p>
                    <a:p>
                      <a:pPr marL="120014">
                        <a:lnSpc>
                          <a:spcPct val="100000"/>
                        </a:lnSpc>
                      </a:pPr>
                      <a:r>
                        <a:rPr sz="900" dirty="0">
                          <a:solidFill>
                            <a:srgbClr val="8B8585"/>
                          </a:solidFill>
                          <a:latin typeface="Arial"/>
                          <a:cs typeface="Arial"/>
                        </a:rPr>
                        <a:t>75</a:t>
                      </a:r>
                      <a:r>
                        <a:rPr sz="900" baseline="23809" dirty="0">
                          <a:solidFill>
                            <a:srgbClr val="8B8585"/>
                          </a:solidFill>
                          <a:latin typeface="Arial"/>
                          <a:cs typeface="Arial"/>
                        </a:rPr>
                        <a:t>th</a:t>
                      </a:r>
                      <a:r>
                        <a:rPr sz="900" spc="112" baseline="23809" dirty="0">
                          <a:solidFill>
                            <a:srgbClr val="8B8585"/>
                          </a:solidFill>
                          <a:latin typeface="Arial"/>
                          <a:cs typeface="Arial"/>
                        </a:rPr>
                        <a:t> </a:t>
                      </a:r>
                      <a:r>
                        <a:rPr sz="900" spc="-10" dirty="0">
                          <a:solidFill>
                            <a:srgbClr val="8B8585"/>
                          </a:solidFill>
                          <a:latin typeface="Arial"/>
                          <a:cs typeface="Arial"/>
                        </a:rPr>
                        <a:t>Percentile</a:t>
                      </a:r>
                      <a:endParaRPr sz="900">
                        <a:latin typeface="Arial"/>
                        <a:cs typeface="Arial"/>
                      </a:endParaRPr>
                    </a:p>
                  </a:txBody>
                  <a:tcPr marL="0" marR="0" marT="43143" marB="0"/>
                </a:tc>
                <a:extLst>
                  <a:ext uri="{0D108BD9-81ED-4DB2-BD59-A6C34878D82A}">
                    <a16:rowId xmlns:a16="http://schemas.microsoft.com/office/drawing/2014/main" val="10002"/>
                  </a:ext>
                </a:extLst>
              </a:tr>
              <a:tr h="392206">
                <a:tc>
                  <a:txBody>
                    <a:bodyPr/>
                    <a:lstStyle/>
                    <a:p>
                      <a:pPr marL="36195" algn="ctr">
                        <a:lnSpc>
                          <a:spcPct val="100000"/>
                        </a:lnSpc>
                        <a:spcBef>
                          <a:spcPts val="1260"/>
                        </a:spcBef>
                      </a:pPr>
                      <a:r>
                        <a:rPr sz="1100" spc="-25" dirty="0">
                          <a:solidFill>
                            <a:srgbClr val="696262"/>
                          </a:solidFill>
                          <a:latin typeface="Arial"/>
                          <a:cs typeface="Arial"/>
                        </a:rPr>
                        <a:t>8.0</a:t>
                      </a:r>
                      <a:endParaRPr sz="1100">
                        <a:latin typeface="Arial"/>
                        <a:cs typeface="Arial"/>
                      </a:endParaRPr>
                    </a:p>
                  </a:txBody>
                  <a:tcPr marL="0" marR="0" marT="141194" marB="0"/>
                </a:tc>
                <a:tc>
                  <a:txBody>
                    <a:bodyPr/>
                    <a:lstStyle/>
                    <a:p>
                      <a:pPr>
                        <a:lnSpc>
                          <a:spcPct val="100000"/>
                        </a:lnSpc>
                      </a:pPr>
                      <a:endParaRPr sz="1100">
                        <a:latin typeface="Times New Roman"/>
                        <a:cs typeface="Times New Roman"/>
                      </a:endParaRPr>
                    </a:p>
                  </a:txBody>
                  <a:tcPr marL="0" marR="0" marT="0" marB="0"/>
                </a:tc>
                <a:tc>
                  <a:txBody>
                    <a:bodyPr/>
                    <a:lstStyle/>
                    <a:p>
                      <a:pPr marL="35560">
                        <a:lnSpc>
                          <a:spcPts val="1370"/>
                        </a:lnSpc>
                      </a:pPr>
                      <a:r>
                        <a:rPr sz="1100" spc="-25" dirty="0">
                          <a:solidFill>
                            <a:srgbClr val="504B4B"/>
                          </a:solidFill>
                          <a:latin typeface="Arial"/>
                          <a:cs typeface="Arial"/>
                        </a:rPr>
                        <a:t>9.7</a:t>
                      </a:r>
                      <a:endParaRPr sz="1100">
                        <a:latin typeface="Arial"/>
                        <a:cs typeface="Arial"/>
                      </a:endParaRPr>
                    </a:p>
                  </a:txBody>
                  <a:tcPr marL="0" marR="0" marT="0" marB="0"/>
                </a:tc>
                <a:tc>
                  <a:txBody>
                    <a:bodyPr/>
                    <a:lstStyle/>
                    <a:p>
                      <a:pPr>
                        <a:lnSpc>
                          <a:spcPct val="100000"/>
                        </a:lnSpc>
                      </a:pPr>
                      <a:endParaRPr sz="1100" dirty="0">
                        <a:latin typeface="Times New Roman"/>
                        <a:cs typeface="Times New Roman"/>
                      </a:endParaRPr>
                    </a:p>
                  </a:txBody>
                  <a:tcPr marL="0" marR="0" marT="0" marB="0">
                    <a:lnR w="38100">
                      <a:solidFill>
                        <a:srgbClr val="999979"/>
                      </a:solidFill>
                      <a:prstDash val="solid"/>
                    </a:lnR>
                  </a:tcPr>
                </a:tc>
                <a:tc>
                  <a:txBody>
                    <a:bodyPr/>
                    <a:lstStyle/>
                    <a:p>
                      <a:pPr>
                        <a:lnSpc>
                          <a:spcPct val="100000"/>
                        </a:lnSpc>
                        <a:spcBef>
                          <a:spcPts val="415"/>
                        </a:spcBef>
                      </a:pPr>
                      <a:endParaRPr sz="1100">
                        <a:latin typeface="Times New Roman"/>
                        <a:cs typeface="Times New Roman"/>
                      </a:endParaRPr>
                    </a:p>
                    <a:p>
                      <a:pPr marL="81915">
                        <a:lnSpc>
                          <a:spcPct val="100000"/>
                        </a:lnSpc>
                      </a:pPr>
                      <a:r>
                        <a:rPr sz="1100" spc="-25" dirty="0">
                          <a:solidFill>
                            <a:srgbClr val="504B4B"/>
                          </a:solidFill>
                          <a:latin typeface="Arial"/>
                          <a:cs typeface="Arial"/>
                        </a:rPr>
                        <a:t>8.5</a:t>
                      </a:r>
                      <a:endParaRPr sz="1100">
                        <a:latin typeface="Arial"/>
                        <a:cs typeface="Arial"/>
                      </a:endParaRPr>
                    </a:p>
                  </a:txBody>
                  <a:tcPr marL="0" marR="0" marT="46504" marB="0">
                    <a:lnL w="38100">
                      <a:solidFill>
                        <a:srgbClr val="999979"/>
                      </a:solidFill>
                      <a:prstDash val="solid"/>
                    </a:lnL>
                  </a:tcPr>
                </a:tc>
                <a:tc>
                  <a:txBody>
                    <a:bodyPr/>
                    <a:lstStyle/>
                    <a:p>
                      <a:pPr marL="93345">
                        <a:lnSpc>
                          <a:spcPct val="100000"/>
                        </a:lnSpc>
                        <a:spcBef>
                          <a:spcPts val="254"/>
                        </a:spcBef>
                      </a:pPr>
                      <a:r>
                        <a:rPr sz="1100" spc="-25" dirty="0">
                          <a:solidFill>
                            <a:srgbClr val="504B4B"/>
                          </a:solidFill>
                          <a:latin typeface="Arial"/>
                          <a:cs typeface="Arial"/>
                        </a:rPr>
                        <a:t>9.2</a:t>
                      </a:r>
                      <a:endParaRPr sz="1100">
                        <a:latin typeface="Arial"/>
                        <a:cs typeface="Arial"/>
                      </a:endParaRPr>
                    </a:p>
                  </a:txBody>
                  <a:tcPr marL="0" marR="0" marT="28574" marB="0"/>
                </a:tc>
                <a:tc>
                  <a:txBody>
                    <a:bodyPr/>
                    <a:lstStyle/>
                    <a:p>
                      <a:pPr marR="210185" algn="ctr">
                        <a:lnSpc>
                          <a:spcPct val="100000"/>
                        </a:lnSpc>
                        <a:spcBef>
                          <a:spcPts val="270"/>
                        </a:spcBef>
                      </a:pPr>
                      <a:r>
                        <a:rPr sz="1100" spc="-25" dirty="0">
                          <a:solidFill>
                            <a:srgbClr val="504B4B"/>
                          </a:solidFill>
                          <a:latin typeface="Arial"/>
                          <a:cs typeface="Arial"/>
                        </a:rPr>
                        <a:t>8.9</a:t>
                      </a:r>
                      <a:endParaRPr sz="1100">
                        <a:latin typeface="Arial"/>
                        <a:cs typeface="Arial"/>
                      </a:endParaRPr>
                    </a:p>
                  </a:txBody>
                  <a:tcPr marL="0" marR="0" marT="30256"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21" name="object 21"/>
          <p:cNvSpPr txBox="1"/>
          <p:nvPr/>
        </p:nvSpPr>
        <p:spPr>
          <a:xfrm>
            <a:off x="1750134" y="3272789"/>
            <a:ext cx="208989" cy="1575462"/>
          </a:xfrm>
          <a:prstGeom prst="rect">
            <a:avLst/>
          </a:prstGeom>
        </p:spPr>
        <p:txBody>
          <a:bodyPr vert="horz" wrap="square" lIns="0" tIns="11206" rIns="0" bIns="0" rtlCol="0">
            <a:spAutoFit/>
          </a:bodyPr>
          <a:lstStyle/>
          <a:p>
            <a:pPr marL="11206">
              <a:spcBef>
                <a:spcPts val="88"/>
              </a:spcBef>
            </a:pPr>
            <a:r>
              <a:rPr sz="1059" spc="-22" dirty="0">
                <a:solidFill>
                  <a:srgbClr val="696262"/>
                </a:solidFill>
                <a:latin typeface="Arial"/>
                <a:cs typeface="Arial"/>
              </a:rPr>
              <a:t>6.0</a:t>
            </a:r>
            <a:endParaRPr sz="1059">
              <a:latin typeface="Arial"/>
              <a:cs typeface="Arial"/>
            </a:endParaRPr>
          </a:p>
          <a:p>
            <a:pPr>
              <a:spcBef>
                <a:spcPts val="1143"/>
              </a:spcBef>
            </a:pPr>
            <a:endParaRPr sz="1059">
              <a:latin typeface="Arial"/>
              <a:cs typeface="Arial"/>
            </a:endParaRPr>
          </a:p>
          <a:p>
            <a:pPr marL="11206"/>
            <a:r>
              <a:rPr sz="1059" spc="-22" dirty="0">
                <a:solidFill>
                  <a:srgbClr val="696262"/>
                </a:solidFill>
                <a:latin typeface="Arial"/>
                <a:cs typeface="Arial"/>
              </a:rPr>
              <a:t>4.0</a:t>
            </a:r>
            <a:endParaRPr sz="1059">
              <a:latin typeface="Arial"/>
              <a:cs typeface="Arial"/>
            </a:endParaRPr>
          </a:p>
          <a:p>
            <a:pPr>
              <a:spcBef>
                <a:spcPts val="1143"/>
              </a:spcBef>
            </a:pPr>
            <a:endParaRPr sz="1059">
              <a:latin typeface="Arial"/>
              <a:cs typeface="Arial"/>
            </a:endParaRPr>
          </a:p>
          <a:p>
            <a:pPr marL="11206"/>
            <a:r>
              <a:rPr sz="1059" spc="-22" dirty="0">
                <a:solidFill>
                  <a:srgbClr val="696262"/>
                </a:solidFill>
                <a:latin typeface="Arial"/>
                <a:cs typeface="Arial"/>
              </a:rPr>
              <a:t>2.0</a:t>
            </a:r>
            <a:endParaRPr sz="1059">
              <a:latin typeface="Arial"/>
              <a:cs typeface="Arial"/>
            </a:endParaRPr>
          </a:p>
          <a:p>
            <a:pPr>
              <a:spcBef>
                <a:spcPts val="1143"/>
              </a:spcBef>
            </a:pPr>
            <a:endParaRPr sz="1059">
              <a:latin typeface="Arial"/>
              <a:cs typeface="Arial"/>
            </a:endParaRPr>
          </a:p>
          <a:p>
            <a:pPr marL="11206"/>
            <a:r>
              <a:rPr sz="1059" spc="-22" dirty="0">
                <a:solidFill>
                  <a:srgbClr val="696262"/>
                </a:solidFill>
                <a:latin typeface="Arial"/>
                <a:cs typeface="Arial"/>
              </a:rPr>
              <a:t>0.0</a:t>
            </a:r>
            <a:endParaRPr sz="1059">
              <a:latin typeface="Arial"/>
              <a:cs typeface="Arial"/>
            </a:endParaRPr>
          </a:p>
        </p:txBody>
      </p:sp>
      <p:sp>
        <p:nvSpPr>
          <p:cNvPr id="22" name="object 22"/>
          <p:cNvSpPr txBox="1"/>
          <p:nvPr/>
        </p:nvSpPr>
        <p:spPr>
          <a:xfrm>
            <a:off x="2243866" y="4816064"/>
            <a:ext cx="529478" cy="174309"/>
          </a:xfrm>
          <a:prstGeom prst="rect">
            <a:avLst/>
          </a:prstGeom>
        </p:spPr>
        <p:txBody>
          <a:bodyPr vert="horz" wrap="square" lIns="0" tIns="11206" rIns="0" bIns="0" rtlCol="0">
            <a:spAutoFit/>
          </a:bodyPr>
          <a:lstStyle/>
          <a:p>
            <a:pPr marL="11206">
              <a:spcBef>
                <a:spcPts val="88"/>
              </a:spcBef>
            </a:pPr>
            <a:r>
              <a:rPr sz="1059" dirty="0">
                <a:solidFill>
                  <a:srgbClr val="696262"/>
                </a:solidFill>
                <a:latin typeface="Arial"/>
                <a:cs typeface="Arial"/>
              </a:rPr>
              <a:t>Total</a:t>
            </a:r>
            <a:r>
              <a:rPr sz="1059" spc="-26" dirty="0">
                <a:solidFill>
                  <a:srgbClr val="696262"/>
                </a:solidFill>
                <a:latin typeface="Arial"/>
                <a:cs typeface="Arial"/>
              </a:rPr>
              <a:t> </a:t>
            </a:r>
            <a:r>
              <a:rPr sz="1059" spc="-22" dirty="0">
                <a:solidFill>
                  <a:srgbClr val="696262"/>
                </a:solidFill>
                <a:latin typeface="Arial"/>
                <a:cs typeface="Arial"/>
              </a:rPr>
              <a:t>PF</a:t>
            </a:r>
            <a:endParaRPr sz="1059">
              <a:latin typeface="Arial"/>
              <a:cs typeface="Arial"/>
            </a:endParaRPr>
          </a:p>
        </p:txBody>
      </p:sp>
      <p:sp>
        <p:nvSpPr>
          <p:cNvPr id="23" name="object 23"/>
          <p:cNvSpPr txBox="1"/>
          <p:nvPr/>
        </p:nvSpPr>
        <p:spPr>
          <a:xfrm>
            <a:off x="3069516" y="4816064"/>
            <a:ext cx="660587" cy="174309"/>
          </a:xfrm>
          <a:prstGeom prst="rect">
            <a:avLst/>
          </a:prstGeom>
        </p:spPr>
        <p:txBody>
          <a:bodyPr vert="horz" wrap="square" lIns="0" tIns="11206" rIns="0" bIns="0" rtlCol="0">
            <a:spAutoFit/>
          </a:bodyPr>
          <a:lstStyle/>
          <a:p>
            <a:pPr marL="11206">
              <a:spcBef>
                <a:spcPts val="88"/>
              </a:spcBef>
            </a:pPr>
            <a:r>
              <a:rPr sz="1059" dirty="0">
                <a:solidFill>
                  <a:srgbClr val="696262"/>
                </a:solidFill>
                <a:latin typeface="Arial"/>
                <a:cs typeface="Arial"/>
              </a:rPr>
              <a:t>PF</a:t>
            </a:r>
            <a:r>
              <a:rPr sz="1059" spc="-18" dirty="0">
                <a:solidFill>
                  <a:srgbClr val="696262"/>
                </a:solidFill>
                <a:latin typeface="Arial"/>
                <a:cs typeface="Arial"/>
              </a:rPr>
              <a:t> </a:t>
            </a:r>
            <a:r>
              <a:rPr sz="1059" dirty="0">
                <a:solidFill>
                  <a:srgbClr val="696262"/>
                </a:solidFill>
                <a:latin typeface="Arial"/>
                <a:cs typeface="Arial"/>
              </a:rPr>
              <a:t>&gt;</a:t>
            </a:r>
            <a:r>
              <a:rPr sz="1059" spc="-4" dirty="0">
                <a:solidFill>
                  <a:srgbClr val="696262"/>
                </a:solidFill>
                <a:latin typeface="Arial"/>
                <a:cs typeface="Arial"/>
              </a:rPr>
              <a:t> </a:t>
            </a:r>
            <a:r>
              <a:rPr sz="1059" spc="-18" dirty="0">
                <a:solidFill>
                  <a:srgbClr val="696262"/>
                </a:solidFill>
                <a:latin typeface="Arial"/>
                <a:cs typeface="Arial"/>
              </a:rPr>
              <a:t>$25B</a:t>
            </a:r>
            <a:endParaRPr sz="1059">
              <a:latin typeface="Arial"/>
              <a:cs typeface="Arial"/>
            </a:endParaRPr>
          </a:p>
        </p:txBody>
      </p:sp>
      <p:sp>
        <p:nvSpPr>
          <p:cNvPr id="24" name="object 24"/>
          <p:cNvSpPr txBox="1"/>
          <p:nvPr/>
        </p:nvSpPr>
        <p:spPr>
          <a:xfrm>
            <a:off x="3960271" y="4816064"/>
            <a:ext cx="660587" cy="174309"/>
          </a:xfrm>
          <a:prstGeom prst="rect">
            <a:avLst/>
          </a:prstGeom>
        </p:spPr>
        <p:txBody>
          <a:bodyPr vert="horz" wrap="square" lIns="0" tIns="11206" rIns="0" bIns="0" rtlCol="0">
            <a:spAutoFit/>
          </a:bodyPr>
          <a:lstStyle/>
          <a:p>
            <a:pPr marL="11206">
              <a:spcBef>
                <a:spcPts val="88"/>
              </a:spcBef>
            </a:pPr>
            <a:r>
              <a:rPr sz="1059" dirty="0">
                <a:solidFill>
                  <a:srgbClr val="696262"/>
                </a:solidFill>
                <a:latin typeface="Arial"/>
                <a:cs typeface="Arial"/>
              </a:rPr>
              <a:t>PF</a:t>
            </a:r>
            <a:r>
              <a:rPr sz="1059" spc="-18" dirty="0">
                <a:solidFill>
                  <a:srgbClr val="696262"/>
                </a:solidFill>
                <a:latin typeface="Arial"/>
                <a:cs typeface="Arial"/>
              </a:rPr>
              <a:t> </a:t>
            </a:r>
            <a:r>
              <a:rPr sz="1059" dirty="0">
                <a:solidFill>
                  <a:srgbClr val="696262"/>
                </a:solidFill>
                <a:latin typeface="Arial"/>
                <a:cs typeface="Arial"/>
              </a:rPr>
              <a:t>&gt;</a:t>
            </a:r>
            <a:r>
              <a:rPr sz="1059" spc="-4" dirty="0">
                <a:solidFill>
                  <a:srgbClr val="696262"/>
                </a:solidFill>
                <a:latin typeface="Arial"/>
                <a:cs typeface="Arial"/>
              </a:rPr>
              <a:t> </a:t>
            </a:r>
            <a:r>
              <a:rPr sz="1059" spc="-18" dirty="0">
                <a:solidFill>
                  <a:srgbClr val="696262"/>
                </a:solidFill>
                <a:latin typeface="Arial"/>
                <a:cs typeface="Arial"/>
              </a:rPr>
              <a:t>$10B</a:t>
            </a:r>
            <a:endParaRPr sz="1059">
              <a:latin typeface="Arial"/>
              <a:cs typeface="Arial"/>
            </a:endParaRPr>
          </a:p>
        </p:txBody>
      </p:sp>
      <p:sp>
        <p:nvSpPr>
          <p:cNvPr id="25" name="object 25"/>
          <p:cNvSpPr txBox="1"/>
          <p:nvPr/>
        </p:nvSpPr>
        <p:spPr>
          <a:xfrm>
            <a:off x="4888343" y="4816064"/>
            <a:ext cx="585507" cy="174309"/>
          </a:xfrm>
          <a:prstGeom prst="rect">
            <a:avLst/>
          </a:prstGeom>
        </p:spPr>
        <p:txBody>
          <a:bodyPr vert="horz" wrap="square" lIns="0" tIns="11206" rIns="0" bIns="0" rtlCol="0">
            <a:spAutoFit/>
          </a:bodyPr>
          <a:lstStyle/>
          <a:p>
            <a:pPr marL="11206">
              <a:spcBef>
                <a:spcPts val="88"/>
              </a:spcBef>
            </a:pPr>
            <a:r>
              <a:rPr sz="1059" dirty="0">
                <a:solidFill>
                  <a:srgbClr val="696262"/>
                </a:solidFill>
                <a:latin typeface="Arial"/>
                <a:cs typeface="Arial"/>
              </a:rPr>
              <a:t>PF</a:t>
            </a:r>
            <a:r>
              <a:rPr sz="1059" spc="-18" dirty="0">
                <a:solidFill>
                  <a:srgbClr val="696262"/>
                </a:solidFill>
                <a:latin typeface="Arial"/>
                <a:cs typeface="Arial"/>
              </a:rPr>
              <a:t> </a:t>
            </a:r>
            <a:r>
              <a:rPr sz="1059" dirty="0">
                <a:solidFill>
                  <a:srgbClr val="696262"/>
                </a:solidFill>
                <a:latin typeface="Arial"/>
                <a:cs typeface="Arial"/>
              </a:rPr>
              <a:t>&gt;</a:t>
            </a:r>
            <a:r>
              <a:rPr sz="1059" spc="-4" dirty="0">
                <a:solidFill>
                  <a:srgbClr val="696262"/>
                </a:solidFill>
                <a:latin typeface="Arial"/>
                <a:cs typeface="Arial"/>
              </a:rPr>
              <a:t> </a:t>
            </a:r>
            <a:r>
              <a:rPr sz="1059" spc="-22" dirty="0">
                <a:solidFill>
                  <a:srgbClr val="696262"/>
                </a:solidFill>
                <a:latin typeface="Arial"/>
                <a:cs typeface="Arial"/>
              </a:rPr>
              <a:t>$1B</a:t>
            </a:r>
            <a:endParaRPr sz="1059">
              <a:latin typeface="Arial"/>
              <a:cs typeface="Arial"/>
            </a:endParaRPr>
          </a:p>
        </p:txBody>
      </p:sp>
      <p:sp>
        <p:nvSpPr>
          <p:cNvPr id="26" name="object 26"/>
          <p:cNvSpPr txBox="1"/>
          <p:nvPr/>
        </p:nvSpPr>
        <p:spPr>
          <a:xfrm>
            <a:off x="5729119" y="4816064"/>
            <a:ext cx="685800" cy="319092"/>
          </a:xfrm>
          <a:prstGeom prst="rect">
            <a:avLst/>
          </a:prstGeom>
        </p:spPr>
        <p:txBody>
          <a:bodyPr vert="horz" wrap="square" lIns="0" tIns="11206" rIns="0" bIns="0" rtlCol="0">
            <a:spAutoFit/>
          </a:bodyPr>
          <a:lstStyle/>
          <a:p>
            <a:pPr algn="ctr">
              <a:lnSpc>
                <a:spcPts val="1244"/>
              </a:lnSpc>
              <a:spcBef>
                <a:spcPts val="88"/>
              </a:spcBef>
            </a:pPr>
            <a:r>
              <a:rPr sz="1059" dirty="0">
                <a:solidFill>
                  <a:srgbClr val="696262"/>
                </a:solidFill>
                <a:latin typeface="Arial"/>
                <a:cs typeface="Arial"/>
              </a:rPr>
              <a:t>PF</a:t>
            </a:r>
            <a:r>
              <a:rPr sz="1059" spc="-22" dirty="0">
                <a:solidFill>
                  <a:srgbClr val="696262"/>
                </a:solidFill>
                <a:latin typeface="Arial"/>
                <a:cs typeface="Arial"/>
              </a:rPr>
              <a:t> </a:t>
            </a:r>
            <a:r>
              <a:rPr sz="1059" spc="-9" dirty="0">
                <a:solidFill>
                  <a:srgbClr val="696262"/>
                </a:solidFill>
                <a:latin typeface="Arial"/>
                <a:cs typeface="Arial"/>
              </a:rPr>
              <a:t>$100M-</a:t>
            </a:r>
            <a:endParaRPr sz="1059">
              <a:latin typeface="Arial"/>
              <a:cs typeface="Arial"/>
            </a:endParaRPr>
          </a:p>
          <a:p>
            <a:pPr algn="ctr">
              <a:lnSpc>
                <a:spcPts val="1244"/>
              </a:lnSpc>
            </a:pPr>
            <a:r>
              <a:rPr sz="1059" spc="-22" dirty="0">
                <a:solidFill>
                  <a:srgbClr val="696262"/>
                </a:solidFill>
                <a:latin typeface="Arial"/>
                <a:cs typeface="Arial"/>
              </a:rPr>
              <a:t>$1B</a:t>
            </a:r>
            <a:endParaRPr sz="1059">
              <a:latin typeface="Arial"/>
              <a:cs typeface="Arial"/>
            </a:endParaRPr>
          </a:p>
        </p:txBody>
      </p:sp>
      <p:sp>
        <p:nvSpPr>
          <p:cNvPr id="27" name="object 27"/>
          <p:cNvSpPr txBox="1"/>
          <p:nvPr/>
        </p:nvSpPr>
        <p:spPr>
          <a:xfrm>
            <a:off x="6584353" y="4816064"/>
            <a:ext cx="756957" cy="174309"/>
          </a:xfrm>
          <a:prstGeom prst="rect">
            <a:avLst/>
          </a:prstGeom>
        </p:spPr>
        <p:txBody>
          <a:bodyPr vert="horz" wrap="square" lIns="0" tIns="11206" rIns="0" bIns="0" rtlCol="0">
            <a:spAutoFit/>
          </a:bodyPr>
          <a:lstStyle/>
          <a:p>
            <a:pPr marL="11206">
              <a:spcBef>
                <a:spcPts val="88"/>
              </a:spcBef>
            </a:pPr>
            <a:r>
              <a:rPr sz="1059" dirty="0">
                <a:solidFill>
                  <a:srgbClr val="696262"/>
                </a:solidFill>
                <a:latin typeface="Arial"/>
                <a:cs typeface="Arial"/>
              </a:rPr>
              <a:t>PF</a:t>
            </a:r>
            <a:r>
              <a:rPr sz="1059" spc="-18" dirty="0">
                <a:solidFill>
                  <a:srgbClr val="696262"/>
                </a:solidFill>
                <a:latin typeface="Arial"/>
                <a:cs typeface="Arial"/>
              </a:rPr>
              <a:t> </a:t>
            </a:r>
            <a:r>
              <a:rPr sz="1059" dirty="0">
                <a:solidFill>
                  <a:srgbClr val="696262"/>
                </a:solidFill>
                <a:latin typeface="Arial"/>
                <a:cs typeface="Arial"/>
              </a:rPr>
              <a:t>&lt;</a:t>
            </a:r>
            <a:r>
              <a:rPr sz="1059" spc="-4" dirty="0">
                <a:solidFill>
                  <a:srgbClr val="696262"/>
                </a:solidFill>
                <a:latin typeface="Arial"/>
                <a:cs typeface="Arial"/>
              </a:rPr>
              <a:t> </a:t>
            </a:r>
            <a:r>
              <a:rPr sz="1059" spc="-9" dirty="0">
                <a:solidFill>
                  <a:srgbClr val="696262"/>
                </a:solidFill>
                <a:latin typeface="Arial"/>
                <a:cs typeface="Arial"/>
              </a:rPr>
              <a:t>$100M</a:t>
            </a:r>
            <a:endParaRPr sz="1059">
              <a:latin typeface="Arial"/>
              <a:cs typeface="Arial"/>
            </a:endParaRPr>
          </a:p>
        </p:txBody>
      </p:sp>
      <p:sp>
        <p:nvSpPr>
          <p:cNvPr id="28" name="object 28"/>
          <p:cNvSpPr/>
          <p:nvPr/>
        </p:nvSpPr>
        <p:spPr>
          <a:xfrm>
            <a:off x="3634067" y="5226199"/>
            <a:ext cx="215153" cy="0"/>
          </a:xfrm>
          <a:custGeom>
            <a:avLst/>
            <a:gdLst/>
            <a:ahLst/>
            <a:cxnLst/>
            <a:rect l="l" t="t" r="r" b="b"/>
            <a:pathLst>
              <a:path w="243839">
                <a:moveTo>
                  <a:pt x="0" y="0"/>
                </a:moveTo>
                <a:lnTo>
                  <a:pt x="243839" y="0"/>
                </a:lnTo>
              </a:path>
            </a:pathLst>
          </a:custGeom>
          <a:ln w="25400">
            <a:solidFill>
              <a:srgbClr val="00639A"/>
            </a:solidFill>
          </a:ln>
        </p:spPr>
        <p:txBody>
          <a:bodyPr wrap="square" lIns="0" tIns="0" rIns="0" bIns="0" rtlCol="0"/>
          <a:lstStyle/>
          <a:p>
            <a:endParaRPr sz="1588"/>
          </a:p>
        </p:txBody>
      </p:sp>
      <p:sp>
        <p:nvSpPr>
          <p:cNvPr id="29" name="object 29"/>
          <p:cNvSpPr/>
          <p:nvPr/>
        </p:nvSpPr>
        <p:spPr>
          <a:xfrm>
            <a:off x="4252632" y="5226199"/>
            <a:ext cx="215153" cy="0"/>
          </a:xfrm>
          <a:custGeom>
            <a:avLst/>
            <a:gdLst/>
            <a:ahLst/>
            <a:cxnLst/>
            <a:rect l="l" t="t" r="r" b="b"/>
            <a:pathLst>
              <a:path w="243839">
                <a:moveTo>
                  <a:pt x="0" y="0"/>
                </a:moveTo>
                <a:lnTo>
                  <a:pt x="243839" y="0"/>
                </a:lnTo>
              </a:path>
            </a:pathLst>
          </a:custGeom>
          <a:ln w="25400">
            <a:solidFill>
              <a:srgbClr val="000000"/>
            </a:solidFill>
          </a:ln>
        </p:spPr>
        <p:txBody>
          <a:bodyPr wrap="square" lIns="0" tIns="0" rIns="0" bIns="0" rtlCol="0"/>
          <a:lstStyle/>
          <a:p>
            <a:endParaRPr sz="1588"/>
          </a:p>
        </p:txBody>
      </p:sp>
      <p:grpSp>
        <p:nvGrpSpPr>
          <p:cNvPr id="30" name="object 30"/>
          <p:cNvGrpSpPr/>
          <p:nvPr/>
        </p:nvGrpSpPr>
        <p:grpSpPr>
          <a:xfrm>
            <a:off x="5050043" y="5214993"/>
            <a:ext cx="215153" cy="22412"/>
            <a:chOff x="5570982" y="5910326"/>
            <a:chExt cx="243840" cy="25400"/>
          </a:xfrm>
        </p:grpSpPr>
        <p:sp>
          <p:nvSpPr>
            <p:cNvPr id="31" name="object 31"/>
            <p:cNvSpPr/>
            <p:nvPr/>
          </p:nvSpPr>
          <p:spPr>
            <a:xfrm>
              <a:off x="5570982" y="5923026"/>
              <a:ext cx="243840" cy="0"/>
            </a:xfrm>
            <a:custGeom>
              <a:avLst/>
              <a:gdLst/>
              <a:ahLst/>
              <a:cxnLst/>
              <a:rect l="l" t="t" r="r" b="b"/>
              <a:pathLst>
                <a:path w="243839">
                  <a:moveTo>
                    <a:pt x="0" y="0"/>
                  </a:moveTo>
                  <a:lnTo>
                    <a:pt x="243839" y="0"/>
                  </a:lnTo>
                </a:path>
              </a:pathLst>
            </a:custGeom>
            <a:ln w="25400">
              <a:solidFill>
                <a:srgbClr val="F18015"/>
              </a:solidFill>
            </a:ln>
          </p:spPr>
          <p:txBody>
            <a:bodyPr wrap="square" lIns="0" tIns="0" rIns="0" bIns="0" rtlCol="0"/>
            <a:lstStyle/>
            <a:p>
              <a:endParaRPr sz="1588"/>
            </a:p>
          </p:txBody>
        </p:sp>
        <p:sp>
          <p:nvSpPr>
            <p:cNvPr id="32" name="object 32"/>
            <p:cNvSpPr/>
            <p:nvPr/>
          </p:nvSpPr>
          <p:spPr>
            <a:xfrm>
              <a:off x="5692140" y="5917691"/>
              <a:ext cx="18415" cy="7620"/>
            </a:xfrm>
            <a:custGeom>
              <a:avLst/>
              <a:gdLst/>
              <a:ahLst/>
              <a:cxnLst/>
              <a:rect l="l" t="t" r="r" b="b"/>
              <a:pathLst>
                <a:path w="18414" h="7620">
                  <a:moveTo>
                    <a:pt x="18287" y="0"/>
                  </a:moveTo>
                  <a:lnTo>
                    <a:pt x="0" y="0"/>
                  </a:lnTo>
                  <a:lnTo>
                    <a:pt x="0" y="7620"/>
                  </a:lnTo>
                  <a:lnTo>
                    <a:pt x="18287" y="7620"/>
                  </a:lnTo>
                  <a:lnTo>
                    <a:pt x="18287" y="0"/>
                  </a:lnTo>
                  <a:close/>
                </a:path>
              </a:pathLst>
            </a:custGeom>
            <a:solidFill>
              <a:srgbClr val="999979"/>
            </a:solidFill>
          </p:spPr>
          <p:txBody>
            <a:bodyPr wrap="square" lIns="0" tIns="0" rIns="0" bIns="0" rtlCol="0"/>
            <a:lstStyle/>
            <a:p>
              <a:endParaRPr sz="1588"/>
            </a:p>
          </p:txBody>
        </p:sp>
        <p:sp>
          <p:nvSpPr>
            <p:cNvPr id="33" name="object 33"/>
            <p:cNvSpPr/>
            <p:nvPr/>
          </p:nvSpPr>
          <p:spPr>
            <a:xfrm>
              <a:off x="5692140" y="5917691"/>
              <a:ext cx="18415" cy="7620"/>
            </a:xfrm>
            <a:custGeom>
              <a:avLst/>
              <a:gdLst/>
              <a:ahLst/>
              <a:cxnLst/>
              <a:rect l="l" t="t" r="r" b="b"/>
              <a:pathLst>
                <a:path w="18414" h="7620">
                  <a:moveTo>
                    <a:pt x="0" y="7620"/>
                  </a:moveTo>
                  <a:lnTo>
                    <a:pt x="18287" y="7620"/>
                  </a:lnTo>
                  <a:lnTo>
                    <a:pt x="18287" y="0"/>
                  </a:lnTo>
                  <a:lnTo>
                    <a:pt x="0" y="0"/>
                  </a:lnTo>
                  <a:lnTo>
                    <a:pt x="0" y="7620"/>
                  </a:lnTo>
                  <a:close/>
                </a:path>
              </a:pathLst>
            </a:custGeom>
            <a:ln w="9525">
              <a:solidFill>
                <a:srgbClr val="999979"/>
              </a:solidFill>
            </a:ln>
          </p:spPr>
          <p:txBody>
            <a:bodyPr wrap="square" lIns="0" tIns="0" rIns="0" bIns="0" rtlCol="0"/>
            <a:lstStyle/>
            <a:p>
              <a:endParaRPr sz="1588"/>
            </a:p>
          </p:txBody>
        </p:sp>
      </p:grpSp>
      <p:sp>
        <p:nvSpPr>
          <p:cNvPr id="34" name="object 34"/>
          <p:cNvSpPr txBox="1"/>
          <p:nvPr/>
        </p:nvSpPr>
        <p:spPr>
          <a:xfrm>
            <a:off x="525332" y="5123665"/>
            <a:ext cx="7512984" cy="1443823"/>
          </a:xfrm>
          <a:prstGeom prst="rect">
            <a:avLst/>
          </a:prstGeom>
        </p:spPr>
        <p:txBody>
          <a:bodyPr vert="horz" wrap="square" lIns="0" tIns="11206" rIns="0" bIns="0" rtlCol="0">
            <a:spAutoFit/>
          </a:bodyPr>
          <a:lstStyle/>
          <a:p>
            <a:pPr marL="3347376">
              <a:spcBef>
                <a:spcPts val="88"/>
              </a:spcBef>
              <a:tabLst>
                <a:tab pos="3965973" algn="l"/>
                <a:tab pos="4763314" algn="l"/>
              </a:tabLst>
            </a:pPr>
            <a:r>
              <a:rPr sz="1059" spc="-18" dirty="0">
                <a:solidFill>
                  <a:srgbClr val="696262"/>
                </a:solidFill>
                <a:latin typeface="Arial"/>
                <a:cs typeface="Arial"/>
              </a:rPr>
              <a:t>25th</a:t>
            </a:r>
            <a:r>
              <a:rPr sz="1059" dirty="0">
                <a:solidFill>
                  <a:srgbClr val="696262"/>
                </a:solidFill>
                <a:latin typeface="Arial"/>
                <a:cs typeface="Arial"/>
              </a:rPr>
              <a:t>	</a:t>
            </a:r>
            <a:r>
              <a:rPr sz="1059" spc="-9" dirty="0">
                <a:solidFill>
                  <a:srgbClr val="696262"/>
                </a:solidFill>
                <a:latin typeface="Arial"/>
                <a:cs typeface="Arial"/>
              </a:rPr>
              <a:t>Median</a:t>
            </a:r>
            <a:r>
              <a:rPr sz="1059" dirty="0">
                <a:solidFill>
                  <a:srgbClr val="696262"/>
                </a:solidFill>
                <a:latin typeface="Arial"/>
                <a:cs typeface="Arial"/>
              </a:rPr>
              <a:t>	</a:t>
            </a:r>
            <a:r>
              <a:rPr sz="1059" spc="-18" dirty="0">
                <a:solidFill>
                  <a:srgbClr val="696262"/>
                </a:solidFill>
                <a:latin typeface="Arial"/>
                <a:cs typeface="Arial"/>
              </a:rPr>
              <a:t>75th</a:t>
            </a:r>
            <a:endParaRPr sz="1059">
              <a:latin typeface="Arial"/>
              <a:cs typeface="Arial"/>
            </a:endParaRPr>
          </a:p>
          <a:p>
            <a:pPr>
              <a:spcBef>
                <a:spcPts val="124"/>
              </a:spcBef>
            </a:pPr>
            <a:endParaRPr sz="1059">
              <a:latin typeface="Arial"/>
              <a:cs typeface="Arial"/>
            </a:endParaRPr>
          </a:p>
          <a:p>
            <a:pPr marL="206198" marR="4483">
              <a:lnSpc>
                <a:spcPct val="107100"/>
              </a:lnSpc>
            </a:pPr>
            <a:r>
              <a:rPr sz="1235" dirty="0">
                <a:solidFill>
                  <a:srgbClr val="131212"/>
                </a:solidFill>
                <a:latin typeface="Arial"/>
                <a:cs typeface="Arial"/>
              </a:rPr>
              <a:t>Smaller</a:t>
            </a:r>
            <a:r>
              <a:rPr sz="1235" spc="-31" dirty="0">
                <a:solidFill>
                  <a:srgbClr val="131212"/>
                </a:solidFill>
                <a:latin typeface="Arial"/>
                <a:cs typeface="Arial"/>
              </a:rPr>
              <a:t> </a:t>
            </a:r>
            <a:r>
              <a:rPr sz="1235" dirty="0">
                <a:solidFill>
                  <a:srgbClr val="131212"/>
                </a:solidFill>
                <a:latin typeface="Arial"/>
                <a:cs typeface="Arial"/>
              </a:rPr>
              <a:t>plans</a:t>
            </a:r>
            <a:r>
              <a:rPr sz="1235" spc="-31" dirty="0">
                <a:solidFill>
                  <a:srgbClr val="131212"/>
                </a:solidFill>
                <a:latin typeface="Arial"/>
                <a:cs typeface="Arial"/>
              </a:rPr>
              <a:t> </a:t>
            </a:r>
            <a:r>
              <a:rPr sz="1235" dirty="0">
                <a:solidFill>
                  <a:srgbClr val="131212"/>
                </a:solidFill>
                <a:latin typeface="Arial"/>
                <a:cs typeface="Arial"/>
              </a:rPr>
              <a:t>outperformed</a:t>
            </a:r>
            <a:r>
              <a:rPr sz="1235" spc="-53" dirty="0">
                <a:solidFill>
                  <a:srgbClr val="131212"/>
                </a:solidFill>
                <a:latin typeface="Arial"/>
                <a:cs typeface="Arial"/>
              </a:rPr>
              <a:t> </a:t>
            </a:r>
            <a:r>
              <a:rPr sz="1235" dirty="0">
                <a:solidFill>
                  <a:srgbClr val="131212"/>
                </a:solidFill>
                <a:latin typeface="Arial"/>
                <a:cs typeface="Arial"/>
              </a:rPr>
              <a:t>larger</a:t>
            </a:r>
            <a:r>
              <a:rPr sz="1235" spc="-22" dirty="0">
                <a:solidFill>
                  <a:srgbClr val="131212"/>
                </a:solidFill>
                <a:latin typeface="Arial"/>
                <a:cs typeface="Arial"/>
              </a:rPr>
              <a:t> </a:t>
            </a:r>
            <a:r>
              <a:rPr sz="1235" dirty="0">
                <a:solidFill>
                  <a:srgbClr val="131212"/>
                </a:solidFill>
                <a:latin typeface="Arial"/>
                <a:cs typeface="Arial"/>
              </a:rPr>
              <a:t>plans</a:t>
            </a:r>
            <a:r>
              <a:rPr sz="1235" spc="-26" dirty="0">
                <a:solidFill>
                  <a:srgbClr val="131212"/>
                </a:solidFill>
                <a:latin typeface="Arial"/>
                <a:cs typeface="Arial"/>
              </a:rPr>
              <a:t> </a:t>
            </a:r>
            <a:r>
              <a:rPr sz="1235" dirty="0">
                <a:solidFill>
                  <a:srgbClr val="131212"/>
                </a:solidFill>
                <a:latin typeface="Arial"/>
                <a:cs typeface="Arial"/>
              </a:rPr>
              <a:t>for</a:t>
            </a:r>
            <a:r>
              <a:rPr sz="1235" spc="-22" dirty="0">
                <a:solidFill>
                  <a:srgbClr val="131212"/>
                </a:solidFill>
                <a:latin typeface="Arial"/>
                <a:cs typeface="Arial"/>
              </a:rPr>
              <a:t> </a:t>
            </a:r>
            <a:r>
              <a:rPr sz="1235" dirty="0">
                <a:solidFill>
                  <a:srgbClr val="131212"/>
                </a:solidFill>
                <a:latin typeface="Arial"/>
                <a:cs typeface="Arial"/>
              </a:rPr>
              <a:t>the</a:t>
            </a:r>
            <a:r>
              <a:rPr sz="1235" spc="-35" dirty="0">
                <a:solidFill>
                  <a:srgbClr val="131212"/>
                </a:solidFill>
                <a:latin typeface="Arial"/>
                <a:cs typeface="Arial"/>
              </a:rPr>
              <a:t> </a:t>
            </a:r>
            <a:r>
              <a:rPr sz="1235" dirty="0">
                <a:solidFill>
                  <a:srgbClr val="131212"/>
                </a:solidFill>
                <a:latin typeface="Arial"/>
                <a:cs typeface="Arial"/>
              </a:rPr>
              <a:t>fiscal</a:t>
            </a:r>
            <a:r>
              <a:rPr sz="1235" spc="-31" dirty="0">
                <a:solidFill>
                  <a:srgbClr val="131212"/>
                </a:solidFill>
                <a:latin typeface="Arial"/>
                <a:cs typeface="Arial"/>
              </a:rPr>
              <a:t> </a:t>
            </a:r>
            <a:r>
              <a:rPr sz="1235" dirty="0">
                <a:solidFill>
                  <a:srgbClr val="131212"/>
                </a:solidFill>
                <a:latin typeface="Arial"/>
                <a:cs typeface="Arial"/>
              </a:rPr>
              <a:t>year</a:t>
            </a:r>
            <a:r>
              <a:rPr sz="1235" spc="-53" dirty="0">
                <a:solidFill>
                  <a:srgbClr val="131212"/>
                </a:solidFill>
                <a:latin typeface="Arial"/>
                <a:cs typeface="Arial"/>
              </a:rPr>
              <a:t> </a:t>
            </a:r>
            <a:r>
              <a:rPr sz="1235" dirty="0">
                <a:solidFill>
                  <a:srgbClr val="131212"/>
                </a:solidFill>
                <a:latin typeface="Arial"/>
                <a:cs typeface="Arial"/>
              </a:rPr>
              <a:t>as</a:t>
            </a:r>
            <a:r>
              <a:rPr sz="1235" spc="-18" dirty="0">
                <a:solidFill>
                  <a:srgbClr val="131212"/>
                </a:solidFill>
                <a:latin typeface="Arial"/>
                <a:cs typeface="Arial"/>
              </a:rPr>
              <a:t> </a:t>
            </a:r>
            <a:r>
              <a:rPr sz="1235" dirty="0">
                <a:solidFill>
                  <a:srgbClr val="131212"/>
                </a:solidFill>
                <a:latin typeface="Arial"/>
                <a:cs typeface="Arial"/>
              </a:rPr>
              <a:t>a</a:t>
            </a:r>
            <a:r>
              <a:rPr sz="1235" spc="-18" dirty="0">
                <a:solidFill>
                  <a:srgbClr val="131212"/>
                </a:solidFill>
                <a:latin typeface="Arial"/>
                <a:cs typeface="Arial"/>
              </a:rPr>
              <a:t> </a:t>
            </a:r>
            <a:r>
              <a:rPr sz="1235" dirty="0">
                <a:solidFill>
                  <a:srgbClr val="131212"/>
                </a:solidFill>
                <a:latin typeface="Arial"/>
                <a:cs typeface="Arial"/>
              </a:rPr>
              <a:t>result</a:t>
            </a:r>
            <a:r>
              <a:rPr sz="1235" spc="-35" dirty="0">
                <a:solidFill>
                  <a:srgbClr val="131212"/>
                </a:solidFill>
                <a:latin typeface="Arial"/>
                <a:cs typeface="Arial"/>
              </a:rPr>
              <a:t> </a:t>
            </a:r>
            <a:r>
              <a:rPr sz="1235" dirty="0">
                <a:solidFill>
                  <a:srgbClr val="131212"/>
                </a:solidFill>
                <a:latin typeface="Arial"/>
                <a:cs typeface="Arial"/>
              </a:rPr>
              <a:t>of</a:t>
            </a:r>
            <a:r>
              <a:rPr sz="1235" spc="-9" dirty="0">
                <a:solidFill>
                  <a:srgbClr val="131212"/>
                </a:solidFill>
                <a:latin typeface="Arial"/>
                <a:cs typeface="Arial"/>
              </a:rPr>
              <a:t> </a:t>
            </a:r>
            <a:r>
              <a:rPr sz="1235" dirty="0">
                <a:solidFill>
                  <a:srgbClr val="131212"/>
                </a:solidFill>
                <a:latin typeface="Arial"/>
                <a:cs typeface="Arial"/>
              </a:rPr>
              <a:t>lower</a:t>
            </a:r>
            <a:r>
              <a:rPr sz="1235" spc="-18" dirty="0">
                <a:solidFill>
                  <a:srgbClr val="131212"/>
                </a:solidFill>
                <a:latin typeface="Arial"/>
                <a:cs typeface="Arial"/>
              </a:rPr>
              <a:t> </a:t>
            </a:r>
            <a:r>
              <a:rPr sz="1235" dirty="0">
                <a:solidFill>
                  <a:srgbClr val="131212"/>
                </a:solidFill>
                <a:latin typeface="Arial"/>
                <a:cs typeface="Arial"/>
              </a:rPr>
              <a:t>real</a:t>
            </a:r>
            <a:r>
              <a:rPr sz="1235" spc="-22" dirty="0">
                <a:solidFill>
                  <a:srgbClr val="131212"/>
                </a:solidFill>
                <a:latin typeface="Arial"/>
                <a:cs typeface="Arial"/>
              </a:rPr>
              <a:t> </a:t>
            </a:r>
            <a:r>
              <a:rPr sz="1235" dirty="0">
                <a:solidFill>
                  <a:srgbClr val="131212"/>
                </a:solidFill>
                <a:latin typeface="Arial"/>
                <a:cs typeface="Arial"/>
              </a:rPr>
              <a:t>estate</a:t>
            </a:r>
            <a:r>
              <a:rPr sz="1235" spc="-49" dirty="0">
                <a:solidFill>
                  <a:srgbClr val="131212"/>
                </a:solidFill>
                <a:latin typeface="Arial"/>
                <a:cs typeface="Arial"/>
              </a:rPr>
              <a:t> </a:t>
            </a:r>
            <a:r>
              <a:rPr sz="1235" dirty="0">
                <a:solidFill>
                  <a:srgbClr val="131212"/>
                </a:solidFill>
                <a:latin typeface="Arial"/>
                <a:cs typeface="Arial"/>
              </a:rPr>
              <a:t>and</a:t>
            </a:r>
            <a:r>
              <a:rPr sz="1235" spc="-22" dirty="0">
                <a:solidFill>
                  <a:srgbClr val="131212"/>
                </a:solidFill>
                <a:latin typeface="Arial"/>
                <a:cs typeface="Arial"/>
              </a:rPr>
              <a:t> </a:t>
            </a:r>
            <a:r>
              <a:rPr sz="1235" spc="-9" dirty="0">
                <a:solidFill>
                  <a:srgbClr val="131212"/>
                </a:solidFill>
                <a:latin typeface="Arial"/>
                <a:cs typeface="Arial"/>
              </a:rPr>
              <a:t>alternatives allocations.</a:t>
            </a:r>
            <a:endParaRPr sz="1235">
              <a:latin typeface="Arial"/>
              <a:cs typeface="Arial"/>
            </a:endParaRPr>
          </a:p>
          <a:p>
            <a:pPr>
              <a:spcBef>
                <a:spcPts val="163"/>
              </a:spcBef>
            </a:pPr>
            <a:endParaRPr sz="1235">
              <a:latin typeface="Arial"/>
              <a:cs typeface="Arial"/>
            </a:endParaRPr>
          </a:p>
          <a:p>
            <a:pPr marL="11206"/>
            <a:r>
              <a:rPr sz="882" dirty="0">
                <a:solidFill>
                  <a:srgbClr val="8B8585"/>
                </a:solidFill>
                <a:latin typeface="Arial"/>
                <a:cs typeface="Arial"/>
              </a:rPr>
              <a:t>Number</a:t>
            </a:r>
            <a:r>
              <a:rPr sz="882" spc="-22" dirty="0">
                <a:solidFill>
                  <a:srgbClr val="8B8585"/>
                </a:solidFill>
                <a:latin typeface="Arial"/>
                <a:cs typeface="Arial"/>
              </a:rPr>
              <a:t> </a:t>
            </a:r>
            <a:r>
              <a:rPr sz="882" dirty="0">
                <a:solidFill>
                  <a:srgbClr val="8B8585"/>
                </a:solidFill>
                <a:latin typeface="Arial"/>
                <a:cs typeface="Arial"/>
              </a:rPr>
              <a:t>of</a:t>
            </a:r>
            <a:r>
              <a:rPr sz="882" spc="-26" dirty="0">
                <a:solidFill>
                  <a:srgbClr val="8B8585"/>
                </a:solidFill>
                <a:latin typeface="Arial"/>
                <a:cs typeface="Arial"/>
              </a:rPr>
              <a:t> </a:t>
            </a:r>
            <a:r>
              <a:rPr sz="882" dirty="0">
                <a:solidFill>
                  <a:srgbClr val="8B8585"/>
                </a:solidFill>
                <a:latin typeface="Arial"/>
                <a:cs typeface="Arial"/>
              </a:rPr>
              <a:t>members</a:t>
            </a:r>
            <a:r>
              <a:rPr sz="882" spc="-35" dirty="0">
                <a:solidFill>
                  <a:srgbClr val="8B8585"/>
                </a:solidFill>
                <a:latin typeface="Arial"/>
                <a:cs typeface="Arial"/>
              </a:rPr>
              <a:t> </a:t>
            </a:r>
            <a:r>
              <a:rPr sz="882" dirty="0">
                <a:solidFill>
                  <a:srgbClr val="8B8585"/>
                </a:solidFill>
                <a:latin typeface="Arial"/>
                <a:cs typeface="Arial"/>
              </a:rPr>
              <a:t>in</a:t>
            </a:r>
            <a:r>
              <a:rPr sz="882" spc="-4" dirty="0">
                <a:solidFill>
                  <a:srgbClr val="8B8585"/>
                </a:solidFill>
                <a:latin typeface="Arial"/>
                <a:cs typeface="Arial"/>
              </a:rPr>
              <a:t> </a:t>
            </a:r>
            <a:r>
              <a:rPr sz="882" dirty="0">
                <a:solidFill>
                  <a:srgbClr val="8B8585"/>
                </a:solidFill>
                <a:latin typeface="Arial"/>
                <a:cs typeface="Arial"/>
              </a:rPr>
              <a:t>each</a:t>
            </a:r>
            <a:r>
              <a:rPr sz="882" spc="-26" dirty="0">
                <a:solidFill>
                  <a:srgbClr val="8B8585"/>
                </a:solidFill>
                <a:latin typeface="Arial"/>
                <a:cs typeface="Arial"/>
              </a:rPr>
              <a:t> </a:t>
            </a:r>
            <a:r>
              <a:rPr sz="882" dirty="0">
                <a:solidFill>
                  <a:srgbClr val="8B8585"/>
                </a:solidFill>
                <a:latin typeface="Arial"/>
                <a:cs typeface="Arial"/>
              </a:rPr>
              <a:t>group:</a:t>
            </a:r>
            <a:r>
              <a:rPr sz="882" spc="-22" dirty="0">
                <a:solidFill>
                  <a:srgbClr val="8B8585"/>
                </a:solidFill>
                <a:latin typeface="Arial"/>
                <a:cs typeface="Arial"/>
              </a:rPr>
              <a:t> </a:t>
            </a:r>
            <a:r>
              <a:rPr sz="882" dirty="0">
                <a:solidFill>
                  <a:srgbClr val="8B8585"/>
                </a:solidFill>
                <a:latin typeface="Arial"/>
                <a:cs typeface="Arial"/>
              </a:rPr>
              <a:t>Total</a:t>
            </a:r>
            <a:r>
              <a:rPr sz="882" spc="-26" dirty="0">
                <a:solidFill>
                  <a:srgbClr val="8B8585"/>
                </a:solidFill>
                <a:latin typeface="Arial"/>
                <a:cs typeface="Arial"/>
              </a:rPr>
              <a:t> </a:t>
            </a:r>
            <a:r>
              <a:rPr sz="882" dirty="0">
                <a:solidFill>
                  <a:srgbClr val="8B8585"/>
                </a:solidFill>
                <a:latin typeface="Arial"/>
                <a:cs typeface="Arial"/>
              </a:rPr>
              <a:t>PF 329;</a:t>
            </a:r>
            <a:r>
              <a:rPr sz="882" spc="-22" dirty="0">
                <a:solidFill>
                  <a:srgbClr val="8B8585"/>
                </a:solidFill>
                <a:latin typeface="Arial"/>
                <a:cs typeface="Arial"/>
              </a:rPr>
              <a:t> </a:t>
            </a:r>
            <a:r>
              <a:rPr sz="882" dirty="0">
                <a:solidFill>
                  <a:srgbClr val="8B8585"/>
                </a:solidFill>
                <a:latin typeface="Arial"/>
                <a:cs typeface="Arial"/>
              </a:rPr>
              <a:t>PF</a:t>
            </a:r>
            <a:r>
              <a:rPr sz="882" spc="-9" dirty="0">
                <a:solidFill>
                  <a:srgbClr val="8B8585"/>
                </a:solidFill>
                <a:latin typeface="Arial"/>
                <a:cs typeface="Arial"/>
              </a:rPr>
              <a:t> </a:t>
            </a:r>
            <a:r>
              <a:rPr sz="882" dirty="0">
                <a:solidFill>
                  <a:srgbClr val="8B8585"/>
                </a:solidFill>
                <a:latin typeface="Arial"/>
                <a:cs typeface="Arial"/>
              </a:rPr>
              <a:t>&gt;</a:t>
            </a:r>
            <a:r>
              <a:rPr sz="882" spc="-9" dirty="0">
                <a:solidFill>
                  <a:srgbClr val="8B8585"/>
                </a:solidFill>
                <a:latin typeface="Arial"/>
                <a:cs typeface="Arial"/>
              </a:rPr>
              <a:t> </a:t>
            </a:r>
            <a:r>
              <a:rPr sz="882" dirty="0">
                <a:solidFill>
                  <a:srgbClr val="8B8585"/>
                </a:solidFill>
                <a:latin typeface="Arial"/>
                <a:cs typeface="Arial"/>
              </a:rPr>
              <a:t>$25B</a:t>
            </a:r>
            <a:r>
              <a:rPr sz="882" spc="-13" dirty="0">
                <a:solidFill>
                  <a:srgbClr val="8B8585"/>
                </a:solidFill>
                <a:latin typeface="Arial"/>
                <a:cs typeface="Arial"/>
              </a:rPr>
              <a:t> </a:t>
            </a:r>
            <a:r>
              <a:rPr sz="882" dirty="0">
                <a:solidFill>
                  <a:srgbClr val="8B8585"/>
                </a:solidFill>
                <a:latin typeface="Arial"/>
                <a:cs typeface="Arial"/>
              </a:rPr>
              <a:t>25;</a:t>
            </a:r>
            <a:r>
              <a:rPr sz="882" spc="-22" dirty="0">
                <a:solidFill>
                  <a:srgbClr val="8B8585"/>
                </a:solidFill>
                <a:latin typeface="Arial"/>
                <a:cs typeface="Arial"/>
              </a:rPr>
              <a:t> </a:t>
            </a:r>
            <a:r>
              <a:rPr sz="882" dirty="0">
                <a:solidFill>
                  <a:srgbClr val="8B8585"/>
                </a:solidFill>
                <a:latin typeface="Arial"/>
                <a:cs typeface="Arial"/>
              </a:rPr>
              <a:t>PF</a:t>
            </a:r>
            <a:r>
              <a:rPr sz="882" spc="-9" dirty="0">
                <a:solidFill>
                  <a:srgbClr val="8B8585"/>
                </a:solidFill>
                <a:latin typeface="Arial"/>
                <a:cs typeface="Arial"/>
              </a:rPr>
              <a:t> </a:t>
            </a:r>
            <a:r>
              <a:rPr sz="882" dirty="0">
                <a:solidFill>
                  <a:srgbClr val="8B8585"/>
                </a:solidFill>
                <a:latin typeface="Arial"/>
                <a:cs typeface="Arial"/>
              </a:rPr>
              <a:t>&gt;</a:t>
            </a:r>
            <a:r>
              <a:rPr sz="882" spc="-9" dirty="0">
                <a:solidFill>
                  <a:srgbClr val="8B8585"/>
                </a:solidFill>
                <a:latin typeface="Arial"/>
                <a:cs typeface="Arial"/>
              </a:rPr>
              <a:t> </a:t>
            </a:r>
            <a:r>
              <a:rPr sz="882" dirty="0">
                <a:solidFill>
                  <a:srgbClr val="8B8585"/>
                </a:solidFill>
                <a:latin typeface="Arial"/>
                <a:cs typeface="Arial"/>
              </a:rPr>
              <a:t>$10B</a:t>
            </a:r>
            <a:r>
              <a:rPr sz="882" spc="-13" dirty="0">
                <a:solidFill>
                  <a:srgbClr val="8B8585"/>
                </a:solidFill>
                <a:latin typeface="Arial"/>
                <a:cs typeface="Arial"/>
              </a:rPr>
              <a:t> </a:t>
            </a:r>
            <a:r>
              <a:rPr sz="882" dirty="0">
                <a:solidFill>
                  <a:srgbClr val="8B8585"/>
                </a:solidFill>
                <a:latin typeface="Arial"/>
                <a:cs typeface="Arial"/>
              </a:rPr>
              <a:t>54;</a:t>
            </a:r>
            <a:r>
              <a:rPr sz="882" spc="-22" dirty="0">
                <a:solidFill>
                  <a:srgbClr val="8B8585"/>
                </a:solidFill>
                <a:latin typeface="Arial"/>
                <a:cs typeface="Arial"/>
              </a:rPr>
              <a:t> </a:t>
            </a:r>
            <a:r>
              <a:rPr sz="882" dirty="0">
                <a:solidFill>
                  <a:srgbClr val="8B8585"/>
                </a:solidFill>
                <a:latin typeface="Arial"/>
                <a:cs typeface="Arial"/>
              </a:rPr>
              <a:t>PF</a:t>
            </a:r>
            <a:r>
              <a:rPr sz="882" spc="-9" dirty="0">
                <a:solidFill>
                  <a:srgbClr val="8B8585"/>
                </a:solidFill>
                <a:latin typeface="Arial"/>
                <a:cs typeface="Arial"/>
              </a:rPr>
              <a:t> </a:t>
            </a:r>
            <a:r>
              <a:rPr sz="882" dirty="0">
                <a:solidFill>
                  <a:srgbClr val="8B8585"/>
                </a:solidFill>
                <a:latin typeface="Arial"/>
                <a:cs typeface="Arial"/>
              </a:rPr>
              <a:t>&gt;</a:t>
            </a:r>
            <a:r>
              <a:rPr sz="882" spc="-4" dirty="0">
                <a:solidFill>
                  <a:srgbClr val="8B8585"/>
                </a:solidFill>
                <a:latin typeface="Arial"/>
                <a:cs typeface="Arial"/>
              </a:rPr>
              <a:t> </a:t>
            </a:r>
            <a:r>
              <a:rPr sz="882" dirty="0">
                <a:solidFill>
                  <a:srgbClr val="8B8585"/>
                </a:solidFill>
                <a:latin typeface="Arial"/>
                <a:cs typeface="Arial"/>
              </a:rPr>
              <a:t>$1B</a:t>
            </a:r>
            <a:r>
              <a:rPr sz="882" spc="-13" dirty="0">
                <a:solidFill>
                  <a:srgbClr val="8B8585"/>
                </a:solidFill>
                <a:latin typeface="Arial"/>
                <a:cs typeface="Arial"/>
              </a:rPr>
              <a:t> </a:t>
            </a:r>
            <a:r>
              <a:rPr sz="882" dirty="0">
                <a:solidFill>
                  <a:srgbClr val="8B8585"/>
                </a:solidFill>
                <a:latin typeface="Arial"/>
                <a:cs typeface="Arial"/>
              </a:rPr>
              <a:t>126; PF $100M</a:t>
            </a:r>
            <a:r>
              <a:rPr sz="882" spc="-9" dirty="0">
                <a:solidFill>
                  <a:srgbClr val="8B8585"/>
                </a:solidFill>
                <a:latin typeface="Arial"/>
                <a:cs typeface="Arial"/>
              </a:rPr>
              <a:t> </a:t>
            </a:r>
            <a:r>
              <a:rPr sz="882" dirty="0">
                <a:solidFill>
                  <a:srgbClr val="8B8585"/>
                </a:solidFill>
                <a:latin typeface="Arial"/>
                <a:cs typeface="Arial"/>
              </a:rPr>
              <a:t>-</a:t>
            </a:r>
            <a:r>
              <a:rPr sz="882" spc="-9" dirty="0">
                <a:solidFill>
                  <a:srgbClr val="8B8585"/>
                </a:solidFill>
                <a:latin typeface="Arial"/>
                <a:cs typeface="Arial"/>
              </a:rPr>
              <a:t> </a:t>
            </a:r>
            <a:r>
              <a:rPr sz="882" dirty="0">
                <a:solidFill>
                  <a:srgbClr val="8B8585"/>
                </a:solidFill>
                <a:latin typeface="Arial"/>
                <a:cs typeface="Arial"/>
              </a:rPr>
              <a:t>$1B</a:t>
            </a:r>
            <a:r>
              <a:rPr sz="882" spc="-26" dirty="0">
                <a:solidFill>
                  <a:srgbClr val="8B8585"/>
                </a:solidFill>
                <a:latin typeface="Arial"/>
                <a:cs typeface="Arial"/>
              </a:rPr>
              <a:t> </a:t>
            </a:r>
            <a:r>
              <a:rPr sz="882" dirty="0">
                <a:solidFill>
                  <a:srgbClr val="8B8585"/>
                </a:solidFill>
                <a:latin typeface="Arial"/>
                <a:cs typeface="Arial"/>
              </a:rPr>
              <a:t>125,</a:t>
            </a:r>
            <a:r>
              <a:rPr sz="882" spc="-9" dirty="0">
                <a:solidFill>
                  <a:srgbClr val="8B8585"/>
                </a:solidFill>
                <a:latin typeface="Arial"/>
                <a:cs typeface="Arial"/>
              </a:rPr>
              <a:t> </a:t>
            </a:r>
            <a:r>
              <a:rPr sz="882" dirty="0">
                <a:solidFill>
                  <a:srgbClr val="8B8585"/>
                </a:solidFill>
                <a:latin typeface="Arial"/>
                <a:cs typeface="Arial"/>
              </a:rPr>
              <a:t>PF</a:t>
            </a:r>
            <a:r>
              <a:rPr sz="882" spc="-9" dirty="0">
                <a:solidFill>
                  <a:srgbClr val="8B8585"/>
                </a:solidFill>
                <a:latin typeface="Arial"/>
                <a:cs typeface="Arial"/>
              </a:rPr>
              <a:t> </a:t>
            </a:r>
            <a:r>
              <a:rPr sz="882" dirty="0">
                <a:solidFill>
                  <a:srgbClr val="8B8585"/>
                </a:solidFill>
                <a:latin typeface="Arial"/>
                <a:cs typeface="Arial"/>
              </a:rPr>
              <a:t>&lt;</a:t>
            </a:r>
            <a:r>
              <a:rPr sz="882" spc="-9" dirty="0">
                <a:solidFill>
                  <a:srgbClr val="8B8585"/>
                </a:solidFill>
                <a:latin typeface="Arial"/>
                <a:cs typeface="Arial"/>
              </a:rPr>
              <a:t> </a:t>
            </a:r>
            <a:r>
              <a:rPr sz="882" dirty="0">
                <a:solidFill>
                  <a:srgbClr val="8B8585"/>
                </a:solidFill>
                <a:latin typeface="Arial"/>
                <a:cs typeface="Arial"/>
              </a:rPr>
              <a:t>$100M</a:t>
            </a:r>
            <a:r>
              <a:rPr sz="882" spc="-13" dirty="0">
                <a:solidFill>
                  <a:srgbClr val="8B8585"/>
                </a:solidFill>
                <a:latin typeface="Arial"/>
                <a:cs typeface="Arial"/>
              </a:rPr>
              <a:t> </a:t>
            </a:r>
            <a:r>
              <a:rPr sz="882" spc="-22" dirty="0">
                <a:solidFill>
                  <a:srgbClr val="8B8585"/>
                </a:solidFill>
                <a:latin typeface="Arial"/>
                <a:cs typeface="Arial"/>
              </a:rPr>
              <a:t>78</a:t>
            </a:r>
            <a:endParaRPr sz="882">
              <a:latin typeface="Arial"/>
              <a:cs typeface="Arial"/>
            </a:endParaRPr>
          </a:p>
          <a:p>
            <a:pPr>
              <a:spcBef>
                <a:spcPts val="521"/>
              </a:spcBef>
            </a:pPr>
            <a:endParaRPr sz="882">
              <a:latin typeface="Arial"/>
              <a:cs typeface="Arial"/>
            </a:endParaRPr>
          </a:p>
          <a:p>
            <a:pPr marL="941344"/>
            <a:r>
              <a:rPr sz="882" b="1" dirty="0">
                <a:solidFill>
                  <a:srgbClr val="003D36"/>
                </a:solidFill>
                <a:latin typeface="Arial"/>
                <a:cs typeface="Arial"/>
              </a:rPr>
              <a:t>Knowledge.</a:t>
            </a:r>
            <a:r>
              <a:rPr sz="882" b="1" spc="-44" dirty="0">
                <a:solidFill>
                  <a:srgbClr val="003D36"/>
                </a:solidFill>
                <a:latin typeface="Arial"/>
                <a:cs typeface="Arial"/>
              </a:rPr>
              <a:t> </a:t>
            </a:r>
            <a:r>
              <a:rPr sz="882" b="1" dirty="0">
                <a:solidFill>
                  <a:srgbClr val="003D36"/>
                </a:solidFill>
                <a:latin typeface="Arial"/>
                <a:cs typeface="Arial"/>
              </a:rPr>
              <a:t>Experience.</a:t>
            </a:r>
            <a:r>
              <a:rPr sz="882" b="1" spc="-44" dirty="0">
                <a:solidFill>
                  <a:srgbClr val="003D36"/>
                </a:solidFill>
                <a:latin typeface="Arial"/>
                <a:cs typeface="Arial"/>
              </a:rPr>
              <a:t> </a:t>
            </a:r>
            <a:r>
              <a:rPr sz="882" b="1" spc="-9" dirty="0">
                <a:solidFill>
                  <a:srgbClr val="003D36"/>
                </a:solidFill>
                <a:latin typeface="Arial"/>
                <a:cs typeface="Arial"/>
              </a:rPr>
              <a:t>Integrity.</a:t>
            </a:r>
            <a:endParaRPr sz="882">
              <a:latin typeface="Arial"/>
              <a:cs typeface="Arial"/>
            </a:endParaRPr>
          </a:p>
        </p:txBody>
      </p:sp>
      <p:sp>
        <p:nvSpPr>
          <p:cNvPr id="35" name="object 35"/>
          <p:cNvSpPr txBox="1"/>
          <p:nvPr/>
        </p:nvSpPr>
        <p:spPr>
          <a:xfrm>
            <a:off x="6574827" y="6407083"/>
            <a:ext cx="1949263" cy="128240"/>
          </a:xfrm>
          <a:prstGeom prst="rect">
            <a:avLst/>
          </a:prstGeom>
        </p:spPr>
        <p:txBody>
          <a:bodyPr vert="horz" wrap="square" lIns="0" tIns="0" rIns="0" bIns="0" rtlCol="0">
            <a:spAutoFit/>
          </a:bodyPr>
          <a:lstStyle/>
          <a:p>
            <a:pPr>
              <a:lnSpc>
                <a:spcPts val="1037"/>
              </a:lnSpc>
              <a:tabLst>
                <a:tab pos="1873723" algn="l"/>
              </a:tabLst>
            </a:pPr>
            <a:r>
              <a:rPr sz="882" dirty="0">
                <a:solidFill>
                  <a:srgbClr val="131212"/>
                </a:solidFill>
                <a:latin typeface="Arial"/>
                <a:cs typeface="Arial"/>
              </a:rPr>
              <a:t>NASRA</a:t>
            </a:r>
            <a:r>
              <a:rPr sz="882" spc="-18" dirty="0">
                <a:solidFill>
                  <a:srgbClr val="131212"/>
                </a:solidFill>
                <a:latin typeface="Arial"/>
                <a:cs typeface="Arial"/>
              </a:rPr>
              <a:t> </a:t>
            </a:r>
            <a:r>
              <a:rPr sz="882" dirty="0">
                <a:solidFill>
                  <a:srgbClr val="131212"/>
                </a:solidFill>
                <a:latin typeface="Arial"/>
                <a:cs typeface="Arial"/>
              </a:rPr>
              <a:t>2023</a:t>
            </a:r>
            <a:r>
              <a:rPr sz="882" spc="-26" dirty="0">
                <a:solidFill>
                  <a:srgbClr val="131212"/>
                </a:solidFill>
                <a:latin typeface="Arial"/>
                <a:cs typeface="Arial"/>
              </a:rPr>
              <a:t> </a:t>
            </a:r>
            <a:r>
              <a:rPr sz="882" dirty="0">
                <a:solidFill>
                  <a:srgbClr val="131212"/>
                </a:solidFill>
                <a:latin typeface="Arial"/>
                <a:cs typeface="Arial"/>
              </a:rPr>
              <a:t>Annual</a:t>
            </a:r>
            <a:r>
              <a:rPr sz="882" spc="-31" dirty="0">
                <a:solidFill>
                  <a:srgbClr val="131212"/>
                </a:solidFill>
                <a:latin typeface="Arial"/>
                <a:cs typeface="Arial"/>
              </a:rPr>
              <a:t> </a:t>
            </a:r>
            <a:r>
              <a:rPr sz="882" spc="-9" dirty="0">
                <a:solidFill>
                  <a:srgbClr val="131212"/>
                </a:solidFill>
                <a:latin typeface="Arial"/>
                <a:cs typeface="Arial"/>
              </a:rPr>
              <a:t>Conference</a:t>
            </a:r>
            <a:r>
              <a:rPr sz="882" dirty="0">
                <a:solidFill>
                  <a:srgbClr val="131212"/>
                </a:solidFill>
                <a:latin typeface="Arial"/>
                <a:cs typeface="Arial"/>
              </a:rPr>
              <a:t>	</a:t>
            </a:r>
            <a:r>
              <a:rPr sz="1588" spc="-66" baseline="-6944" dirty="0">
                <a:solidFill>
                  <a:srgbClr val="131212"/>
                </a:solidFill>
                <a:latin typeface="Arial"/>
                <a:cs typeface="Arial"/>
              </a:rPr>
              <a:t>5</a:t>
            </a:r>
            <a:endParaRPr sz="1588" baseline="-6944">
              <a:latin typeface="Arial"/>
              <a:cs typeface="Arial"/>
            </a:endParaRPr>
          </a:p>
        </p:txBody>
      </p:sp>
      <p:sp>
        <p:nvSpPr>
          <p:cNvPr id="36" name="object 36"/>
          <p:cNvSpPr txBox="1"/>
          <p:nvPr/>
        </p:nvSpPr>
        <p:spPr>
          <a:xfrm>
            <a:off x="1034535" y="2684095"/>
            <a:ext cx="342530" cy="487456"/>
          </a:xfrm>
          <a:prstGeom prst="rect">
            <a:avLst/>
          </a:prstGeom>
        </p:spPr>
        <p:txBody>
          <a:bodyPr vert="vert270" wrap="square" lIns="0" tIns="0" rIns="0" bIns="0" rtlCol="0">
            <a:spAutoFit/>
          </a:bodyPr>
          <a:lstStyle/>
          <a:p>
            <a:pPr marL="11206">
              <a:lnSpc>
                <a:spcPts val="1257"/>
              </a:lnSpc>
            </a:pPr>
            <a:r>
              <a:rPr sz="1059" spc="-9" dirty="0">
                <a:solidFill>
                  <a:srgbClr val="131212"/>
                </a:solidFill>
                <a:latin typeface="Arial"/>
                <a:cs typeface="Arial"/>
              </a:rPr>
              <a:t>Return</a:t>
            </a:r>
            <a:endParaRPr sz="1059">
              <a:latin typeface="Arial"/>
              <a:cs typeface="Arial"/>
            </a:endParaRPr>
          </a:p>
          <a:p>
            <a:pPr marL="11206">
              <a:spcBef>
                <a:spcPts val="137"/>
              </a:spcBef>
            </a:pPr>
            <a:r>
              <a:rPr sz="1059" spc="-9" dirty="0">
                <a:solidFill>
                  <a:srgbClr val="131212"/>
                </a:solidFill>
                <a:latin typeface="Arial"/>
                <a:cs typeface="Arial"/>
              </a:rPr>
              <a:t>Percent</a:t>
            </a:r>
            <a:endParaRPr sz="1059">
              <a:latin typeface="Arial"/>
              <a:cs typeface="Arial"/>
            </a:endParaRPr>
          </a:p>
        </p:txBody>
      </p:sp>
      <p:sp>
        <p:nvSpPr>
          <p:cNvPr id="37" name="object 37"/>
          <p:cNvSpPr/>
          <p:nvPr/>
        </p:nvSpPr>
        <p:spPr>
          <a:xfrm>
            <a:off x="6416937" y="6309360"/>
            <a:ext cx="2187949" cy="325531"/>
          </a:xfrm>
          <a:custGeom>
            <a:avLst/>
            <a:gdLst/>
            <a:ahLst/>
            <a:cxnLst/>
            <a:rect l="l" t="t" r="r" b="b"/>
            <a:pathLst>
              <a:path w="2479675" h="368934">
                <a:moveTo>
                  <a:pt x="2479548" y="0"/>
                </a:moveTo>
                <a:lnTo>
                  <a:pt x="0" y="0"/>
                </a:lnTo>
                <a:lnTo>
                  <a:pt x="0" y="368808"/>
                </a:lnTo>
                <a:lnTo>
                  <a:pt x="2479548" y="368808"/>
                </a:lnTo>
                <a:lnTo>
                  <a:pt x="2479548" y="0"/>
                </a:lnTo>
                <a:close/>
              </a:path>
            </a:pathLst>
          </a:custGeom>
          <a:solidFill>
            <a:srgbClr val="FFFFFF"/>
          </a:solidFill>
        </p:spPr>
        <p:txBody>
          <a:bodyPr wrap="square" lIns="0" tIns="0" rIns="0" bIns="0" rtlCol="0"/>
          <a:lstStyle/>
          <a:p>
            <a:endParaRPr sz="1588"/>
          </a:p>
        </p:txBody>
      </p:sp>
      <p:sp>
        <p:nvSpPr>
          <p:cNvPr id="38" name="Rectangle: Rounded Corners 37">
            <a:extLst>
              <a:ext uri="{FF2B5EF4-FFF2-40B4-BE49-F238E27FC236}">
                <a16:creationId xmlns:a16="http://schemas.microsoft.com/office/drawing/2014/main" id="{555F813C-49BD-5016-70C2-E9E18712C27B}"/>
              </a:ext>
            </a:extLst>
          </p:cNvPr>
          <p:cNvSpPr/>
          <p:nvPr/>
        </p:nvSpPr>
        <p:spPr>
          <a:xfrm>
            <a:off x="2133600" y="4724400"/>
            <a:ext cx="5344085" cy="404028"/>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rmAutofit/>
          </a:bodyPr>
          <a:lstStyle/>
          <a:p>
            <a:pPr marL="0" indent="0" algn="ctr">
              <a:buNone/>
            </a:pPr>
            <a:r>
              <a:rPr lang="en-US" sz="4400" b="1" dirty="0">
                <a:solidFill>
                  <a:srgbClr val="C00000"/>
                </a:solidFill>
              </a:rPr>
              <a:t>Contributions</a:t>
            </a:r>
          </a:p>
        </p:txBody>
      </p:sp>
    </p:spTree>
    <p:extLst>
      <p:ext uri="{BB962C8B-B14F-4D97-AF65-F5344CB8AC3E}">
        <p14:creationId xmlns:p14="http://schemas.microsoft.com/office/powerpoint/2010/main" val="88606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79" y="374283"/>
            <a:ext cx="8229600" cy="868362"/>
          </a:xfrm>
        </p:spPr>
        <p:txBody>
          <a:bodyPr>
            <a:normAutofit fontScale="90000"/>
          </a:bodyPr>
          <a:lstStyle/>
          <a:p>
            <a:r>
              <a:rPr lang="en-US" sz="3600" b="1" dirty="0">
                <a:solidFill>
                  <a:srgbClr val="C00000"/>
                </a:solidFill>
              </a:rPr>
              <a:t>Median Contribution Rates</a:t>
            </a:r>
            <a:br>
              <a:rPr lang="en-US" sz="3600" b="1" dirty="0">
                <a:solidFill>
                  <a:srgbClr val="C00000"/>
                </a:solidFill>
              </a:rPr>
            </a:br>
            <a:r>
              <a:rPr lang="en-US" sz="3600" b="1" dirty="0">
                <a:solidFill>
                  <a:srgbClr val="C00000"/>
                </a:solidFill>
              </a:rPr>
              <a:t>Employee and Employer</a:t>
            </a:r>
            <a:br>
              <a:rPr lang="en-US" sz="3600" b="1" dirty="0">
                <a:solidFill>
                  <a:srgbClr val="C00000"/>
                </a:solidFill>
              </a:rPr>
            </a:br>
            <a:r>
              <a:rPr lang="en-US" sz="3600" b="1" dirty="0">
                <a:solidFill>
                  <a:srgbClr val="C00000"/>
                </a:solidFill>
              </a:rPr>
              <a:t>Social Security-Eligible and -Ineligible</a:t>
            </a:r>
          </a:p>
        </p:txBody>
      </p:sp>
      <p:pic>
        <p:nvPicPr>
          <p:cNvPr id="5"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CD667B-B5E3-43FA-91CF-346451729246}"/>
              </a:ext>
            </a:extLst>
          </p:cNvPr>
          <p:cNvSpPr txBox="1"/>
          <p:nvPr/>
        </p:nvSpPr>
        <p:spPr>
          <a:xfrm>
            <a:off x="1328227" y="1859973"/>
            <a:ext cx="2318263" cy="369332"/>
          </a:xfrm>
          <a:prstGeom prst="rect">
            <a:avLst/>
          </a:prstGeom>
          <a:noFill/>
        </p:spPr>
        <p:txBody>
          <a:bodyPr wrap="none" rtlCol="0">
            <a:spAutoFit/>
          </a:bodyPr>
          <a:lstStyle/>
          <a:p>
            <a:r>
              <a:rPr lang="en-US" b="1" dirty="0">
                <a:solidFill>
                  <a:srgbClr val="C00000"/>
                </a:solidFill>
              </a:rPr>
              <a:t>Social Security-Eligible</a:t>
            </a:r>
          </a:p>
        </p:txBody>
      </p:sp>
      <p:sp>
        <p:nvSpPr>
          <p:cNvPr id="11" name="TextBox 10">
            <a:extLst>
              <a:ext uri="{FF2B5EF4-FFF2-40B4-BE49-F238E27FC236}">
                <a16:creationId xmlns:a16="http://schemas.microsoft.com/office/drawing/2014/main" id="{EB68A967-37F4-465C-BD75-4A3B603F7E4D}"/>
              </a:ext>
            </a:extLst>
          </p:cNvPr>
          <p:cNvSpPr txBox="1"/>
          <p:nvPr/>
        </p:nvSpPr>
        <p:spPr>
          <a:xfrm>
            <a:off x="5638800" y="1879262"/>
            <a:ext cx="2505814" cy="369332"/>
          </a:xfrm>
          <a:prstGeom prst="rect">
            <a:avLst/>
          </a:prstGeom>
          <a:noFill/>
        </p:spPr>
        <p:txBody>
          <a:bodyPr wrap="none" rtlCol="0">
            <a:spAutoFit/>
          </a:bodyPr>
          <a:lstStyle/>
          <a:p>
            <a:r>
              <a:rPr lang="en-US" b="1" dirty="0">
                <a:solidFill>
                  <a:srgbClr val="C00000"/>
                </a:solidFill>
              </a:rPr>
              <a:t>Social Security-Ineligible</a:t>
            </a:r>
          </a:p>
        </p:txBody>
      </p:sp>
      <p:sp>
        <p:nvSpPr>
          <p:cNvPr id="3" name="TextBox 2">
            <a:extLst>
              <a:ext uri="{FF2B5EF4-FFF2-40B4-BE49-F238E27FC236}">
                <a16:creationId xmlns:a16="http://schemas.microsoft.com/office/drawing/2014/main" id="{DD27A886-F117-48C1-BB1E-BE1839819B0E}"/>
              </a:ext>
            </a:extLst>
          </p:cNvPr>
          <p:cNvSpPr txBox="1"/>
          <p:nvPr/>
        </p:nvSpPr>
        <p:spPr>
          <a:xfrm>
            <a:off x="927703" y="6130761"/>
            <a:ext cx="7467600" cy="584775"/>
          </a:xfrm>
          <a:prstGeom prst="rect">
            <a:avLst/>
          </a:prstGeom>
          <a:noFill/>
        </p:spPr>
        <p:txBody>
          <a:bodyPr wrap="square" rtlCol="0">
            <a:spAutoFit/>
          </a:bodyPr>
          <a:lstStyle/>
          <a:p>
            <a:r>
              <a:rPr lang="en-US" sz="1600" b="1" i="1" dirty="0">
                <a:solidFill>
                  <a:schemeClr val="tx1">
                    <a:lumMod val="50000"/>
                    <a:lumOff val="50000"/>
                  </a:schemeClr>
                </a:solidFill>
              </a:rPr>
              <a:t>Contribution rates reflected here are those for general employees and teachers and predominantly exclude rates for public safety personnel.</a:t>
            </a:r>
          </a:p>
        </p:txBody>
      </p:sp>
      <p:cxnSp>
        <p:nvCxnSpPr>
          <p:cNvPr id="14" name="Straight Connector 13">
            <a:extLst>
              <a:ext uri="{FF2B5EF4-FFF2-40B4-BE49-F238E27FC236}">
                <a16:creationId xmlns:a16="http://schemas.microsoft.com/office/drawing/2014/main" id="{ACB4CB48-D86F-E7E1-AEB9-4F188839953A}"/>
              </a:ext>
            </a:extLst>
          </p:cNvPr>
          <p:cNvCxnSpPr>
            <a:cxnSpLocks/>
          </p:cNvCxnSpPr>
          <p:nvPr/>
        </p:nvCxnSpPr>
        <p:spPr>
          <a:xfrm>
            <a:off x="4419600" y="1992432"/>
            <a:ext cx="0" cy="335405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graph showing the number of employees with social security&#10;&#10;Description automatically generated">
            <a:extLst>
              <a:ext uri="{FF2B5EF4-FFF2-40B4-BE49-F238E27FC236}">
                <a16:creationId xmlns:a16="http://schemas.microsoft.com/office/drawing/2014/main" id="{3E3F77F9-EDFC-2FD9-AAF1-C95791B94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23" y="2199856"/>
            <a:ext cx="3762669" cy="3533153"/>
          </a:xfrm>
          <a:prstGeom prst="rect">
            <a:avLst/>
          </a:prstGeom>
        </p:spPr>
      </p:pic>
      <p:pic>
        <p:nvPicPr>
          <p:cNvPr id="15" name="Picture 14" descr="A graph showing the number of employees and social security&#10;&#10;Description automatically generated">
            <a:extLst>
              <a:ext uri="{FF2B5EF4-FFF2-40B4-BE49-F238E27FC236}">
                <a16:creationId xmlns:a16="http://schemas.microsoft.com/office/drawing/2014/main" id="{67447094-C992-5B9A-73BF-F3F6E0683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334723"/>
            <a:ext cx="4096004" cy="3023115"/>
          </a:xfrm>
          <a:prstGeom prst="rect">
            <a:avLst/>
          </a:prstGeom>
        </p:spPr>
      </p:pic>
    </p:spTree>
    <p:extLst>
      <p:ext uri="{BB962C8B-B14F-4D97-AF65-F5344CB8AC3E}">
        <p14:creationId xmlns:p14="http://schemas.microsoft.com/office/powerpoint/2010/main" val="307759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00062"/>
            <a:ext cx="8534394" cy="868362"/>
          </a:xfrm>
        </p:spPr>
        <p:txBody>
          <a:bodyPr>
            <a:normAutofit fontScale="90000"/>
          </a:bodyPr>
          <a:lstStyle/>
          <a:p>
            <a:r>
              <a:rPr lang="en-US" sz="3600" b="1" dirty="0">
                <a:solidFill>
                  <a:srgbClr val="C00000"/>
                </a:solidFill>
              </a:rPr>
              <a:t>Distribution of Employer Contribution Rates</a:t>
            </a:r>
            <a:br>
              <a:rPr lang="en-US" sz="3600" b="1" dirty="0">
                <a:solidFill>
                  <a:srgbClr val="C00000"/>
                </a:solidFill>
              </a:rPr>
            </a:br>
            <a:r>
              <a:rPr lang="en-US" sz="3600" b="1" dirty="0">
                <a:solidFill>
                  <a:srgbClr val="C00000"/>
                </a:solidFill>
              </a:rPr>
              <a:t>Social Security–Eligible and –Ineligible,</a:t>
            </a:r>
            <a:br>
              <a:rPr lang="en-US" sz="3600" b="1" dirty="0">
                <a:solidFill>
                  <a:srgbClr val="C00000"/>
                </a:solidFill>
              </a:rPr>
            </a:br>
            <a:r>
              <a:rPr lang="en-US" sz="3600" b="1" dirty="0">
                <a:solidFill>
                  <a:srgbClr val="C00000"/>
                </a:solidFill>
              </a:rPr>
              <a:t>FY 23</a:t>
            </a:r>
          </a:p>
        </p:txBody>
      </p:sp>
      <p:pic>
        <p:nvPicPr>
          <p:cNvPr id="5"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CD667B-B5E3-43FA-91CF-346451729246}"/>
              </a:ext>
            </a:extLst>
          </p:cNvPr>
          <p:cNvSpPr txBox="1"/>
          <p:nvPr/>
        </p:nvSpPr>
        <p:spPr>
          <a:xfrm>
            <a:off x="1414936" y="1706180"/>
            <a:ext cx="2318263" cy="369332"/>
          </a:xfrm>
          <a:prstGeom prst="rect">
            <a:avLst/>
          </a:prstGeom>
          <a:noFill/>
        </p:spPr>
        <p:txBody>
          <a:bodyPr wrap="none" rtlCol="0">
            <a:spAutoFit/>
          </a:bodyPr>
          <a:lstStyle/>
          <a:p>
            <a:r>
              <a:rPr lang="en-US" b="1" dirty="0">
                <a:solidFill>
                  <a:srgbClr val="C00000"/>
                </a:solidFill>
              </a:rPr>
              <a:t>Social Security-Eligible</a:t>
            </a:r>
          </a:p>
        </p:txBody>
      </p:sp>
      <p:sp>
        <p:nvSpPr>
          <p:cNvPr id="11" name="TextBox 10">
            <a:extLst>
              <a:ext uri="{FF2B5EF4-FFF2-40B4-BE49-F238E27FC236}">
                <a16:creationId xmlns:a16="http://schemas.microsoft.com/office/drawing/2014/main" id="{EB68A967-37F4-465C-BD75-4A3B603F7E4D}"/>
              </a:ext>
            </a:extLst>
          </p:cNvPr>
          <p:cNvSpPr txBox="1"/>
          <p:nvPr/>
        </p:nvSpPr>
        <p:spPr>
          <a:xfrm>
            <a:off x="5562600" y="1669382"/>
            <a:ext cx="2505814" cy="369332"/>
          </a:xfrm>
          <a:prstGeom prst="rect">
            <a:avLst/>
          </a:prstGeom>
          <a:noFill/>
        </p:spPr>
        <p:txBody>
          <a:bodyPr wrap="none" rtlCol="0">
            <a:spAutoFit/>
          </a:bodyPr>
          <a:lstStyle/>
          <a:p>
            <a:r>
              <a:rPr lang="en-US" b="1" dirty="0">
                <a:solidFill>
                  <a:srgbClr val="C00000"/>
                </a:solidFill>
              </a:rPr>
              <a:t>Social Security-Ineligible</a:t>
            </a:r>
          </a:p>
        </p:txBody>
      </p:sp>
      <p:sp>
        <p:nvSpPr>
          <p:cNvPr id="3" name="TextBox 2">
            <a:extLst>
              <a:ext uri="{FF2B5EF4-FFF2-40B4-BE49-F238E27FC236}">
                <a16:creationId xmlns:a16="http://schemas.microsoft.com/office/drawing/2014/main" id="{DD27A886-F117-48C1-BB1E-BE1839819B0E}"/>
              </a:ext>
            </a:extLst>
          </p:cNvPr>
          <p:cNvSpPr txBox="1"/>
          <p:nvPr/>
        </p:nvSpPr>
        <p:spPr>
          <a:xfrm>
            <a:off x="927703" y="6130761"/>
            <a:ext cx="7467600" cy="584775"/>
          </a:xfrm>
          <a:prstGeom prst="rect">
            <a:avLst/>
          </a:prstGeom>
          <a:noFill/>
        </p:spPr>
        <p:txBody>
          <a:bodyPr wrap="square" rtlCol="0">
            <a:spAutoFit/>
          </a:bodyPr>
          <a:lstStyle/>
          <a:p>
            <a:r>
              <a:rPr lang="en-US" sz="1600" b="1" i="1" dirty="0">
                <a:solidFill>
                  <a:schemeClr val="tx1">
                    <a:lumMod val="50000"/>
                    <a:lumOff val="50000"/>
                  </a:schemeClr>
                </a:solidFill>
              </a:rPr>
              <a:t>Contribution rates reflected here are those for general employees and teachers and predominantly exclude rates for public safety personnel.</a:t>
            </a:r>
          </a:p>
        </p:txBody>
      </p:sp>
      <p:cxnSp>
        <p:nvCxnSpPr>
          <p:cNvPr id="14" name="Straight Connector 13">
            <a:extLst>
              <a:ext uri="{FF2B5EF4-FFF2-40B4-BE49-F238E27FC236}">
                <a16:creationId xmlns:a16="http://schemas.microsoft.com/office/drawing/2014/main" id="{ACB4CB48-D86F-E7E1-AEB9-4F188839953A}"/>
              </a:ext>
            </a:extLst>
          </p:cNvPr>
          <p:cNvCxnSpPr>
            <a:cxnSpLocks/>
          </p:cNvCxnSpPr>
          <p:nvPr/>
        </p:nvCxnSpPr>
        <p:spPr>
          <a:xfrm>
            <a:off x="4724400" y="1905000"/>
            <a:ext cx="0" cy="335405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graph of a graph showing the amount of money per day&#10;&#10;Description automatically generated with medium confidence">
            <a:extLst>
              <a:ext uri="{FF2B5EF4-FFF2-40B4-BE49-F238E27FC236}">
                <a16:creationId xmlns:a16="http://schemas.microsoft.com/office/drawing/2014/main" id="{F6FE8A57-6823-F903-D02F-396186802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07" y="2260179"/>
            <a:ext cx="4294891" cy="3427654"/>
          </a:xfrm>
          <a:prstGeom prst="rect">
            <a:avLst/>
          </a:prstGeom>
        </p:spPr>
      </p:pic>
      <p:pic>
        <p:nvPicPr>
          <p:cNvPr id="15" name="Picture 14" descr="A graph of a graph showing the amount of plans&#10;&#10;Description automatically generated with medium confidence">
            <a:extLst>
              <a:ext uri="{FF2B5EF4-FFF2-40B4-BE49-F238E27FC236}">
                <a16:creationId xmlns:a16="http://schemas.microsoft.com/office/drawing/2014/main" id="{CA6F92F6-B52E-4BCA-859C-0004D4406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2" y="2049444"/>
            <a:ext cx="3518497" cy="3395350"/>
          </a:xfrm>
          <a:prstGeom prst="rect">
            <a:avLst/>
          </a:prstGeom>
        </p:spPr>
      </p:pic>
    </p:spTree>
    <p:extLst>
      <p:ext uri="{BB962C8B-B14F-4D97-AF65-F5344CB8AC3E}">
        <p14:creationId xmlns:p14="http://schemas.microsoft.com/office/powerpoint/2010/main" val="44543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9" y="152400"/>
            <a:ext cx="8763000" cy="759761"/>
          </a:xfrm>
        </p:spPr>
        <p:txBody>
          <a:bodyPr>
            <a:normAutofit fontScale="90000"/>
          </a:bodyPr>
          <a:lstStyle/>
          <a:p>
            <a:r>
              <a:rPr lang="en-US" sz="3600" b="1" dirty="0">
                <a:solidFill>
                  <a:srgbClr val="C00000"/>
                </a:solidFill>
              </a:rPr>
              <a:t>ARC/ADC Experience, FY 01-FY 23</a:t>
            </a:r>
            <a:br>
              <a:rPr lang="en-US" sz="3600" b="1" dirty="0">
                <a:solidFill>
                  <a:srgbClr val="C00000"/>
                </a:solidFill>
              </a:rPr>
            </a:br>
            <a:r>
              <a:rPr lang="en-US" sz="3100" b="1" dirty="0">
                <a:solidFill>
                  <a:srgbClr val="C00000"/>
                </a:solidFill>
              </a:rPr>
              <a:t>111 Plans</a:t>
            </a:r>
            <a:endParaRPr lang="en-US" sz="3600" b="1" dirty="0">
              <a:solidFill>
                <a:srgbClr val="C00000"/>
              </a:solidFill>
            </a:endParaRPr>
          </a:p>
        </p:txBody>
      </p:sp>
      <p:pic>
        <p:nvPicPr>
          <p:cNvPr id="6"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aph of a graph showing the amount of money in the dollar&#10;&#10;Description automatically generated with medium confidence">
            <a:extLst>
              <a:ext uri="{FF2B5EF4-FFF2-40B4-BE49-F238E27FC236}">
                <a16:creationId xmlns:a16="http://schemas.microsoft.com/office/drawing/2014/main" id="{8631E26D-A372-56E9-5F1B-066B2F4EA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36450"/>
            <a:ext cx="7911541" cy="5040549"/>
          </a:xfrm>
          <a:prstGeom prst="rect">
            <a:avLst/>
          </a:prstGeom>
        </p:spPr>
      </p:pic>
    </p:spTree>
    <p:extLst>
      <p:ext uri="{BB962C8B-B14F-4D97-AF65-F5344CB8AC3E}">
        <p14:creationId xmlns:p14="http://schemas.microsoft.com/office/powerpoint/2010/main" val="363701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9" y="152400"/>
            <a:ext cx="8763000" cy="759761"/>
          </a:xfrm>
        </p:spPr>
        <p:txBody>
          <a:bodyPr>
            <a:normAutofit fontScale="90000"/>
          </a:bodyPr>
          <a:lstStyle/>
          <a:p>
            <a:r>
              <a:rPr lang="en-US" sz="3600" b="1" dirty="0">
                <a:solidFill>
                  <a:srgbClr val="C00000"/>
                </a:solidFill>
              </a:rPr>
              <a:t>ARC/ADC Experience, FY 23</a:t>
            </a:r>
            <a:br>
              <a:rPr lang="en-US" sz="3600" b="1" dirty="0">
                <a:solidFill>
                  <a:srgbClr val="C00000"/>
                </a:solidFill>
              </a:rPr>
            </a:br>
            <a:r>
              <a:rPr lang="en-US" sz="3100" b="1" dirty="0">
                <a:solidFill>
                  <a:srgbClr val="C00000"/>
                </a:solidFill>
              </a:rPr>
              <a:t>111 Plans</a:t>
            </a:r>
            <a:endParaRPr lang="en-US" sz="3600" b="1" dirty="0">
              <a:solidFill>
                <a:srgbClr val="C00000"/>
              </a:solidFill>
            </a:endParaRPr>
          </a:p>
        </p:txBody>
      </p:sp>
      <p:pic>
        <p:nvPicPr>
          <p:cNvPr id="6"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aph showing a number of plans&#10;&#10;Description automatically generated">
            <a:extLst>
              <a:ext uri="{FF2B5EF4-FFF2-40B4-BE49-F238E27FC236}">
                <a16:creationId xmlns:a16="http://schemas.microsoft.com/office/drawing/2014/main" id="{3483F331-71B4-F7C7-01DC-1F8CC5460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491691"/>
            <a:ext cx="7867279" cy="4909109"/>
          </a:xfrm>
          <a:prstGeom prst="rect">
            <a:avLst/>
          </a:prstGeom>
        </p:spPr>
      </p:pic>
    </p:spTree>
    <p:extLst>
      <p:ext uri="{BB962C8B-B14F-4D97-AF65-F5344CB8AC3E}">
        <p14:creationId xmlns:p14="http://schemas.microsoft.com/office/powerpoint/2010/main" val="78818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2924-D164-B0CE-9802-26213E166AA0}"/>
              </a:ext>
            </a:extLst>
          </p:cNvPr>
          <p:cNvSpPr>
            <a:spLocks noGrp="1"/>
          </p:cNvSpPr>
          <p:nvPr>
            <p:ph type="title"/>
          </p:nvPr>
        </p:nvSpPr>
        <p:spPr>
          <a:xfrm>
            <a:off x="400086" y="152400"/>
            <a:ext cx="8229600" cy="1143000"/>
          </a:xfrm>
        </p:spPr>
        <p:txBody>
          <a:bodyPr>
            <a:normAutofit fontScale="90000"/>
          </a:bodyPr>
          <a:lstStyle/>
          <a:p>
            <a:r>
              <a:rPr lang="en-US" sz="3600" b="1" dirty="0">
                <a:solidFill>
                  <a:srgbClr val="C00000"/>
                </a:solidFill>
              </a:rPr>
              <a:t>Comparison of FY 23 and FY 13</a:t>
            </a:r>
            <a:br>
              <a:rPr lang="en-US" sz="3600" b="1" dirty="0">
                <a:solidFill>
                  <a:srgbClr val="C00000"/>
                </a:solidFill>
              </a:rPr>
            </a:br>
            <a:r>
              <a:rPr lang="en-US" sz="3600" b="1" dirty="0">
                <a:solidFill>
                  <a:srgbClr val="C00000"/>
                </a:solidFill>
              </a:rPr>
              <a:t>ARC/ADC Effort</a:t>
            </a:r>
          </a:p>
        </p:txBody>
      </p:sp>
      <p:pic>
        <p:nvPicPr>
          <p:cNvPr id="4" name="Picture 3" descr="A graph of a graph with lines and numbers&#10;&#10;Description automatically generated with medium confidence">
            <a:extLst>
              <a:ext uri="{FF2B5EF4-FFF2-40B4-BE49-F238E27FC236}">
                <a16:creationId xmlns:a16="http://schemas.microsoft.com/office/drawing/2014/main" id="{9069EABC-59D3-086C-0FA5-D4D0E88AF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1676400"/>
            <a:ext cx="7048575" cy="4695986"/>
          </a:xfrm>
          <a:prstGeom prst="rect">
            <a:avLst/>
          </a:prstGeom>
        </p:spPr>
      </p:pic>
    </p:spTree>
    <p:extLst>
      <p:ext uri="{BB962C8B-B14F-4D97-AF65-F5344CB8AC3E}">
        <p14:creationId xmlns:p14="http://schemas.microsoft.com/office/powerpoint/2010/main" val="2514196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763000" cy="759761"/>
          </a:xfrm>
        </p:spPr>
        <p:txBody>
          <a:bodyPr>
            <a:normAutofit fontScale="90000"/>
          </a:bodyPr>
          <a:lstStyle/>
          <a:p>
            <a:r>
              <a:rPr lang="en-US" sz="3600" b="1" dirty="0">
                <a:solidFill>
                  <a:srgbClr val="C00000"/>
                </a:solidFill>
              </a:rPr>
              <a:t>ARC/ADC Experience, FY 01-FY 23</a:t>
            </a:r>
            <a:br>
              <a:rPr lang="en-US" sz="3600" b="1" dirty="0">
                <a:solidFill>
                  <a:srgbClr val="C00000"/>
                </a:solidFill>
              </a:rPr>
            </a:br>
            <a:r>
              <a:rPr lang="en-US" sz="3600" b="1" dirty="0">
                <a:solidFill>
                  <a:srgbClr val="C00000"/>
                </a:solidFill>
              </a:rPr>
              <a:t>New Jersey TRS</a:t>
            </a:r>
          </a:p>
        </p:txBody>
      </p:sp>
      <p:pic>
        <p:nvPicPr>
          <p:cNvPr id="6"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raph of a graph with numbers and a line&#10;&#10;Description automatically generated with medium confidence">
            <a:extLst>
              <a:ext uri="{FF2B5EF4-FFF2-40B4-BE49-F238E27FC236}">
                <a16:creationId xmlns:a16="http://schemas.microsoft.com/office/drawing/2014/main" id="{F582CEAE-7F46-152F-2E4B-070DB8DE5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828800"/>
            <a:ext cx="6966172" cy="4572000"/>
          </a:xfrm>
          <a:prstGeom prst="rect">
            <a:avLst/>
          </a:prstGeom>
        </p:spPr>
      </p:pic>
    </p:spTree>
    <p:extLst>
      <p:ext uri="{BB962C8B-B14F-4D97-AF65-F5344CB8AC3E}">
        <p14:creationId xmlns:p14="http://schemas.microsoft.com/office/powerpoint/2010/main" val="176108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FFCAD-C612-4C8C-A1C3-209B17C4CA5E}"/>
              </a:ext>
            </a:extLst>
          </p:cNvPr>
          <p:cNvSpPr>
            <a:spLocks noGrp="1"/>
          </p:cNvSpPr>
          <p:nvPr>
            <p:ph sz="half" idx="2"/>
          </p:nvPr>
        </p:nvSpPr>
        <p:spPr/>
        <p:txBody>
          <a:bodyPr/>
          <a:lstStyle/>
          <a:p>
            <a:r>
              <a:rPr lang="en-US" dirty="0"/>
              <a:t>Median Annual Change in Actives and Annuitants</a:t>
            </a:r>
          </a:p>
        </p:txBody>
      </p:sp>
      <p:pic>
        <p:nvPicPr>
          <p:cNvPr id="7" name="Content Placeholder 6" descr="A graph showing the growth of an annuities&#10;&#10;Description automatically generated">
            <a:extLst>
              <a:ext uri="{FF2B5EF4-FFF2-40B4-BE49-F238E27FC236}">
                <a16:creationId xmlns:a16="http://schemas.microsoft.com/office/drawing/2014/main" id="{5EC871D2-9369-E33F-7C8B-5AA24875035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 y="457200"/>
            <a:ext cx="4857950" cy="5943600"/>
          </a:xfrm>
        </p:spPr>
      </p:pic>
    </p:spTree>
    <p:extLst>
      <p:ext uri="{BB962C8B-B14F-4D97-AF65-F5344CB8AC3E}">
        <p14:creationId xmlns:p14="http://schemas.microsoft.com/office/powerpoint/2010/main" val="428635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077200" cy="609600"/>
          </a:xfrm>
        </p:spPr>
        <p:txBody>
          <a:bodyPr>
            <a:normAutofit/>
          </a:bodyPr>
          <a:lstStyle/>
          <a:p>
            <a:pPr eaLnBrk="1" hangingPunct="1">
              <a:lnSpc>
                <a:spcPct val="80000"/>
              </a:lnSpc>
            </a:pPr>
            <a:r>
              <a:rPr lang="en-US" sz="3600" dirty="0">
                <a:solidFill>
                  <a:srgbClr val="C41230"/>
                </a:solidFill>
              </a:rPr>
              <a:t>Public pensions in the U.S.</a:t>
            </a:r>
          </a:p>
        </p:txBody>
      </p:sp>
      <p:sp>
        <p:nvSpPr>
          <p:cNvPr id="3075" name="Rectangle 3"/>
          <p:cNvSpPr>
            <a:spLocks noGrp="1" noChangeArrowheads="1"/>
          </p:cNvSpPr>
          <p:nvPr>
            <p:ph type="body" idx="1"/>
          </p:nvPr>
        </p:nvSpPr>
        <p:spPr>
          <a:xfrm>
            <a:off x="381000" y="1066802"/>
            <a:ext cx="8382000" cy="5181599"/>
          </a:xfrm>
        </p:spPr>
        <p:txBody>
          <a:bodyPr/>
          <a:lstStyle/>
          <a:p>
            <a:pPr eaLnBrk="1" hangingPunct="1">
              <a:lnSpc>
                <a:spcPts val="2880"/>
              </a:lnSpc>
              <a:spcBef>
                <a:spcPts val="0"/>
              </a:spcBef>
              <a:spcAft>
                <a:spcPts val="600"/>
              </a:spcAft>
            </a:pPr>
            <a:r>
              <a:rPr lang="en-US" sz="2400" dirty="0">
                <a:solidFill>
                  <a:srgbClr val="003399"/>
                </a:solidFill>
                <a:cs typeface="Times New Roman" pitchFamily="18" charset="0"/>
              </a:rPr>
              <a:t>~$6.0 trillion in assets (3/31/24)</a:t>
            </a:r>
          </a:p>
          <a:p>
            <a:pPr eaLnBrk="1" hangingPunct="1">
              <a:lnSpc>
                <a:spcPts val="2880"/>
              </a:lnSpc>
              <a:spcBef>
                <a:spcPts val="0"/>
              </a:spcBef>
              <a:spcAft>
                <a:spcPts val="600"/>
              </a:spcAft>
            </a:pPr>
            <a:r>
              <a:rPr lang="en-US" sz="2400" dirty="0">
                <a:solidFill>
                  <a:srgbClr val="003399"/>
                </a:solidFill>
                <a:cs typeface="Times New Roman" pitchFamily="18" charset="0"/>
              </a:rPr>
              <a:t>14.9 million active (working) participants</a:t>
            </a:r>
          </a:p>
          <a:p>
            <a:pPr lvl="1" eaLnBrk="1" hangingPunct="1">
              <a:lnSpc>
                <a:spcPts val="2880"/>
              </a:lnSpc>
              <a:spcBef>
                <a:spcPts val="0"/>
              </a:spcBef>
              <a:spcAft>
                <a:spcPts val="600"/>
              </a:spcAft>
            </a:pPr>
            <a:r>
              <a:rPr lang="en-US" sz="2400" dirty="0">
                <a:solidFill>
                  <a:srgbClr val="003399"/>
                </a:solidFill>
                <a:cs typeface="Times New Roman" pitchFamily="18" charset="0"/>
              </a:rPr>
              <a:t>9.4 percent of the nation’s workforce</a:t>
            </a:r>
          </a:p>
          <a:p>
            <a:pPr eaLnBrk="1" hangingPunct="1">
              <a:lnSpc>
                <a:spcPts val="2880"/>
              </a:lnSpc>
              <a:spcBef>
                <a:spcPts val="0"/>
              </a:spcBef>
              <a:spcAft>
                <a:spcPts val="600"/>
              </a:spcAft>
            </a:pPr>
            <a:r>
              <a:rPr lang="en-US" sz="2400" dirty="0">
                <a:solidFill>
                  <a:srgbClr val="003399"/>
                </a:solidFill>
                <a:cs typeface="Times New Roman" pitchFamily="18" charset="0"/>
              </a:rPr>
              <a:t>12.0 million retirees and their survivors receive $320+ billion annually in benefits</a:t>
            </a:r>
          </a:p>
          <a:p>
            <a:pPr eaLnBrk="1" hangingPunct="1">
              <a:lnSpc>
                <a:spcPts val="2880"/>
              </a:lnSpc>
              <a:spcBef>
                <a:spcPts val="0"/>
              </a:spcBef>
              <a:spcAft>
                <a:spcPts val="600"/>
              </a:spcAft>
            </a:pPr>
            <a:r>
              <a:rPr lang="en-US" sz="2400" dirty="0">
                <a:solidFill>
                  <a:srgbClr val="003399"/>
                </a:solidFill>
                <a:cs typeface="Times New Roman" pitchFamily="18" charset="0"/>
              </a:rPr>
              <a:t>Annual contributions = $283 billion</a:t>
            </a:r>
          </a:p>
          <a:p>
            <a:pPr lvl="1" eaLnBrk="1" hangingPunct="1">
              <a:lnSpc>
                <a:spcPts val="2880"/>
              </a:lnSpc>
              <a:spcBef>
                <a:spcPts val="0"/>
              </a:spcBef>
              <a:spcAft>
                <a:spcPts val="600"/>
              </a:spcAft>
            </a:pPr>
            <a:r>
              <a:rPr lang="en-US" sz="1800" dirty="0">
                <a:solidFill>
                  <a:srgbClr val="003399"/>
                </a:solidFill>
                <a:cs typeface="Times New Roman" pitchFamily="18" charset="0"/>
              </a:rPr>
              <a:t>$221 billion from employers</a:t>
            </a:r>
          </a:p>
          <a:p>
            <a:pPr lvl="1" eaLnBrk="1" hangingPunct="1">
              <a:lnSpc>
                <a:spcPts val="2880"/>
              </a:lnSpc>
              <a:spcBef>
                <a:spcPts val="0"/>
              </a:spcBef>
              <a:spcAft>
                <a:spcPts val="600"/>
              </a:spcAft>
            </a:pPr>
            <a:r>
              <a:rPr lang="en-US" sz="1800" dirty="0">
                <a:solidFill>
                  <a:srgbClr val="003399"/>
                </a:solidFill>
                <a:cs typeface="Times New Roman" pitchFamily="18" charset="0"/>
              </a:rPr>
              <a:t>$62 billion from employees</a:t>
            </a:r>
          </a:p>
          <a:p>
            <a:pPr eaLnBrk="1" hangingPunct="1">
              <a:lnSpc>
                <a:spcPts val="2880"/>
              </a:lnSpc>
              <a:spcBef>
                <a:spcPts val="0"/>
              </a:spcBef>
              <a:spcAft>
                <a:spcPts val="600"/>
              </a:spcAft>
            </a:pPr>
            <a:r>
              <a:rPr lang="en-US" sz="2400" dirty="0">
                <a:solidFill>
                  <a:srgbClr val="003399"/>
                </a:solidFill>
                <a:cs typeface="Times New Roman" pitchFamily="18" charset="0"/>
              </a:rPr>
              <a:t>Of 4,600+ public retirement systems, the largest 75 account for 80+ percent of assets and members</a:t>
            </a:r>
          </a:p>
          <a:p>
            <a:pPr eaLnBrk="1" hangingPunct="1">
              <a:lnSpc>
                <a:spcPts val="2880"/>
              </a:lnSpc>
              <a:spcBef>
                <a:spcPts val="0"/>
              </a:spcBef>
              <a:spcAft>
                <a:spcPts val="600"/>
              </a:spcAft>
            </a:pPr>
            <a:r>
              <a:rPr lang="en-US" sz="2400" dirty="0">
                <a:solidFill>
                  <a:srgbClr val="003399"/>
                </a:solidFill>
                <a:cs typeface="Times New Roman" pitchFamily="18" charset="0"/>
              </a:rPr>
              <a:t>Aggregate funding level = ~76%</a:t>
            </a:r>
            <a:endParaRPr lang="en-US" dirty="0">
              <a:solidFill>
                <a:srgbClr val="003399"/>
              </a:solidFill>
            </a:endParaRPr>
          </a:p>
        </p:txBody>
      </p:sp>
      <p:sp>
        <p:nvSpPr>
          <p:cNvPr id="4" name="TextBox 3"/>
          <p:cNvSpPr txBox="1"/>
          <p:nvPr/>
        </p:nvSpPr>
        <p:spPr>
          <a:xfrm>
            <a:off x="523875" y="6169223"/>
            <a:ext cx="3733800" cy="307777"/>
          </a:xfrm>
          <a:prstGeom prst="rect">
            <a:avLst/>
          </a:prstGeom>
          <a:noFill/>
        </p:spPr>
        <p:txBody>
          <a:bodyPr wrap="square" rtlCol="0">
            <a:spAutoFit/>
          </a:bodyPr>
          <a:lstStyle/>
          <a:p>
            <a:r>
              <a:rPr lang="en-US" sz="1400" dirty="0">
                <a:latin typeface="+mn-lt"/>
              </a:rPr>
              <a:t>US Census Bureau, Public Fund Survey</a:t>
            </a:r>
          </a:p>
        </p:txBody>
      </p:sp>
    </p:spTree>
    <p:extLst>
      <p:ext uri="{BB962C8B-B14F-4D97-AF65-F5344CB8AC3E}">
        <p14:creationId xmlns:p14="http://schemas.microsoft.com/office/powerpoint/2010/main" val="1150682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486400" y="1166019"/>
            <a:ext cx="3566160" cy="3939381"/>
          </a:xfrm>
        </p:spPr>
        <p:txBody>
          <a:bodyPr>
            <a:normAutofit/>
          </a:bodyPr>
          <a:lstStyle/>
          <a:p>
            <a:r>
              <a:rPr lang="en-US" sz="3600" dirty="0"/>
              <a:t>Median Annual Change in Payrolls</a:t>
            </a:r>
            <a:br>
              <a:rPr lang="en-US" sz="3600" dirty="0"/>
            </a:br>
            <a:r>
              <a:rPr lang="en-US" sz="3600" dirty="0"/>
              <a:t>FY 02 to FY 23</a:t>
            </a:r>
          </a:p>
        </p:txBody>
      </p:sp>
      <p:pic>
        <p:nvPicPr>
          <p:cNvPr id="7" name="Picture 6" descr="A graph of a number of people&#10;&#10;Description automatically generated with medium confidence">
            <a:extLst>
              <a:ext uri="{FF2B5EF4-FFF2-40B4-BE49-F238E27FC236}">
                <a16:creationId xmlns:a16="http://schemas.microsoft.com/office/drawing/2014/main" id="{E2902242-B498-3054-F15C-7A8090020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77" y="594360"/>
            <a:ext cx="4971647" cy="5669280"/>
          </a:xfrm>
          <a:prstGeom prst="rect">
            <a:avLst/>
          </a:prstGeom>
        </p:spPr>
      </p:pic>
    </p:spTree>
    <p:extLst>
      <p:ext uri="{BB962C8B-B14F-4D97-AF65-F5344CB8AC3E}">
        <p14:creationId xmlns:p14="http://schemas.microsoft.com/office/powerpoint/2010/main" val="328289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9" y="152400"/>
            <a:ext cx="8763000" cy="759761"/>
          </a:xfrm>
        </p:spPr>
        <p:txBody>
          <a:bodyPr>
            <a:noAutofit/>
          </a:bodyPr>
          <a:lstStyle/>
          <a:p>
            <a:r>
              <a:rPr lang="en-US" sz="3000" b="1" dirty="0">
                <a:solidFill>
                  <a:srgbClr val="C00000"/>
                </a:solidFill>
              </a:rPr>
              <a:t>Change in Louisiana State Population, 1950 to 2023</a:t>
            </a:r>
          </a:p>
        </p:txBody>
      </p:sp>
      <p:pic>
        <p:nvPicPr>
          <p:cNvPr id="6"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aph showing the growth of the stock market&#10;&#10;Description automatically generated">
            <a:extLst>
              <a:ext uri="{FF2B5EF4-FFF2-40B4-BE49-F238E27FC236}">
                <a16:creationId xmlns:a16="http://schemas.microsoft.com/office/drawing/2014/main" id="{AFA528FD-CADF-711E-21F8-8866C2FAFB9A}"/>
              </a:ext>
            </a:extLst>
          </p:cNvPr>
          <p:cNvPicPr>
            <a:picLocks noChangeAspect="1"/>
          </p:cNvPicPr>
          <p:nvPr/>
        </p:nvPicPr>
        <p:blipFill>
          <a:blip r:embed="rId3"/>
          <a:stretch>
            <a:fillRect/>
          </a:stretch>
        </p:blipFill>
        <p:spPr>
          <a:xfrm>
            <a:off x="547817" y="1219200"/>
            <a:ext cx="7645380" cy="4114691"/>
          </a:xfrm>
          <a:prstGeom prst="rect">
            <a:avLst/>
          </a:prstGeom>
        </p:spPr>
      </p:pic>
      <p:sp>
        <p:nvSpPr>
          <p:cNvPr id="4" name="TextBox 3">
            <a:extLst>
              <a:ext uri="{FF2B5EF4-FFF2-40B4-BE49-F238E27FC236}">
                <a16:creationId xmlns:a16="http://schemas.microsoft.com/office/drawing/2014/main" id="{369CAB5D-C3B1-E615-9AB0-4993D2A89144}"/>
              </a:ext>
            </a:extLst>
          </p:cNvPr>
          <p:cNvSpPr txBox="1"/>
          <p:nvPr/>
        </p:nvSpPr>
        <p:spPr>
          <a:xfrm>
            <a:off x="838200" y="5562600"/>
            <a:ext cx="1281120" cy="338554"/>
          </a:xfrm>
          <a:prstGeom prst="rect">
            <a:avLst/>
          </a:prstGeom>
          <a:noFill/>
        </p:spPr>
        <p:txBody>
          <a:bodyPr wrap="none" rtlCol="0">
            <a:spAutoFit/>
          </a:bodyPr>
          <a:lstStyle/>
          <a:p>
            <a:r>
              <a:rPr lang="en-US" sz="1600" b="1" dirty="0"/>
              <a:t>Macrotrends</a:t>
            </a:r>
          </a:p>
        </p:txBody>
      </p:sp>
    </p:spTree>
    <p:extLst>
      <p:ext uri="{BB962C8B-B14F-4D97-AF65-F5344CB8AC3E}">
        <p14:creationId xmlns:p14="http://schemas.microsoft.com/office/powerpoint/2010/main" val="177445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9" y="152400"/>
            <a:ext cx="8763000" cy="759761"/>
          </a:xfrm>
        </p:spPr>
        <p:txBody>
          <a:bodyPr>
            <a:normAutofit fontScale="90000"/>
          </a:bodyPr>
          <a:lstStyle/>
          <a:p>
            <a:r>
              <a:rPr lang="en-US" sz="3600" b="1" dirty="0">
                <a:solidFill>
                  <a:srgbClr val="C00000"/>
                </a:solidFill>
              </a:rPr>
              <a:t>Change in Number of Active Members per Annuitant for Selected Louisiana Plans</a:t>
            </a:r>
          </a:p>
        </p:txBody>
      </p:sp>
      <p:pic>
        <p:nvPicPr>
          <p:cNvPr id="6"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aph of different colored lines&#10;&#10;Description automatically generated">
            <a:extLst>
              <a:ext uri="{FF2B5EF4-FFF2-40B4-BE49-F238E27FC236}">
                <a16:creationId xmlns:a16="http://schemas.microsoft.com/office/drawing/2014/main" id="{A2238A15-3906-D6A4-B6C6-47E6DF581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05" y="1563598"/>
            <a:ext cx="6814348" cy="4456202"/>
          </a:xfrm>
          <a:prstGeom prst="rect">
            <a:avLst/>
          </a:prstGeom>
        </p:spPr>
      </p:pic>
      <p:sp>
        <p:nvSpPr>
          <p:cNvPr id="7" name="TextBox 6">
            <a:extLst>
              <a:ext uri="{FF2B5EF4-FFF2-40B4-BE49-F238E27FC236}">
                <a16:creationId xmlns:a16="http://schemas.microsoft.com/office/drawing/2014/main" id="{AB77898B-4A79-F754-B656-775406B7DB31}"/>
              </a:ext>
            </a:extLst>
          </p:cNvPr>
          <p:cNvSpPr txBox="1"/>
          <p:nvPr/>
        </p:nvSpPr>
        <p:spPr>
          <a:xfrm>
            <a:off x="838200" y="6096000"/>
            <a:ext cx="3275705" cy="338554"/>
          </a:xfrm>
          <a:prstGeom prst="rect">
            <a:avLst/>
          </a:prstGeom>
          <a:noFill/>
        </p:spPr>
        <p:txBody>
          <a:bodyPr wrap="none" rtlCol="0">
            <a:spAutoFit/>
          </a:bodyPr>
          <a:lstStyle/>
          <a:p>
            <a:r>
              <a:rPr lang="en-US" sz="1600" b="1" dirty="0"/>
              <a:t>Public Plan Data, Public Fund Survey</a:t>
            </a:r>
          </a:p>
        </p:txBody>
      </p:sp>
    </p:spTree>
    <p:extLst>
      <p:ext uri="{BB962C8B-B14F-4D97-AF65-F5344CB8AC3E}">
        <p14:creationId xmlns:p14="http://schemas.microsoft.com/office/powerpoint/2010/main" val="55252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rmAutofit/>
          </a:bodyPr>
          <a:lstStyle/>
          <a:p>
            <a:pPr marL="0" indent="0" algn="ctr">
              <a:buNone/>
            </a:pPr>
            <a:r>
              <a:rPr lang="en-US" sz="4400" b="1" dirty="0">
                <a:solidFill>
                  <a:srgbClr val="C00000"/>
                </a:solidFill>
              </a:rPr>
              <a:t>Actuarial</a:t>
            </a:r>
          </a:p>
          <a:p>
            <a:pPr marL="0" indent="0" algn="ctr">
              <a:buNone/>
            </a:pPr>
            <a:r>
              <a:rPr lang="en-US" sz="4400" b="1" dirty="0">
                <a:solidFill>
                  <a:srgbClr val="C00000"/>
                </a:solidFill>
              </a:rPr>
              <a:t>Assumptions</a:t>
            </a:r>
            <a:endParaRPr lang="en-US" sz="3600" b="1" dirty="0">
              <a:solidFill>
                <a:srgbClr val="C00000"/>
              </a:solidFill>
            </a:endParaRPr>
          </a:p>
        </p:txBody>
      </p:sp>
    </p:spTree>
    <p:extLst>
      <p:ext uri="{BB962C8B-B14F-4D97-AF65-F5344CB8AC3E}">
        <p14:creationId xmlns:p14="http://schemas.microsoft.com/office/powerpoint/2010/main" val="173123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noAutofit/>
          </a:bodyPr>
          <a:lstStyle/>
          <a:p>
            <a:r>
              <a:rPr lang="en-US" sz="3200" b="1" dirty="0">
                <a:solidFill>
                  <a:srgbClr val="C00000"/>
                </a:solidFill>
              </a:rPr>
              <a:t>Average Public Pension Plan Inflation</a:t>
            </a:r>
            <a:br>
              <a:rPr lang="en-US" sz="3200" b="1" dirty="0">
                <a:solidFill>
                  <a:srgbClr val="C00000"/>
                </a:solidFill>
              </a:rPr>
            </a:br>
            <a:r>
              <a:rPr lang="en-US" sz="3200" b="1" dirty="0">
                <a:solidFill>
                  <a:srgbClr val="C00000"/>
                </a:solidFill>
              </a:rPr>
              <a:t>Assumption vs. 20-Year Breakeven Rate</a:t>
            </a:r>
          </a:p>
        </p:txBody>
      </p:sp>
      <p:pic>
        <p:nvPicPr>
          <p:cNvPr id="4"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273B28-2B49-B29B-FC2D-7B5D9C7B9B56}"/>
              </a:ext>
            </a:extLst>
          </p:cNvPr>
          <p:cNvSpPr txBox="1"/>
          <p:nvPr/>
        </p:nvSpPr>
        <p:spPr>
          <a:xfrm>
            <a:off x="762000" y="6031468"/>
            <a:ext cx="7620000" cy="738664"/>
          </a:xfrm>
          <a:prstGeom prst="rect">
            <a:avLst/>
          </a:prstGeom>
          <a:noFill/>
        </p:spPr>
        <p:txBody>
          <a:bodyPr wrap="square" rtlCol="0">
            <a:spAutoFit/>
          </a:bodyPr>
          <a:lstStyle/>
          <a:p>
            <a:r>
              <a:rPr lang="en-US" sz="1400" b="1" dirty="0">
                <a:solidFill>
                  <a:schemeClr val="accent5">
                    <a:lumMod val="75000"/>
                  </a:schemeClr>
                </a:solidFill>
              </a:rPr>
              <a:t>The breakeven rate is a measure of expected inflation derived from 20-Year Treasury Constant Maturity Securities and 20-Year Treasury Inflation-Indexed Constant Maturity Securities. The latest value implies what market participants expect inflation to be in the next 20 years, on average.</a:t>
            </a:r>
          </a:p>
        </p:txBody>
      </p:sp>
      <p:pic>
        <p:nvPicPr>
          <p:cNvPr id="6" name="Picture 5" descr="A graph showing the average public pension fall&#10;&#10;Description automatically generated with medium confidence">
            <a:extLst>
              <a:ext uri="{FF2B5EF4-FFF2-40B4-BE49-F238E27FC236}">
                <a16:creationId xmlns:a16="http://schemas.microsoft.com/office/drawing/2014/main" id="{C522A008-F08A-D0F8-9773-5DB9F66E9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67866"/>
            <a:ext cx="6400800" cy="46387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547E-5847-A87D-732E-82FB4E2A949C}"/>
              </a:ext>
            </a:extLst>
          </p:cNvPr>
          <p:cNvSpPr>
            <a:spLocks noGrp="1"/>
          </p:cNvSpPr>
          <p:nvPr>
            <p:ph type="title"/>
          </p:nvPr>
        </p:nvSpPr>
        <p:spPr/>
        <p:txBody>
          <a:bodyPr>
            <a:normAutofit fontScale="90000"/>
          </a:bodyPr>
          <a:lstStyle/>
          <a:p>
            <a:r>
              <a:rPr lang="en-US" sz="3600" b="1" dirty="0">
                <a:solidFill>
                  <a:schemeClr val="accent4">
                    <a:lumMod val="50000"/>
                  </a:schemeClr>
                </a:solidFill>
              </a:rPr>
              <a:t>Change to Median and Average Nominal Investment Return Assumption</a:t>
            </a:r>
          </a:p>
        </p:txBody>
      </p:sp>
      <p:pic>
        <p:nvPicPr>
          <p:cNvPr id="4" name="Picture 3" descr="A graph of a graph showing the average and median of a company&#10;&#10;Description automatically generated with medium confidence">
            <a:extLst>
              <a:ext uri="{FF2B5EF4-FFF2-40B4-BE49-F238E27FC236}">
                <a16:creationId xmlns:a16="http://schemas.microsoft.com/office/drawing/2014/main" id="{4D36AFDA-A99A-EE39-1B73-33227C7F92F5}"/>
              </a:ext>
            </a:extLst>
          </p:cNvPr>
          <p:cNvPicPr>
            <a:picLocks noChangeAspect="1"/>
          </p:cNvPicPr>
          <p:nvPr/>
        </p:nvPicPr>
        <p:blipFill rotWithShape="1">
          <a:blip r:embed="rId2">
            <a:extLst>
              <a:ext uri="{28A0092B-C50C-407E-A947-70E740481C1C}">
                <a14:useLocalDpi xmlns:a14="http://schemas.microsoft.com/office/drawing/2010/main" val="0"/>
              </a:ext>
            </a:extLst>
          </a:blip>
          <a:srcRect t="12003"/>
          <a:stretch/>
        </p:blipFill>
        <p:spPr>
          <a:xfrm>
            <a:off x="1066800" y="1676400"/>
            <a:ext cx="6557731" cy="4906962"/>
          </a:xfrm>
          <a:prstGeom prst="rect">
            <a:avLst/>
          </a:prstGeom>
        </p:spPr>
      </p:pic>
    </p:spTree>
    <p:extLst>
      <p:ext uri="{BB962C8B-B14F-4D97-AF65-F5344CB8AC3E}">
        <p14:creationId xmlns:p14="http://schemas.microsoft.com/office/powerpoint/2010/main" val="379236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b="1" dirty="0">
                <a:solidFill>
                  <a:srgbClr val="C00000"/>
                </a:solidFill>
              </a:rPr>
              <a:t>Change in Assumptions for Nominal and Real Rate of Return and Inflation</a:t>
            </a:r>
          </a:p>
        </p:txBody>
      </p:sp>
      <p:pic>
        <p:nvPicPr>
          <p:cNvPr id="4"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raph of the number of companies&#10;&#10;Description automatically generated with medium confidence">
            <a:extLst>
              <a:ext uri="{FF2B5EF4-FFF2-40B4-BE49-F238E27FC236}">
                <a16:creationId xmlns:a16="http://schemas.microsoft.com/office/drawing/2014/main" id="{E55AE818-CDD4-7175-C2B8-4718B59CA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5000"/>
            <a:ext cx="7583520" cy="4495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rmAutofit/>
          </a:bodyPr>
          <a:lstStyle/>
          <a:p>
            <a:pPr marL="0" indent="0" algn="ctr">
              <a:buNone/>
            </a:pPr>
            <a:r>
              <a:rPr lang="en-US" sz="4400" b="1" dirty="0">
                <a:solidFill>
                  <a:srgbClr val="C00000"/>
                </a:solidFill>
              </a:rPr>
              <a:t>Federal Issues</a:t>
            </a:r>
            <a:endParaRPr lang="en-US" sz="3600" b="1" dirty="0">
              <a:solidFill>
                <a:srgbClr val="C00000"/>
              </a:solidFill>
            </a:endParaRPr>
          </a:p>
        </p:txBody>
      </p:sp>
    </p:spTree>
    <p:extLst>
      <p:ext uri="{BB962C8B-B14F-4D97-AF65-F5344CB8AC3E}">
        <p14:creationId xmlns:p14="http://schemas.microsoft.com/office/powerpoint/2010/main" val="2188284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792162"/>
          </a:xfrm>
        </p:spPr>
        <p:txBody>
          <a:bodyPr>
            <a:normAutofit/>
          </a:bodyPr>
          <a:lstStyle/>
          <a:p>
            <a:r>
              <a:rPr lang="en-US" sz="3600" b="1" dirty="0">
                <a:solidFill>
                  <a:srgbClr val="C00000"/>
                </a:solidFill>
              </a:rPr>
              <a:t>ESG and Proxy Voting</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219200"/>
            <a:ext cx="8229600" cy="5029200"/>
          </a:xfrm>
        </p:spPr>
        <p:txBody>
          <a:bodyPr>
            <a:noAutofit/>
          </a:bodyPr>
          <a:lstStyle/>
          <a:p>
            <a:pPr indent="-285750">
              <a:spcBef>
                <a:spcPts val="0"/>
              </a:spcBef>
              <a:spcAft>
                <a:spcPts val="600"/>
              </a:spcAft>
              <a:buFont typeface="Courier New" panose="02070309020205020404" pitchFamily="49" charset="0"/>
              <a:buChar char="o"/>
            </a:pPr>
            <a:r>
              <a:rPr lang="en-US" sz="24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A Congressional resolution to repeal the Biden ESG Rule passed but was vetoed in 2023.</a:t>
            </a:r>
          </a:p>
          <a:p>
            <a:pPr lvl="1">
              <a:spcBef>
                <a:spcPts val="0"/>
              </a:spcBef>
              <a:spcAft>
                <a:spcPts val="600"/>
              </a:spcAft>
              <a:buFont typeface="Courier New" panose="02070309020205020404" pitchFamily="49" charset="0"/>
              <a:buChar char="o"/>
            </a:pPr>
            <a:r>
              <a:rPr lang="en-US" sz="2400" kern="100" dirty="0">
                <a:solidFill>
                  <a:schemeClr val="tx2">
                    <a:lumMod val="75000"/>
                  </a:schemeClr>
                </a:solidFill>
                <a:latin typeface="Book Antiqua" panose="02040602050305030304" pitchFamily="18" charset="0"/>
                <a:ea typeface="Calibri" panose="020F0502020204030204" pitchFamily="34" charset="0"/>
                <a:cs typeface="Times New Roman" panose="02020603050405020304" pitchFamily="18" charset="0"/>
              </a:rPr>
              <a:t>That rule would have permitted consideration of non-financial factors in making investments.</a:t>
            </a:r>
            <a:endParaRPr lang="en-US" sz="24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marL="57150" indent="0">
              <a:spcBef>
                <a:spcPts val="0"/>
              </a:spcBef>
              <a:spcAft>
                <a:spcPts val="600"/>
              </a:spcAft>
              <a:buNone/>
            </a:pPr>
            <a:endParaRPr lang="en-US" sz="28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indent="-285750">
              <a:spcBef>
                <a:spcPts val="0"/>
              </a:spcBef>
              <a:spcAft>
                <a:spcPts val="600"/>
              </a:spcAft>
              <a:buFont typeface="Courier New" panose="02070309020205020404" pitchFamily="49" charset="0"/>
              <a:buChar char="o"/>
            </a:pPr>
            <a:r>
              <a:rPr lang="en-US" sz="24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Bills and hearings in the U.S. House followed, mostly focused on federal regulators and proxy advisory firms, but also asset managers and ERISA plans, and to a lesser extent, public plans - where most of the ESG activity was happening.</a:t>
            </a:r>
          </a:p>
        </p:txBody>
      </p:sp>
      <p:pic>
        <p:nvPicPr>
          <p:cNvPr id="4" name="Picture 2" descr="\\10.10.9.11\nasra\Communications\Logo\Regular JPEG files\NASRA no text.jpg">
            <a:extLst>
              <a:ext uri="{FF2B5EF4-FFF2-40B4-BE49-F238E27FC236}">
                <a16:creationId xmlns:a16="http://schemas.microsoft.com/office/drawing/2014/main" id="{C95D6A8E-14B6-22F5-A042-6DFAD2CB7D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056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639762"/>
          </a:xfrm>
        </p:spPr>
        <p:txBody>
          <a:bodyPr>
            <a:normAutofit fontScale="90000"/>
          </a:bodyPr>
          <a:lstStyle/>
          <a:p>
            <a:r>
              <a:rPr lang="en-US" sz="3600" b="1" dirty="0">
                <a:solidFill>
                  <a:srgbClr val="C00000"/>
                </a:solidFill>
              </a:rPr>
              <a:t>ESG and Proxy Voting</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143000"/>
            <a:ext cx="8229600" cy="5105400"/>
          </a:xfrm>
        </p:spPr>
        <p:txBody>
          <a:bodyPr>
            <a:noAutofit/>
          </a:bodyPr>
          <a:lstStyle/>
          <a:p>
            <a:pPr indent="-285750">
              <a:spcBef>
                <a:spcPts val="0"/>
              </a:spcBef>
              <a:spcAft>
                <a:spcPts val="60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This year, more federal activity aimed at public plans:</a:t>
            </a:r>
          </a:p>
          <a:p>
            <a:pPr marL="914400" marR="0" lvl="2" indent="-287338">
              <a:spcBef>
                <a:spcPts val="0"/>
              </a:spcBef>
              <a:spcAft>
                <a:spcPts val="600"/>
              </a:spcAft>
              <a:buFont typeface="Wingdings" panose="05000000000000000000" pitchFamily="2" charset="2"/>
              <a:buChar char=""/>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Legislation was introduced to prohibit retirement plan consideration of factors other than financial risk and return</a:t>
            </a:r>
          </a:p>
          <a:p>
            <a:pPr marL="914400" marR="0" lvl="2" indent="-287338">
              <a:spcBef>
                <a:spcPts val="0"/>
              </a:spcBef>
              <a:spcAft>
                <a:spcPts val="600"/>
              </a:spcAft>
              <a:buFont typeface="Wingdings" panose="05000000000000000000" pitchFamily="2" charset="2"/>
              <a:buChar char=""/>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Congress held hearings and issued information requests on investor ESG activities and whether they violate anti-trust laws</a:t>
            </a:r>
            <a:endParaRPr lang="en-US" sz="22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287338">
              <a:spcBef>
                <a:spcPts val="0"/>
              </a:spcBef>
              <a:spcAft>
                <a:spcPts val="600"/>
              </a:spcAft>
              <a:buFont typeface="Wingdings" panose="05000000000000000000" pitchFamily="2" charset="2"/>
              <a:buChar char=""/>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Congress sent letters to the IRS commissioner inquiring whether public plan investment activities violate the Internal Revenue Code, and if amendments to the IRC or ERISA are needed.</a:t>
            </a:r>
          </a:p>
          <a:p>
            <a:pPr marL="400050" marR="0" lvl="1">
              <a:spcBef>
                <a:spcPts val="0"/>
              </a:spcBef>
              <a:spcAft>
                <a:spcPts val="60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A divided Congress makes enacting legislation in this area unlikely this year. Expect continued activity and press events, and possibly more to come. </a:t>
            </a:r>
            <a:endParaRPr lang="en-US" sz="2200" dirty="0">
              <a:solidFill>
                <a:schemeClr val="tx2">
                  <a:lumMod val="75000"/>
                </a:schemeClr>
              </a:solidFill>
            </a:endParaRPr>
          </a:p>
        </p:txBody>
      </p:sp>
      <p:pic>
        <p:nvPicPr>
          <p:cNvPr id="4" name="Picture 2" descr="\\10.10.9.11\nasra\Communications\Logo\Regular JPEG files\NASRA no text.jpg">
            <a:extLst>
              <a:ext uri="{FF2B5EF4-FFF2-40B4-BE49-F238E27FC236}">
                <a16:creationId xmlns:a16="http://schemas.microsoft.com/office/drawing/2014/main" id="{6784190A-83FA-7B8B-34C4-9BC1203B54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1722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5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077200" cy="609600"/>
          </a:xfrm>
        </p:spPr>
        <p:txBody>
          <a:bodyPr>
            <a:normAutofit/>
          </a:bodyPr>
          <a:lstStyle/>
          <a:p>
            <a:pPr eaLnBrk="1" hangingPunct="1">
              <a:lnSpc>
                <a:spcPct val="80000"/>
              </a:lnSpc>
            </a:pPr>
            <a:r>
              <a:rPr lang="en-US" sz="3600" dirty="0">
                <a:solidFill>
                  <a:srgbClr val="C41230"/>
                </a:solidFill>
              </a:rPr>
              <a:t>Public pensions in Louisiana</a:t>
            </a:r>
          </a:p>
        </p:txBody>
      </p:sp>
      <p:sp>
        <p:nvSpPr>
          <p:cNvPr id="3075" name="Rectangle 3"/>
          <p:cNvSpPr>
            <a:spLocks noGrp="1" noChangeArrowheads="1"/>
          </p:cNvSpPr>
          <p:nvPr>
            <p:ph type="body" idx="1"/>
          </p:nvPr>
        </p:nvSpPr>
        <p:spPr>
          <a:xfrm>
            <a:off x="381000" y="1066802"/>
            <a:ext cx="8382000" cy="5181599"/>
          </a:xfrm>
        </p:spPr>
        <p:txBody>
          <a:bodyPr>
            <a:noAutofit/>
          </a:bodyPr>
          <a:lstStyle/>
          <a:p>
            <a:pPr eaLnBrk="1" hangingPunct="1">
              <a:lnSpc>
                <a:spcPts val="2400"/>
              </a:lnSpc>
              <a:spcBef>
                <a:spcPts val="0"/>
              </a:spcBef>
              <a:spcAft>
                <a:spcPts val="600"/>
              </a:spcAft>
            </a:pPr>
            <a:r>
              <a:rPr lang="en-US" sz="2200" dirty="0">
                <a:solidFill>
                  <a:srgbClr val="003399"/>
                </a:solidFill>
                <a:cs typeface="Times New Roman" pitchFamily="18" charset="0"/>
              </a:rPr>
              <a:t>~$65 billion in assets</a:t>
            </a:r>
          </a:p>
          <a:p>
            <a:pPr eaLnBrk="1" hangingPunct="1">
              <a:lnSpc>
                <a:spcPts val="2400"/>
              </a:lnSpc>
              <a:spcBef>
                <a:spcPts val="0"/>
              </a:spcBef>
              <a:spcAft>
                <a:spcPts val="600"/>
              </a:spcAft>
            </a:pPr>
            <a:r>
              <a:rPr lang="en-US" sz="2200" dirty="0">
                <a:solidFill>
                  <a:srgbClr val="003399"/>
                </a:solidFill>
                <a:cs typeface="Times New Roman" pitchFamily="18" charset="0"/>
              </a:rPr>
              <a:t>~196,000 active (working) participants</a:t>
            </a:r>
          </a:p>
          <a:p>
            <a:pPr eaLnBrk="1" hangingPunct="1">
              <a:lnSpc>
                <a:spcPts val="2400"/>
              </a:lnSpc>
              <a:spcBef>
                <a:spcPts val="0"/>
              </a:spcBef>
              <a:spcAft>
                <a:spcPts val="600"/>
              </a:spcAft>
            </a:pPr>
            <a:r>
              <a:rPr lang="en-US" sz="2200" dirty="0">
                <a:solidFill>
                  <a:srgbClr val="003399"/>
                </a:solidFill>
                <a:cs typeface="Times New Roman" pitchFamily="18" charset="0"/>
              </a:rPr>
              <a:t>~191,000 retirees and their survivors receive $5.3 billion annually in benefits</a:t>
            </a:r>
          </a:p>
          <a:p>
            <a:pPr eaLnBrk="1" hangingPunct="1">
              <a:lnSpc>
                <a:spcPts val="2400"/>
              </a:lnSpc>
              <a:spcBef>
                <a:spcPts val="0"/>
              </a:spcBef>
              <a:spcAft>
                <a:spcPts val="600"/>
              </a:spcAft>
            </a:pPr>
            <a:r>
              <a:rPr lang="en-US" sz="2200" dirty="0">
                <a:solidFill>
                  <a:srgbClr val="003399"/>
                </a:solidFill>
                <a:cs typeface="Times New Roman" pitchFamily="18" charset="0"/>
              </a:rPr>
              <a:t>More than 11 percent of the state’s residents either participates in or receives a regular benefit from a public retirement system in the state.</a:t>
            </a:r>
          </a:p>
          <a:p>
            <a:pPr eaLnBrk="1" hangingPunct="1">
              <a:lnSpc>
                <a:spcPts val="2400"/>
              </a:lnSpc>
              <a:spcBef>
                <a:spcPts val="0"/>
              </a:spcBef>
              <a:spcAft>
                <a:spcPts val="600"/>
              </a:spcAft>
            </a:pPr>
            <a:r>
              <a:rPr lang="en-US" sz="2200" dirty="0">
                <a:solidFill>
                  <a:srgbClr val="003399"/>
                </a:solidFill>
                <a:cs typeface="Times New Roman" pitchFamily="18" charset="0"/>
              </a:rPr>
              <a:t>Annual contributions = $3.9 billion</a:t>
            </a:r>
          </a:p>
          <a:p>
            <a:pPr lvl="1" eaLnBrk="1" hangingPunct="1">
              <a:lnSpc>
                <a:spcPts val="2400"/>
              </a:lnSpc>
              <a:spcBef>
                <a:spcPts val="0"/>
              </a:spcBef>
              <a:spcAft>
                <a:spcPts val="600"/>
              </a:spcAft>
            </a:pPr>
            <a:r>
              <a:rPr lang="en-US" sz="2000" dirty="0">
                <a:solidFill>
                  <a:srgbClr val="003399"/>
                </a:solidFill>
                <a:cs typeface="Times New Roman" pitchFamily="18" charset="0"/>
              </a:rPr>
              <a:t>$3.1 billion from employers</a:t>
            </a:r>
          </a:p>
          <a:p>
            <a:pPr lvl="1" eaLnBrk="1" hangingPunct="1">
              <a:lnSpc>
                <a:spcPts val="2400"/>
              </a:lnSpc>
              <a:spcBef>
                <a:spcPts val="0"/>
              </a:spcBef>
              <a:spcAft>
                <a:spcPts val="600"/>
              </a:spcAft>
            </a:pPr>
            <a:r>
              <a:rPr lang="en-US" sz="2000" dirty="0">
                <a:solidFill>
                  <a:srgbClr val="003399"/>
                </a:solidFill>
                <a:cs typeface="Times New Roman" pitchFamily="18" charset="0"/>
              </a:rPr>
              <a:t>$850 million from employees</a:t>
            </a:r>
          </a:p>
          <a:p>
            <a:pPr eaLnBrk="1" hangingPunct="1">
              <a:lnSpc>
                <a:spcPts val="2400"/>
              </a:lnSpc>
              <a:spcBef>
                <a:spcPts val="0"/>
              </a:spcBef>
              <a:spcAft>
                <a:spcPts val="600"/>
              </a:spcAft>
            </a:pPr>
            <a:r>
              <a:rPr lang="en-US" sz="2200" dirty="0">
                <a:solidFill>
                  <a:srgbClr val="003399"/>
                </a:solidFill>
                <a:cs typeface="Times New Roman" pitchFamily="18" charset="0"/>
              </a:rPr>
              <a:t>Of 29 public retirement systems, TRSLA and LASERS account for more than 60%, and the largest 5, including Parochial ERS, Muni Police and Schools ERS—account for 80+%  of assets and members</a:t>
            </a:r>
          </a:p>
          <a:p>
            <a:pPr eaLnBrk="1" hangingPunct="1">
              <a:lnSpc>
                <a:spcPts val="2400"/>
              </a:lnSpc>
              <a:spcBef>
                <a:spcPts val="0"/>
              </a:spcBef>
              <a:spcAft>
                <a:spcPts val="600"/>
              </a:spcAft>
            </a:pPr>
            <a:r>
              <a:rPr lang="en-US" sz="2200" dirty="0">
                <a:solidFill>
                  <a:srgbClr val="003399"/>
                </a:solidFill>
                <a:cs typeface="Times New Roman" pitchFamily="18" charset="0"/>
              </a:rPr>
              <a:t>Aggregate funding level = ~75%</a:t>
            </a:r>
            <a:endParaRPr lang="en-US" sz="2200" dirty="0">
              <a:solidFill>
                <a:srgbClr val="003399"/>
              </a:solidFill>
            </a:endParaRPr>
          </a:p>
        </p:txBody>
      </p:sp>
      <p:sp>
        <p:nvSpPr>
          <p:cNvPr id="4" name="TextBox 3"/>
          <p:cNvSpPr txBox="1"/>
          <p:nvPr/>
        </p:nvSpPr>
        <p:spPr>
          <a:xfrm>
            <a:off x="533400" y="6248401"/>
            <a:ext cx="3733800" cy="307777"/>
          </a:xfrm>
          <a:prstGeom prst="rect">
            <a:avLst/>
          </a:prstGeom>
          <a:noFill/>
        </p:spPr>
        <p:txBody>
          <a:bodyPr wrap="square" rtlCol="0">
            <a:spAutoFit/>
          </a:bodyPr>
          <a:lstStyle/>
          <a:p>
            <a:r>
              <a:rPr lang="en-US" sz="1400" dirty="0">
                <a:latin typeface="+mn-lt"/>
              </a:rPr>
              <a:t>US Census Bureau, Public Fund Survey</a:t>
            </a:r>
          </a:p>
        </p:txBody>
      </p:sp>
    </p:spTree>
    <p:extLst>
      <p:ext uri="{BB962C8B-B14F-4D97-AF65-F5344CB8AC3E}">
        <p14:creationId xmlns:p14="http://schemas.microsoft.com/office/powerpoint/2010/main" val="306102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792162"/>
          </a:xfrm>
        </p:spPr>
        <p:txBody>
          <a:bodyPr>
            <a:normAutofit/>
          </a:bodyPr>
          <a:lstStyle/>
          <a:p>
            <a:r>
              <a:rPr lang="en-US" sz="3600" b="1" dirty="0">
                <a:solidFill>
                  <a:srgbClr val="C00000"/>
                </a:solidFill>
              </a:rPr>
              <a:t>China</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219200"/>
            <a:ext cx="8229600" cy="5029200"/>
          </a:xfrm>
        </p:spPr>
        <p:txBody>
          <a:bodyPr>
            <a:noAutofit/>
          </a:bodyPr>
          <a:lstStyle/>
          <a:p>
            <a:pPr marL="514350" marR="0" lvl="1" indent="-342900">
              <a:spcBef>
                <a:spcPts val="0"/>
              </a:spcBef>
              <a:spcAft>
                <a:spcPts val="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Investment in China is a bipartisan issue – both sides of the aisle, current and former administrations. </a:t>
            </a:r>
          </a:p>
          <a:p>
            <a:pPr marL="514350" marR="0" lvl="1" indent="-342900">
              <a:spcBef>
                <a:spcPts val="0"/>
              </a:spcBef>
              <a:spcAft>
                <a:spcPts val="0"/>
              </a:spcAft>
              <a:buNone/>
            </a:pPr>
            <a:endParaRPr lang="en-US" sz="22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lvl="1" indent="-342900">
              <a:spcBef>
                <a:spcPts val="0"/>
              </a:spcBef>
              <a:spcAft>
                <a:spcPts val="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An Executive Order was issued and proposed rulemaking is underway to address the flow of U.S. money to China, particularly in certain industries (AI, quantum, microprocessors) that could compromise national security and U.S. intellectual property. </a:t>
            </a:r>
            <a:endParaRPr lang="en-US" sz="2200" kern="100" dirty="0">
              <a:solidFill>
                <a:schemeClr val="tx2">
                  <a:lumMod val="75000"/>
                </a:schemeClr>
              </a:solidFill>
              <a:latin typeface="Book Antiqua" panose="02040602050305030304" pitchFamily="18" charset="0"/>
              <a:ea typeface="Calibri" panose="020F0502020204030204" pitchFamily="34" charset="0"/>
              <a:cs typeface="Times New Roman" panose="02020603050405020304" pitchFamily="18" charset="0"/>
            </a:endParaRPr>
          </a:p>
          <a:p>
            <a:pPr marL="514350" marR="0" lvl="1" indent="-342900">
              <a:spcBef>
                <a:spcPts val="0"/>
              </a:spcBef>
              <a:spcAft>
                <a:spcPts val="0"/>
              </a:spcAft>
              <a:buNone/>
            </a:pPr>
            <a:endPar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marL="514350" marR="0" lvl="1" indent="-342900">
              <a:spcBef>
                <a:spcPts val="0"/>
              </a:spcBef>
              <a:spcAft>
                <a:spcPts val="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Times New Roman" panose="02020603050405020304" pitchFamily="18" charset="0"/>
                <a:cs typeface="Times New Roman" panose="02020603050405020304" pitchFamily="18" charset="0"/>
              </a:rPr>
              <a:t>NASRA has participated in meetings with administration officials and submitted comments on proposed rules relaying support for federal efforts to ensure entities that pose national security threats are denied access to all U.S. investors and the capital marketplace, and suggestions to limit unintended consequences. </a:t>
            </a:r>
            <a:endParaRPr lang="en-US" sz="22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10.10.9.11\nasra\Communications\Logo\Regular JPEG files\NASRA no text.jpg">
            <a:extLst>
              <a:ext uri="{FF2B5EF4-FFF2-40B4-BE49-F238E27FC236}">
                <a16:creationId xmlns:a16="http://schemas.microsoft.com/office/drawing/2014/main" id="{FEE688E2-D9E0-03F7-A200-560A242620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792162"/>
          </a:xfrm>
        </p:spPr>
        <p:txBody>
          <a:bodyPr>
            <a:normAutofit/>
          </a:bodyPr>
          <a:lstStyle/>
          <a:p>
            <a:r>
              <a:rPr lang="en-US" sz="3600" b="1" dirty="0">
                <a:solidFill>
                  <a:srgbClr val="C00000"/>
                </a:solidFill>
              </a:rPr>
              <a:t>China</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219200"/>
            <a:ext cx="8001000" cy="5029200"/>
          </a:xfrm>
        </p:spPr>
        <p:txBody>
          <a:bodyPr>
            <a:noAutofit/>
          </a:bodyPr>
          <a:lstStyle/>
          <a:p>
            <a:pPr marL="571500" marR="0" lvl="1" indent="-457200">
              <a:spcBef>
                <a:spcPts val="0"/>
              </a:spcBef>
              <a:spcAft>
                <a:spcPts val="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Various Congressional proposals would impose an alternative approach. </a:t>
            </a:r>
            <a:r>
              <a:rPr lang="en-US" sz="2200" kern="100" dirty="0">
                <a:solidFill>
                  <a:schemeClr val="tx2">
                    <a:lumMod val="75000"/>
                  </a:schemeClr>
                </a:solidFill>
                <a:latin typeface="Book Antiqua" panose="02040602050305030304" pitchFamily="18" charset="0"/>
                <a:ea typeface="Calibri" panose="020F0502020204030204" pitchFamily="34" charset="0"/>
                <a:cs typeface="Times New Roman" panose="02020603050405020304" pitchFamily="18" charset="0"/>
              </a:rPr>
              <a:t>S</a:t>
            </a: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ome were nearly included in defense spending bills and could be attempted again.</a:t>
            </a:r>
          </a:p>
          <a:p>
            <a:pPr marL="571500" marR="0" lvl="1" indent="-457200">
              <a:spcBef>
                <a:spcPts val="0"/>
              </a:spcBef>
              <a:spcAft>
                <a:spcPts val="0"/>
              </a:spcAft>
              <a:buNone/>
            </a:pPr>
            <a:endParaRPr lang="en-US" sz="22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lvl="1" indent="-457200">
              <a:spcBef>
                <a:spcPts val="0"/>
              </a:spcBef>
              <a:spcAft>
                <a:spcPts val="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A new House Select Committee on the </a:t>
            </a:r>
            <a:r>
              <a:rPr lang="en-US" sz="2200" i="1"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Strategic Competition Between the United States and the Chinese Communist Party </a:t>
            </a: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was established at the beginning of this Congress and is expected to continue bipartisan hearings and investigations next year.</a:t>
            </a:r>
          </a:p>
          <a:p>
            <a:pPr marL="571500" marR="0" lvl="1" indent="-457200">
              <a:spcBef>
                <a:spcPts val="0"/>
              </a:spcBef>
              <a:spcAft>
                <a:spcPts val="0"/>
              </a:spcAft>
              <a:buNone/>
            </a:pPr>
            <a:endParaRPr lang="en-US" sz="22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lvl="1" indent="-457200">
              <a:spcBef>
                <a:spcPts val="0"/>
              </a:spcBef>
              <a:spcAft>
                <a:spcPts val="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Legislation to bar tax-exempt investors, including public plans, from investing in China has been introduced in both chambers but is not expected to move this year.</a:t>
            </a:r>
            <a:endParaRPr lang="en-US" sz="22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10.10.9.11\nasra\Communications\Logo\Regular JPEG files\NASRA no text.jpg">
            <a:extLst>
              <a:ext uri="{FF2B5EF4-FFF2-40B4-BE49-F238E27FC236}">
                <a16:creationId xmlns:a16="http://schemas.microsoft.com/office/drawing/2014/main" id="{DBA1664B-CA8B-D8BB-1B68-EF51703AB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0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639762"/>
          </a:xfrm>
        </p:spPr>
        <p:txBody>
          <a:bodyPr>
            <a:normAutofit fontScale="90000"/>
          </a:bodyPr>
          <a:lstStyle/>
          <a:p>
            <a:r>
              <a:rPr lang="en-US" sz="3600" b="1" dirty="0">
                <a:solidFill>
                  <a:srgbClr val="C00000"/>
                </a:solidFill>
              </a:rPr>
              <a:t>Renewed Bailout Discussions</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143000"/>
            <a:ext cx="8001000" cy="5105400"/>
          </a:xfrm>
        </p:spPr>
        <p:txBody>
          <a:bodyPr>
            <a:noAutofit/>
          </a:bodyPr>
          <a:lstStyle/>
          <a:p>
            <a:pPr marL="514350" marR="0" lvl="1" indent="-400050">
              <a:spcBef>
                <a:spcPts val="0"/>
              </a:spcBef>
              <a:spcAft>
                <a:spcPts val="0"/>
              </a:spcAft>
              <a:buFont typeface="Courier New" panose="02070309020205020404" pitchFamily="49" charset="0"/>
              <a:buChar char="o"/>
            </a:pP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National Review magazine has called on Republicans to promise not to bail out state pensions.</a:t>
            </a:r>
          </a:p>
          <a:p>
            <a:pPr marL="514350" marR="0" lvl="1" indent="-400050">
              <a:spcBef>
                <a:spcPts val="0"/>
              </a:spcBef>
              <a:spcAft>
                <a:spcPts val="0"/>
              </a:spcAft>
              <a:buNone/>
            </a:pPr>
            <a:endPar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marL="514350" marR="0" lvl="1" indent="-400050">
              <a:spcBef>
                <a:spcPts val="0"/>
              </a:spcBef>
              <a:spcAft>
                <a:spcPts val="0"/>
              </a:spcAft>
              <a:buFont typeface="Courier New" panose="02070309020205020404" pitchFamily="49" charset="0"/>
              <a:buChar char="o"/>
            </a:pP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Nearly every state has made significant pension reforms, retirement system assets are at record levels, pension funding is at its highest since the Global Financial Crisis, actuarial assumptions are notably more conservative, and no public pension fund is asking for federal assistance.</a:t>
            </a:r>
          </a:p>
          <a:p>
            <a:pPr marL="514350" marR="0" lvl="1" indent="-400050">
              <a:spcBef>
                <a:spcPts val="0"/>
              </a:spcBef>
              <a:spcAft>
                <a:spcPts val="0"/>
              </a:spcAft>
              <a:buNone/>
            </a:pPr>
            <a:endParaRPr lang="en-US" sz="20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lvl="1" indent="-400050">
              <a:spcBef>
                <a:spcPts val="0"/>
              </a:spcBef>
              <a:spcAft>
                <a:spcPts val="0"/>
              </a:spcAft>
              <a:buFont typeface="Courier New" panose="02070309020205020404" pitchFamily="49" charset="0"/>
              <a:buChar char="o"/>
            </a:pP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The</a:t>
            </a:r>
            <a:r>
              <a:rPr lang="en-US" sz="2000" u="none" strike="noStrike"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Republican Study Committee FY25 Budget Proposal includes a provision to prohibit the Department of the Treasury and the Federal Reserve Board from providing any form of financial assistance to a state or local pension plan, and to deny state governments access to federal bankruptcy proceedings, even though national public sector organizations have been on record (for decades) opposing both. </a:t>
            </a:r>
            <a:endParaRPr lang="en-US" sz="20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10.10.9.11\nasra\Communications\Logo\Regular JPEG files\NASRA no text.jpg">
            <a:extLst>
              <a:ext uri="{FF2B5EF4-FFF2-40B4-BE49-F238E27FC236}">
                <a16:creationId xmlns:a16="http://schemas.microsoft.com/office/drawing/2014/main" id="{DBA1664B-CA8B-D8BB-1B68-EF51703AB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93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152400"/>
            <a:ext cx="8229600" cy="762000"/>
          </a:xfrm>
        </p:spPr>
        <p:txBody>
          <a:bodyPr>
            <a:normAutofit/>
          </a:bodyPr>
          <a:lstStyle/>
          <a:p>
            <a:r>
              <a:rPr lang="en-US" sz="3200" b="1" dirty="0">
                <a:solidFill>
                  <a:srgbClr val="C00000"/>
                </a:solidFill>
              </a:rPr>
              <a:t>Tax Reform/Revenue Raisers</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381000" y="990600"/>
            <a:ext cx="8229600" cy="5410200"/>
          </a:xfrm>
        </p:spPr>
        <p:txBody>
          <a:bodyPr>
            <a:noAutofit/>
          </a:bodyPr>
          <a:lstStyle/>
          <a:p>
            <a:pPr marL="457200" marR="0" lvl="1" indent="-342900">
              <a:spcBef>
                <a:spcPts val="0"/>
              </a:spcBef>
              <a:spcAft>
                <a:spcPts val="0"/>
              </a:spcAft>
              <a:buFont typeface="Courier New" panose="02070309020205020404" pitchFamily="49" charset="0"/>
              <a:buChar char="o"/>
            </a:pP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With expiration of many provisions in the 2017 Tax Cuts and Jobs Act looming, Congress may reconsider many of the revenue-raising tax provisions (</a:t>
            </a:r>
            <a:r>
              <a:rPr lang="en-US" sz="2000" kern="100" dirty="0" err="1">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i.e</a:t>
            </a: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 pay-</a:t>
            </a:r>
            <a:r>
              <a:rPr lang="en-US" sz="2000" kern="100" dirty="0" err="1">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fors</a:t>
            </a: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 originally included in the House-passed version of the bill that would have impacted public plans. Notably:</a:t>
            </a:r>
          </a:p>
          <a:p>
            <a:pPr marL="457200" marR="0" lvl="1" indent="-342900">
              <a:spcBef>
                <a:spcPts val="0"/>
              </a:spcBef>
              <a:spcAft>
                <a:spcPts val="0"/>
              </a:spcAft>
              <a:buNone/>
            </a:pPr>
            <a:endParaRPr lang="en-US" sz="18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2" indent="-171450">
              <a:spcBef>
                <a:spcPts val="0"/>
              </a:spcBef>
              <a:spcAft>
                <a:spcPts val="0"/>
              </a:spcAft>
              <a:buFont typeface="Wingdings" panose="05000000000000000000" pitchFamily="2" charset="2"/>
              <a:buChar char=""/>
            </a:pPr>
            <a:r>
              <a:rPr lang="en-US" sz="18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Application of the Unrelated Business Income Tax to state and local government pension plan investments</a:t>
            </a:r>
            <a:endParaRPr lang="en-US" sz="18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2" indent="-171450">
              <a:spcBef>
                <a:spcPts val="0"/>
              </a:spcBef>
              <a:spcAft>
                <a:spcPts val="0"/>
              </a:spcAft>
              <a:buFont typeface="Wingdings" panose="05000000000000000000" pitchFamily="2" charset="2"/>
              <a:buChar char=""/>
            </a:pPr>
            <a:r>
              <a:rPr lang="en-US" sz="18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Requiring all elective contributions to retirement plans to be made on an after-tax/Roth basis</a:t>
            </a:r>
            <a:endParaRPr lang="en-US" sz="18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2" indent="-171450">
              <a:spcBef>
                <a:spcPts val="0"/>
              </a:spcBef>
              <a:spcAft>
                <a:spcPts val="0"/>
              </a:spcAft>
              <a:buFont typeface="Wingdings" panose="05000000000000000000" pitchFamily="2" charset="2"/>
              <a:buChar char=""/>
            </a:pPr>
            <a:r>
              <a:rPr lang="en-US" sz="18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Application of 10% early distribution penalty to governmental 457 plans</a:t>
            </a:r>
            <a:endParaRPr lang="en-US" sz="18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2" indent="-171450">
              <a:spcBef>
                <a:spcPts val="0"/>
              </a:spcBef>
              <a:spcAft>
                <a:spcPts val="0"/>
              </a:spcAft>
              <a:buFont typeface="Wingdings" panose="05000000000000000000" pitchFamily="2" charset="2"/>
              <a:buChar char=""/>
            </a:pPr>
            <a:r>
              <a:rPr lang="en-US" sz="18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Repeal of special catch-up rules for 457 and 403(b) plan</a:t>
            </a:r>
          </a:p>
          <a:p>
            <a:pPr marL="457200" marR="0" lvl="2" indent="-342900">
              <a:spcBef>
                <a:spcPts val="0"/>
              </a:spcBef>
              <a:spcAft>
                <a:spcPts val="0"/>
              </a:spcAft>
              <a:buNone/>
            </a:pPr>
            <a:endParaRPr lang="en-US" sz="18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342900">
              <a:spcBef>
                <a:spcPts val="0"/>
              </a:spcBef>
              <a:spcAft>
                <a:spcPts val="0"/>
              </a:spcAft>
              <a:buFont typeface="Courier New" panose="02070309020205020404" pitchFamily="49" charset="0"/>
              <a:buChar char="o"/>
            </a:pP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Although none of these measures were included in the final bill, it was close</a:t>
            </a:r>
          </a:p>
          <a:p>
            <a:pPr marL="457200" marR="0" lvl="1" indent="-342900">
              <a:spcBef>
                <a:spcPts val="0"/>
              </a:spcBef>
              <a:spcAft>
                <a:spcPts val="0"/>
              </a:spcAft>
              <a:buFont typeface="Courier New" panose="02070309020205020404" pitchFamily="49" charset="0"/>
              <a:buChar char="o"/>
            </a:pPr>
            <a:r>
              <a:rPr lang="en-US" sz="2000" kern="100" dirty="0">
                <a:solidFill>
                  <a:schemeClr val="tx2">
                    <a:lumMod val="75000"/>
                  </a:schemeClr>
                </a:solidFill>
                <a:latin typeface="Book Antiqua" panose="02040602050305030304" pitchFamily="18" charset="0"/>
                <a:ea typeface="Calibri" panose="020F0502020204030204" pitchFamily="34" charset="0"/>
                <a:cs typeface="Times New Roman" panose="02020603050405020304" pitchFamily="18" charset="0"/>
              </a:rPr>
              <a:t>D</a:t>
            </a:r>
            <a:r>
              <a:rPr lang="en-US" sz="20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iscussions have been underway that all revenue-raisers will be back on the table, particularly those affecting tax-exempt entities. While possibly aimed mostly at endowments, universities and foundations, public plans also could be swept into these issues.</a:t>
            </a:r>
            <a:endParaRPr lang="en-US" sz="20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10.10.9.11\nasra\Communications\Logo\Regular JPEG files\NASRA no text.jpg">
            <a:extLst>
              <a:ext uri="{FF2B5EF4-FFF2-40B4-BE49-F238E27FC236}">
                <a16:creationId xmlns:a16="http://schemas.microsoft.com/office/drawing/2014/main" id="{DBA1664B-CA8B-D8BB-1B68-EF51703AB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22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792162"/>
          </a:xfrm>
        </p:spPr>
        <p:txBody>
          <a:bodyPr>
            <a:normAutofit/>
          </a:bodyPr>
          <a:lstStyle/>
          <a:p>
            <a:r>
              <a:rPr lang="en-US" sz="3600" b="1" dirty="0">
                <a:solidFill>
                  <a:srgbClr val="C00000"/>
                </a:solidFill>
              </a:rPr>
              <a:t>SECURE 2.0</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219200"/>
            <a:ext cx="8001000" cy="5029200"/>
          </a:xfrm>
        </p:spPr>
        <p:txBody>
          <a:bodyPr>
            <a:noAutofit/>
          </a:bodyPr>
          <a:lstStyle/>
          <a:p>
            <a:pPr indent="-285750">
              <a:spcBef>
                <a:spcPts val="0"/>
              </a:spcBef>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Some provisions in the SECURE 2.0 legislation (enacted in December 2022) applied to public plans, but some were technical issues. </a:t>
            </a:r>
          </a:p>
          <a:p>
            <a:pPr marL="57150" indent="0">
              <a:spcBef>
                <a:spcPts val="0"/>
              </a:spcBef>
              <a:buNone/>
            </a:pPr>
            <a:endPar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indent="-285750">
              <a:spcBef>
                <a:spcPts val="0"/>
              </a:spcBef>
              <a:buFont typeface="Courier New" panose="02070309020205020404" pitchFamily="49" charset="0"/>
              <a:buChar char="o"/>
            </a:pPr>
            <a:r>
              <a:rPr lang="en-US" sz="2200" kern="100" dirty="0">
                <a:solidFill>
                  <a:schemeClr val="tx2">
                    <a:lumMod val="75000"/>
                  </a:schemeClr>
                </a:solidFill>
                <a:latin typeface="Book Antiqua" panose="02040602050305030304" pitchFamily="18" charset="0"/>
                <a:ea typeface="Calibri" panose="020F0502020204030204" pitchFamily="34" charset="0"/>
                <a:cs typeface="Times New Roman" panose="02020603050405020304" pitchFamily="18" charset="0"/>
              </a:rPr>
              <a:t>There </a:t>
            </a: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were significant administrative issues with a new provision that would require catch-up contributions to be made on an after-tax (Roth) basis for anyone with FICA wages exceeding $145,000 in the previous year. </a:t>
            </a:r>
          </a:p>
          <a:p>
            <a:pPr indent="-285750">
              <a:spcBef>
                <a:spcPts val="0"/>
              </a:spcBef>
              <a:buFont typeface="Courier New" panose="02070309020205020404" pitchFamily="49" charset="0"/>
              <a:buChar char="o"/>
            </a:pPr>
            <a:endParaRPr lang="en-US" sz="2200" kern="100" dirty="0">
              <a:solidFill>
                <a:schemeClr val="tx2">
                  <a:lumMod val="75000"/>
                </a:schemeClr>
              </a:solidFill>
              <a:latin typeface="Book Antiqua" panose="02040602050305030304" pitchFamily="18" charset="0"/>
              <a:ea typeface="Calibri" panose="020F0502020204030204" pitchFamily="34" charset="0"/>
              <a:cs typeface="Times New Roman" panose="02020603050405020304" pitchFamily="18" charset="0"/>
            </a:endParaRPr>
          </a:p>
          <a:p>
            <a:pPr indent="-285750">
              <a:spcBef>
                <a:spcPts val="0"/>
              </a:spcBef>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While IRS provided relief last summer extending the effective date, problems remain, which will likely need to carry over to the next retirement security or tax bill.</a:t>
            </a:r>
            <a:endParaRPr lang="en-US" sz="22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10.10.9.11\nasra\Communications\Logo\Regular JPEG files\NASRA no text.jpg">
            <a:extLst>
              <a:ext uri="{FF2B5EF4-FFF2-40B4-BE49-F238E27FC236}">
                <a16:creationId xmlns:a16="http://schemas.microsoft.com/office/drawing/2014/main" id="{DBA1664B-CA8B-D8BB-1B68-EF51703AB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400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792162"/>
          </a:xfrm>
        </p:spPr>
        <p:txBody>
          <a:bodyPr>
            <a:normAutofit/>
          </a:bodyPr>
          <a:lstStyle/>
          <a:p>
            <a:r>
              <a:rPr lang="en-US" sz="3600" b="1" dirty="0">
                <a:solidFill>
                  <a:srgbClr val="C00000"/>
                </a:solidFill>
              </a:rPr>
              <a:t>GPO/WEP/Social Security</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447800"/>
            <a:ext cx="8001000" cy="4800600"/>
          </a:xfrm>
        </p:spPr>
        <p:txBody>
          <a:bodyPr>
            <a:noAutofit/>
          </a:bodyPr>
          <a:lstStyle/>
          <a:p>
            <a:pPr marL="571500" marR="0" lvl="1" indent="-400050">
              <a:spcBef>
                <a:spcPts val="0"/>
              </a:spcBef>
              <a:spcAft>
                <a:spcPts val="0"/>
              </a:spcAft>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There has been an increasing amount of activity surrounding the Government Pension Offset and the Windfall Elimination Provision, which apply to state and local government workers not covered by Social Security. </a:t>
            </a:r>
          </a:p>
          <a:p>
            <a:pPr marL="571500" marR="0" lvl="1" indent="-400050">
              <a:spcBef>
                <a:spcPts val="0"/>
              </a:spcBef>
              <a:spcAft>
                <a:spcPts val="0"/>
              </a:spcAft>
              <a:buNone/>
            </a:pPr>
            <a:endPar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marL="571500" marR="0" lvl="1" indent="-400050">
              <a:spcBef>
                <a:spcPts val="0"/>
              </a:spcBef>
              <a:spcAft>
                <a:spcPts val="0"/>
              </a:spcAft>
              <a:buFont typeface="Courier New" panose="02070309020205020404" pitchFamily="49" charset="0"/>
              <a:buChar char="o"/>
            </a:pPr>
            <a:r>
              <a:rPr lang="en-US" sz="2200" kern="100" dirty="0">
                <a:solidFill>
                  <a:schemeClr val="tx2">
                    <a:lumMod val="75000"/>
                  </a:schemeClr>
                </a:solidFill>
                <a:latin typeface="Book Antiqua" panose="02040602050305030304" pitchFamily="18" charset="0"/>
                <a:ea typeface="Calibri" panose="020F0502020204030204" pitchFamily="34" charset="0"/>
                <a:cs typeface="Times New Roman" panose="02020603050405020304" pitchFamily="18" charset="0"/>
              </a:rPr>
              <a:t>B</a:t>
            </a: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ills to repeal these offsets now have over 300 cosponsors in the House and over 60 cosponsors in the Senate. </a:t>
            </a:r>
          </a:p>
          <a:p>
            <a:pPr marL="571500" marR="0" lvl="1" indent="-400050">
              <a:spcBef>
                <a:spcPts val="0"/>
              </a:spcBef>
              <a:spcAft>
                <a:spcPts val="0"/>
              </a:spcAft>
              <a:buNone/>
            </a:pPr>
            <a:endPar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marL="571500" marR="0" lvl="1" indent="-400050">
              <a:spcBef>
                <a:spcPts val="0"/>
              </a:spcBef>
              <a:spcAft>
                <a:spcPts val="0"/>
              </a:spcAft>
              <a:buFont typeface="Courier New" panose="02070309020205020404" pitchFamily="49" charset="0"/>
              <a:buChar char="o"/>
            </a:pPr>
            <a:r>
              <a:rPr lang="en-US" sz="2200" kern="100" dirty="0">
                <a:solidFill>
                  <a:schemeClr val="tx2">
                    <a:lumMod val="75000"/>
                  </a:schemeClr>
                </a:solidFill>
                <a:latin typeface="Book Antiqua" panose="02040602050305030304" pitchFamily="18" charset="0"/>
                <a:ea typeface="Calibri" panose="020F0502020204030204" pitchFamily="34" charset="0"/>
                <a:cs typeface="Times New Roman" panose="02020603050405020304" pitchFamily="18" charset="0"/>
              </a:rPr>
              <a:t>Neither chamber is expected to have time this year to consider these bills on their respective floors.</a:t>
            </a:r>
          </a:p>
        </p:txBody>
      </p:sp>
      <p:pic>
        <p:nvPicPr>
          <p:cNvPr id="4" name="Picture 2" descr="\\10.10.9.11\nasra\Communications\Logo\Regular JPEG files\NASRA no text.jpg">
            <a:extLst>
              <a:ext uri="{FF2B5EF4-FFF2-40B4-BE49-F238E27FC236}">
                <a16:creationId xmlns:a16="http://schemas.microsoft.com/office/drawing/2014/main" id="{DBA1664B-CA8B-D8BB-1B68-EF51703AB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13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792162"/>
          </a:xfrm>
        </p:spPr>
        <p:txBody>
          <a:bodyPr>
            <a:normAutofit/>
          </a:bodyPr>
          <a:lstStyle/>
          <a:p>
            <a:r>
              <a:rPr lang="en-US" sz="3600" b="1" dirty="0">
                <a:solidFill>
                  <a:srgbClr val="C00000"/>
                </a:solidFill>
              </a:rPr>
              <a:t>GPO/WEP/Social Security</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371600"/>
            <a:ext cx="8001000" cy="4876800"/>
          </a:xfrm>
        </p:spPr>
        <p:txBody>
          <a:bodyPr>
            <a:noAutofit/>
          </a:bodyPr>
          <a:lstStyle/>
          <a:p>
            <a:pPr marL="742950" marR="0" lvl="1" indent="-285750">
              <a:spcBef>
                <a:spcPts val="0"/>
              </a:spcBef>
              <a:spcAft>
                <a:spcPts val="0"/>
              </a:spcAft>
              <a:buFont typeface="Courier New" panose="02070309020205020404" pitchFamily="49" charset="0"/>
              <a:buChar char="o"/>
            </a:pPr>
            <a:r>
              <a:rPr lang="en-US" sz="24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Members of the committees with jurisdiction over Social Security (House Ways &amp; Means and Senate Finance) have stated repeatedly that the offsets should be reformed—but not repealed—as repeal would create new inequities and hasten depletion of the Social Security Trust Funds.</a:t>
            </a:r>
          </a:p>
          <a:p>
            <a:pPr marL="457200" marR="0" lvl="1" indent="0">
              <a:spcBef>
                <a:spcPts val="0"/>
              </a:spcBef>
              <a:spcAft>
                <a:spcPts val="0"/>
              </a:spcAft>
              <a:buNone/>
            </a:pPr>
            <a:endParaRPr lang="en-US" sz="24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Modifications to the offsets will move only with larger reforms to strengthen Social Security, which are not on the table this year. </a:t>
            </a:r>
            <a:endParaRPr lang="en-US" sz="24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10.10.9.11\nasra\Communications\Logo\Regular JPEG files\NASRA no text.jpg">
            <a:extLst>
              <a:ext uri="{FF2B5EF4-FFF2-40B4-BE49-F238E27FC236}">
                <a16:creationId xmlns:a16="http://schemas.microsoft.com/office/drawing/2014/main" id="{DBA1664B-CA8B-D8BB-1B68-EF51703AB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62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CFE-0107-8A5B-B9CD-44E41C9750F9}"/>
              </a:ext>
            </a:extLst>
          </p:cNvPr>
          <p:cNvSpPr>
            <a:spLocks noGrp="1"/>
          </p:cNvSpPr>
          <p:nvPr>
            <p:ph type="title"/>
          </p:nvPr>
        </p:nvSpPr>
        <p:spPr>
          <a:xfrm>
            <a:off x="457200" y="274638"/>
            <a:ext cx="8229600" cy="792162"/>
          </a:xfrm>
        </p:spPr>
        <p:txBody>
          <a:bodyPr>
            <a:normAutofit/>
          </a:bodyPr>
          <a:lstStyle/>
          <a:p>
            <a:r>
              <a:rPr lang="en-US" sz="3600" b="1" dirty="0">
                <a:solidFill>
                  <a:srgbClr val="C00000"/>
                </a:solidFill>
              </a:rPr>
              <a:t>GPO/WEP/Social Security</a:t>
            </a:r>
          </a:p>
        </p:txBody>
      </p:sp>
      <p:sp>
        <p:nvSpPr>
          <p:cNvPr id="3" name="Content Placeholder 2">
            <a:extLst>
              <a:ext uri="{FF2B5EF4-FFF2-40B4-BE49-F238E27FC236}">
                <a16:creationId xmlns:a16="http://schemas.microsoft.com/office/drawing/2014/main" id="{C575C4E0-0B63-7713-8EC2-5DF195703CEF}"/>
              </a:ext>
            </a:extLst>
          </p:cNvPr>
          <p:cNvSpPr>
            <a:spLocks noGrp="1"/>
          </p:cNvSpPr>
          <p:nvPr>
            <p:ph idx="1"/>
          </p:nvPr>
        </p:nvSpPr>
        <p:spPr>
          <a:xfrm>
            <a:off x="457200" y="1219200"/>
            <a:ext cx="8001000" cy="5029200"/>
          </a:xfrm>
        </p:spPr>
        <p:txBody>
          <a:bodyPr>
            <a:noAutofit/>
          </a:bodyPr>
          <a:lstStyle/>
          <a:p>
            <a:pPr indent="-285750">
              <a:spcBef>
                <a:spcPts val="0"/>
              </a:spcBef>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Renewed efforts to repeal the offsets and to address the looming exhaustion of the Social Security trust funds have spurred new interest in mandatory Social Security coverage for newly hired state and local government workers.</a:t>
            </a:r>
          </a:p>
          <a:p>
            <a:pPr indent="-285750">
              <a:spcBef>
                <a:spcPts val="0"/>
              </a:spcBef>
              <a:buFont typeface="Courier New" panose="02070309020205020404" pitchFamily="49" charset="0"/>
              <a:buChar char="o"/>
            </a:pPr>
            <a:endPar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indent="-285750">
              <a:spcBef>
                <a:spcPts val="0"/>
              </a:spcBef>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New reports on the issue were recently released by the Congressional Research Service and the Conference Board.</a:t>
            </a:r>
          </a:p>
          <a:p>
            <a:pPr marL="57150" indent="0">
              <a:spcBef>
                <a:spcPts val="0"/>
              </a:spcBef>
              <a:buNone/>
            </a:pPr>
            <a:endPar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endParaRPr>
          </a:p>
          <a:p>
            <a:pPr indent="-285750">
              <a:spcBef>
                <a:spcPts val="0"/>
              </a:spcBef>
              <a:buFont typeface="Courier New" panose="02070309020205020404" pitchFamily="49" charset="0"/>
              <a:buChar char="o"/>
            </a:pPr>
            <a:r>
              <a:rPr lang="en-US" sz="2200" kern="100" dirty="0">
                <a:solidFill>
                  <a:schemeClr val="tx2">
                    <a:lumMod val="75000"/>
                  </a:schemeClr>
                </a:solidFill>
                <a:effectLst/>
                <a:latin typeface="Book Antiqua" panose="02040602050305030304" pitchFamily="18" charset="0"/>
                <a:ea typeface="Calibri" panose="020F0502020204030204" pitchFamily="34" charset="0"/>
                <a:cs typeface="Times New Roman" panose="02020603050405020304" pitchFamily="18" charset="0"/>
              </a:rPr>
              <a:t>A recent GAO paper on Social Security Reform Options noted that mandatory Social Security coverage would initially improve the program’s finances because these employees would start paying payroll taxes, while initially receiving few benefits, but this change would worsen Social Security’s long-term financial outlook.</a:t>
            </a:r>
            <a:endParaRPr lang="en-US" sz="22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10.10.9.11\nasra\Communications\Logo\Regular JPEG files\NASRA no text.jpg">
            <a:extLst>
              <a:ext uri="{FF2B5EF4-FFF2-40B4-BE49-F238E27FC236}">
                <a16:creationId xmlns:a16="http://schemas.microsoft.com/office/drawing/2014/main" id="{DBA1664B-CA8B-D8BB-1B68-EF51703AB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18" y="6248400"/>
            <a:ext cx="59136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853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762000"/>
          </a:xfrm>
        </p:spPr>
        <p:txBody>
          <a:bodyPr>
            <a:normAutofit/>
          </a:bodyPr>
          <a:lstStyle/>
          <a:p>
            <a:r>
              <a:rPr lang="en-US" dirty="0"/>
              <a:t>Thank you</a:t>
            </a:r>
          </a:p>
        </p:txBody>
      </p:sp>
      <p:sp>
        <p:nvSpPr>
          <p:cNvPr id="5" name="Subtitle 2"/>
          <p:cNvSpPr txBox="1">
            <a:spLocks/>
          </p:cNvSpPr>
          <p:nvPr/>
        </p:nvSpPr>
        <p:spPr>
          <a:xfrm>
            <a:off x="2400300" y="2743200"/>
            <a:ext cx="4191000" cy="20574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b="1" kern="1200">
                <a:solidFill>
                  <a:srgbClr val="002060"/>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Keith Brainard</a:t>
            </a:r>
          </a:p>
          <a:p>
            <a:r>
              <a:rPr lang="en-US" dirty="0">
                <a:solidFill>
                  <a:srgbClr val="C00000"/>
                </a:solidFill>
              </a:rPr>
              <a:t>keith@nasra.org </a:t>
            </a:r>
            <a:r>
              <a:rPr lang="en-US" dirty="0"/>
              <a:t> </a:t>
            </a:r>
          </a:p>
          <a:p>
            <a:r>
              <a:rPr lang="en-US" dirty="0"/>
              <a:t>202-624-8464</a:t>
            </a:r>
          </a:p>
        </p:txBody>
      </p:sp>
    </p:spTree>
    <p:extLst>
      <p:ext uri="{BB962C8B-B14F-4D97-AF65-F5344CB8AC3E}">
        <p14:creationId xmlns:p14="http://schemas.microsoft.com/office/powerpoint/2010/main" val="365091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99CE-12DB-B3FD-FFBC-A94D81BCBF89}"/>
              </a:ext>
            </a:extLst>
          </p:cNvPr>
          <p:cNvSpPr>
            <a:spLocks noGrp="1"/>
          </p:cNvSpPr>
          <p:nvPr>
            <p:ph type="title"/>
          </p:nvPr>
        </p:nvSpPr>
        <p:spPr/>
        <p:txBody>
          <a:bodyPr/>
          <a:lstStyle/>
          <a:p>
            <a:r>
              <a:rPr lang="en-US" dirty="0"/>
              <a:t>Testimonials</a:t>
            </a:r>
          </a:p>
        </p:txBody>
      </p:sp>
      <p:sp>
        <p:nvSpPr>
          <p:cNvPr id="3" name="Content Placeholder 2">
            <a:extLst>
              <a:ext uri="{FF2B5EF4-FFF2-40B4-BE49-F238E27FC236}">
                <a16:creationId xmlns:a16="http://schemas.microsoft.com/office/drawing/2014/main" id="{B4586E19-448A-E99F-DAC8-04D143AECD48}"/>
              </a:ext>
            </a:extLst>
          </p:cNvPr>
          <p:cNvSpPr>
            <a:spLocks noGrp="1"/>
          </p:cNvSpPr>
          <p:nvPr>
            <p:ph idx="1"/>
          </p:nvPr>
        </p:nvSpPr>
        <p:spPr>
          <a:xfrm>
            <a:off x="251460" y="990600"/>
            <a:ext cx="8054340" cy="5410200"/>
          </a:xfrm>
        </p:spPr>
        <p:txBody>
          <a:bodyPr>
            <a:normAutofit/>
          </a:bodyPr>
          <a:lstStyle/>
          <a:p>
            <a:r>
              <a:rPr lang="en-US" dirty="0"/>
              <a:t>National Association of State Budget Officers</a:t>
            </a:r>
            <a:endParaRPr lang="en-US" i="1" dirty="0"/>
          </a:p>
          <a:p>
            <a:pPr marL="398463" lvl="2" indent="0">
              <a:buNone/>
            </a:pPr>
            <a:r>
              <a:rPr lang="en-US" i="1" dirty="0">
                <a:latin typeface="Aptos" panose="020B0004020202020204" pitchFamily="34" charset="0"/>
              </a:rPr>
              <a:t>“A</a:t>
            </a:r>
            <a:r>
              <a:rPr lang="en-US" i="1" dirty="0">
                <a:effectLst/>
                <a:latin typeface="Aptos" panose="020B0004020202020204" pitchFamily="34" charset="0"/>
              </a:rPr>
              <a:t>s states begin fiscal 2025, overall fiscal conditions remain strong as states invest in priorities, experience stable revenue outlooks, and maintain rainy day funds at or near all-time highs.”</a:t>
            </a:r>
          </a:p>
          <a:p>
            <a:pPr marL="855663" lvl="3" indent="0">
              <a:spcBef>
                <a:spcPts val="0"/>
              </a:spcBef>
              <a:buNone/>
            </a:pPr>
            <a:r>
              <a:rPr lang="en-US" sz="2400" i="1" dirty="0">
                <a:latin typeface="Akkurat-Light,Light"/>
              </a:rPr>
              <a:t>June 2024</a:t>
            </a:r>
          </a:p>
          <a:p>
            <a:pPr marL="855663" lvl="3" indent="0">
              <a:spcBef>
                <a:spcPts val="0"/>
              </a:spcBef>
              <a:buNone/>
            </a:pPr>
            <a:endParaRPr lang="en-US" sz="2400" i="1" dirty="0">
              <a:solidFill>
                <a:schemeClr val="tx2">
                  <a:lumMod val="50000"/>
                </a:schemeClr>
              </a:solidFill>
              <a:latin typeface="Akkurat-Light,Light"/>
            </a:endParaRPr>
          </a:p>
          <a:p>
            <a:r>
              <a:rPr lang="en-US" dirty="0"/>
              <a:t>S&amp;P Global </a:t>
            </a:r>
          </a:p>
          <a:p>
            <a:pPr marL="400050" lvl="1" indent="0">
              <a:buNone/>
            </a:pPr>
            <a:r>
              <a:rPr lang="en-US" sz="2400" b="0" i="1" u="none" strike="noStrike" baseline="0" dirty="0">
                <a:latin typeface="Aptos" panose="020B0004020202020204" pitchFamily="34" charset="0"/>
              </a:rPr>
              <a:t>“We expect U.S. pension funded ratios will continue their upward trajectory in fiscal years 2024 and 2025 due to steadily positive market returns.”</a:t>
            </a:r>
          </a:p>
          <a:p>
            <a:pPr marL="400050" lvl="1" indent="0">
              <a:buNone/>
            </a:pPr>
            <a:r>
              <a:rPr lang="en-US" sz="2400" i="1" dirty="0">
                <a:latin typeface="Akkurat-Light,Light"/>
              </a:rPr>
              <a:t>	July 2024</a:t>
            </a:r>
            <a:endParaRPr lang="en-US" sz="2800" i="1" dirty="0">
              <a:latin typeface="Aptos" panose="020B0004020202020204" pitchFamily="34" charset="0"/>
            </a:endParaRPr>
          </a:p>
        </p:txBody>
      </p:sp>
    </p:spTree>
    <p:extLst>
      <p:ext uri="{BB962C8B-B14F-4D97-AF65-F5344CB8AC3E}">
        <p14:creationId xmlns:p14="http://schemas.microsoft.com/office/powerpoint/2010/main" val="385542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6AEB-357D-BD14-EF60-529C342BF8EF}"/>
              </a:ext>
            </a:extLst>
          </p:cNvPr>
          <p:cNvSpPr>
            <a:spLocks noGrp="1"/>
          </p:cNvSpPr>
          <p:nvPr>
            <p:ph type="title"/>
          </p:nvPr>
        </p:nvSpPr>
        <p:spPr/>
        <p:txBody>
          <a:bodyPr>
            <a:noAutofit/>
          </a:bodyPr>
          <a:lstStyle/>
          <a:p>
            <a:r>
              <a:rPr lang="en-US" sz="3200" b="1" dirty="0">
                <a:solidFill>
                  <a:srgbClr val="C00000"/>
                </a:solidFill>
              </a:rPr>
              <a:t>Aggregate Public Pension Fund Assets</a:t>
            </a:r>
            <a:br>
              <a:rPr lang="en-US" sz="3200" b="1" dirty="0">
                <a:solidFill>
                  <a:srgbClr val="C00000"/>
                </a:solidFill>
              </a:rPr>
            </a:br>
            <a:r>
              <a:rPr lang="en-US" sz="3200" b="1" dirty="0">
                <a:solidFill>
                  <a:srgbClr val="C00000"/>
                </a:solidFill>
              </a:rPr>
              <a:t>Are the Highest Ever</a:t>
            </a:r>
            <a:endParaRPr lang="en-US" sz="3200" dirty="0">
              <a:solidFill>
                <a:srgbClr val="C00000"/>
              </a:solidFill>
            </a:endParaRPr>
          </a:p>
        </p:txBody>
      </p:sp>
      <p:pic>
        <p:nvPicPr>
          <p:cNvPr id="4" name="Picture 3" descr="A graph with red and blue lines&#10;&#10;Description automatically generated">
            <a:extLst>
              <a:ext uri="{FF2B5EF4-FFF2-40B4-BE49-F238E27FC236}">
                <a16:creationId xmlns:a16="http://schemas.microsoft.com/office/drawing/2014/main" id="{6F5C0DD0-1853-AEC9-DE6B-484769661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39561"/>
            <a:ext cx="6616860" cy="4463005"/>
          </a:xfrm>
          <a:prstGeom prst="rect">
            <a:avLst/>
          </a:prstGeom>
        </p:spPr>
      </p:pic>
      <p:sp>
        <p:nvSpPr>
          <p:cNvPr id="3" name="TextBox 2">
            <a:extLst>
              <a:ext uri="{FF2B5EF4-FFF2-40B4-BE49-F238E27FC236}">
                <a16:creationId xmlns:a16="http://schemas.microsoft.com/office/drawing/2014/main" id="{45ADCD8A-E6BF-2015-ACFC-72657B61128B}"/>
              </a:ext>
            </a:extLst>
          </p:cNvPr>
          <p:cNvSpPr txBox="1"/>
          <p:nvPr/>
        </p:nvSpPr>
        <p:spPr>
          <a:xfrm>
            <a:off x="914400" y="6172200"/>
            <a:ext cx="3315395" cy="338554"/>
          </a:xfrm>
          <a:prstGeom prst="rect">
            <a:avLst/>
          </a:prstGeom>
          <a:noFill/>
        </p:spPr>
        <p:txBody>
          <a:bodyPr wrap="none" rtlCol="0">
            <a:spAutoFit/>
          </a:bodyPr>
          <a:lstStyle/>
          <a:p>
            <a:r>
              <a:rPr lang="en-US" sz="1600" b="1" dirty="0"/>
              <a:t>Federal Reserve, compiled by NASRA</a:t>
            </a:r>
          </a:p>
        </p:txBody>
      </p:sp>
    </p:spTree>
    <p:extLst>
      <p:ext uri="{BB962C8B-B14F-4D97-AF65-F5344CB8AC3E}">
        <p14:creationId xmlns:p14="http://schemas.microsoft.com/office/powerpoint/2010/main" val="18173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60" y="304800"/>
            <a:ext cx="8382000" cy="1295400"/>
          </a:xfrm>
        </p:spPr>
        <p:txBody>
          <a:bodyPr>
            <a:normAutofit fontScale="90000"/>
          </a:bodyPr>
          <a:lstStyle/>
          <a:p>
            <a:r>
              <a:rPr lang="en-US" sz="4000" b="1" dirty="0">
                <a:solidFill>
                  <a:srgbClr val="C00000"/>
                </a:solidFill>
              </a:rPr>
              <a:t>History of Aggregate </a:t>
            </a:r>
            <a:br>
              <a:rPr lang="en-US" sz="4000" b="1" dirty="0">
                <a:solidFill>
                  <a:srgbClr val="C00000"/>
                </a:solidFill>
              </a:rPr>
            </a:br>
            <a:r>
              <a:rPr lang="en-US" sz="4000" b="1" dirty="0">
                <a:solidFill>
                  <a:srgbClr val="C00000"/>
                </a:solidFill>
              </a:rPr>
              <a:t>Public Pension Funding Level </a:t>
            </a:r>
            <a:br>
              <a:rPr lang="en-US" sz="4000" b="1" dirty="0">
                <a:solidFill>
                  <a:srgbClr val="C00000"/>
                </a:solidFill>
              </a:rPr>
            </a:br>
            <a:r>
              <a:rPr lang="en-US" sz="4000" b="1" dirty="0">
                <a:solidFill>
                  <a:srgbClr val="C00000"/>
                </a:solidFill>
              </a:rPr>
              <a:t>FY 01 to FY 23</a:t>
            </a:r>
          </a:p>
        </p:txBody>
      </p:sp>
      <p:pic>
        <p:nvPicPr>
          <p:cNvPr id="5"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aph showing the growth of the company's financial growth&#10;&#10;Description automatically generated">
            <a:extLst>
              <a:ext uri="{FF2B5EF4-FFF2-40B4-BE49-F238E27FC236}">
                <a16:creationId xmlns:a16="http://schemas.microsoft.com/office/drawing/2014/main" id="{12755DEE-78C8-9CA1-0AEF-8B85A707A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65" y="2071454"/>
            <a:ext cx="7968687" cy="4481746"/>
          </a:xfrm>
          <a:prstGeom prst="rect">
            <a:avLst/>
          </a:prstGeom>
        </p:spPr>
      </p:pic>
      <p:sp>
        <p:nvSpPr>
          <p:cNvPr id="6" name="TextBox 5">
            <a:extLst>
              <a:ext uri="{FF2B5EF4-FFF2-40B4-BE49-F238E27FC236}">
                <a16:creationId xmlns:a16="http://schemas.microsoft.com/office/drawing/2014/main" id="{A53632F3-D502-2829-DDE2-21630B3D5EC6}"/>
              </a:ext>
            </a:extLst>
          </p:cNvPr>
          <p:cNvSpPr txBox="1"/>
          <p:nvPr/>
        </p:nvSpPr>
        <p:spPr>
          <a:xfrm>
            <a:off x="1981200" y="2438400"/>
            <a:ext cx="1141659" cy="1077218"/>
          </a:xfrm>
          <a:prstGeom prst="rect">
            <a:avLst/>
          </a:prstGeom>
          <a:noFill/>
        </p:spPr>
        <p:txBody>
          <a:bodyPr wrap="none" rtlCol="0">
            <a:spAutoFit/>
          </a:bodyPr>
          <a:lstStyle/>
          <a:p>
            <a:r>
              <a:rPr lang="en-US" sz="1600" b="1" dirty="0">
                <a:solidFill>
                  <a:srgbClr val="C00000"/>
                </a:solidFill>
              </a:rPr>
              <a:t>Phase-in</a:t>
            </a:r>
          </a:p>
          <a:p>
            <a:r>
              <a:rPr lang="en-US" sz="1600" b="1" dirty="0">
                <a:solidFill>
                  <a:srgbClr val="C00000"/>
                </a:solidFill>
              </a:rPr>
              <a:t>of 2000-02 </a:t>
            </a:r>
          </a:p>
          <a:p>
            <a:r>
              <a:rPr lang="en-US" sz="1600" b="1" dirty="0">
                <a:solidFill>
                  <a:srgbClr val="C00000"/>
                </a:solidFill>
              </a:rPr>
              <a:t>market</a:t>
            </a:r>
          </a:p>
          <a:p>
            <a:r>
              <a:rPr lang="en-US" sz="1600" b="1" dirty="0">
                <a:solidFill>
                  <a:srgbClr val="C00000"/>
                </a:solidFill>
              </a:rPr>
              <a:t>losses</a:t>
            </a:r>
          </a:p>
        </p:txBody>
      </p:sp>
      <p:sp>
        <p:nvSpPr>
          <p:cNvPr id="7" name="TextBox 6">
            <a:extLst>
              <a:ext uri="{FF2B5EF4-FFF2-40B4-BE49-F238E27FC236}">
                <a16:creationId xmlns:a16="http://schemas.microsoft.com/office/drawing/2014/main" id="{8101EC7D-6B23-DABA-5BD7-533C18528A3F}"/>
              </a:ext>
            </a:extLst>
          </p:cNvPr>
          <p:cNvSpPr txBox="1"/>
          <p:nvPr/>
        </p:nvSpPr>
        <p:spPr>
          <a:xfrm>
            <a:off x="3300749" y="4658618"/>
            <a:ext cx="1141659" cy="1077218"/>
          </a:xfrm>
          <a:prstGeom prst="rect">
            <a:avLst/>
          </a:prstGeom>
          <a:noFill/>
        </p:spPr>
        <p:txBody>
          <a:bodyPr wrap="none" rtlCol="0">
            <a:spAutoFit/>
          </a:bodyPr>
          <a:lstStyle/>
          <a:p>
            <a:r>
              <a:rPr lang="en-US" sz="1600" b="1" dirty="0">
                <a:solidFill>
                  <a:srgbClr val="C00000"/>
                </a:solidFill>
              </a:rPr>
              <a:t>Phase-in</a:t>
            </a:r>
          </a:p>
          <a:p>
            <a:r>
              <a:rPr lang="en-US" sz="1600" b="1" dirty="0">
                <a:solidFill>
                  <a:srgbClr val="C00000"/>
                </a:solidFill>
              </a:rPr>
              <a:t>of 2008-09 </a:t>
            </a:r>
          </a:p>
          <a:p>
            <a:r>
              <a:rPr lang="en-US" sz="1600" b="1" dirty="0">
                <a:solidFill>
                  <a:srgbClr val="C00000"/>
                </a:solidFill>
              </a:rPr>
              <a:t>market</a:t>
            </a:r>
          </a:p>
          <a:p>
            <a:r>
              <a:rPr lang="en-US" sz="1600" b="1" dirty="0">
                <a:solidFill>
                  <a:srgbClr val="C00000"/>
                </a:solidFill>
              </a:rPr>
              <a:t>losses</a:t>
            </a:r>
          </a:p>
        </p:txBody>
      </p:sp>
      <p:sp>
        <p:nvSpPr>
          <p:cNvPr id="11" name="TextBox 10">
            <a:extLst>
              <a:ext uri="{FF2B5EF4-FFF2-40B4-BE49-F238E27FC236}">
                <a16:creationId xmlns:a16="http://schemas.microsoft.com/office/drawing/2014/main" id="{D171C058-009E-C4CD-1743-762D9A23A8D1}"/>
              </a:ext>
            </a:extLst>
          </p:cNvPr>
          <p:cNvSpPr txBox="1"/>
          <p:nvPr/>
        </p:nvSpPr>
        <p:spPr>
          <a:xfrm>
            <a:off x="4333871" y="3841254"/>
            <a:ext cx="3063001" cy="1077218"/>
          </a:xfrm>
          <a:prstGeom prst="rect">
            <a:avLst/>
          </a:prstGeom>
          <a:noFill/>
        </p:spPr>
        <p:txBody>
          <a:bodyPr wrap="square" rtlCol="0">
            <a:spAutoFit/>
          </a:bodyPr>
          <a:lstStyle/>
          <a:p>
            <a:pPr algn="ctr"/>
            <a:r>
              <a:rPr lang="en-US" sz="1600" b="1" dirty="0">
                <a:solidFill>
                  <a:srgbClr val="C00000"/>
                </a:solidFill>
              </a:rPr>
              <a:t>Reforms: lower benefits; more risk-sharing; higher contributions; lower investment return assumptions</a:t>
            </a:r>
          </a:p>
        </p:txBody>
      </p:sp>
      <p:sp>
        <p:nvSpPr>
          <p:cNvPr id="13" name="TextBox 12">
            <a:extLst>
              <a:ext uri="{FF2B5EF4-FFF2-40B4-BE49-F238E27FC236}">
                <a16:creationId xmlns:a16="http://schemas.microsoft.com/office/drawing/2014/main" id="{E28AF667-BFF6-1E13-706A-97177539A4CC}"/>
              </a:ext>
            </a:extLst>
          </p:cNvPr>
          <p:cNvSpPr txBox="1"/>
          <p:nvPr/>
        </p:nvSpPr>
        <p:spPr>
          <a:xfrm>
            <a:off x="7285092" y="4719191"/>
            <a:ext cx="1344535" cy="1077218"/>
          </a:xfrm>
          <a:prstGeom prst="rect">
            <a:avLst/>
          </a:prstGeom>
          <a:noFill/>
        </p:spPr>
        <p:txBody>
          <a:bodyPr wrap="none" rtlCol="0">
            <a:spAutoFit/>
          </a:bodyPr>
          <a:lstStyle/>
          <a:p>
            <a:pPr algn="ctr"/>
            <a:r>
              <a:rPr lang="en-US" sz="1600" b="1" dirty="0">
                <a:solidFill>
                  <a:srgbClr val="C00000"/>
                </a:solidFill>
              </a:rPr>
              <a:t>Equity</a:t>
            </a:r>
          </a:p>
          <a:p>
            <a:pPr algn="ctr"/>
            <a:r>
              <a:rPr lang="en-US" sz="1600" b="1" dirty="0">
                <a:solidFill>
                  <a:srgbClr val="C00000"/>
                </a:solidFill>
              </a:rPr>
              <a:t>growth and </a:t>
            </a:r>
          </a:p>
          <a:p>
            <a:pPr algn="ctr"/>
            <a:r>
              <a:rPr lang="en-US" sz="1600" b="1" dirty="0">
                <a:solidFill>
                  <a:srgbClr val="C00000"/>
                </a:solidFill>
              </a:rPr>
              <a:t>surging</a:t>
            </a:r>
          </a:p>
          <a:p>
            <a:pPr algn="ctr"/>
            <a:r>
              <a:rPr lang="en-US" sz="1600" b="1" dirty="0">
                <a:solidFill>
                  <a:srgbClr val="C00000"/>
                </a:solidFill>
              </a:rPr>
              <a:t>contributions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sz="3600" b="1" dirty="0">
                <a:solidFill>
                  <a:schemeClr val="accent2">
                    <a:lumMod val="75000"/>
                  </a:schemeClr>
                </a:solidFill>
              </a:rPr>
              <a:t>Distribution of Public Pension Funding Levels</a:t>
            </a:r>
            <a:br>
              <a:rPr lang="en-US" sz="3600" b="1" dirty="0">
                <a:solidFill>
                  <a:schemeClr val="accent2">
                    <a:lumMod val="75000"/>
                  </a:schemeClr>
                </a:solidFill>
              </a:rPr>
            </a:br>
            <a:r>
              <a:rPr lang="en-US" sz="3600" b="1" dirty="0">
                <a:solidFill>
                  <a:schemeClr val="accent2">
                    <a:lumMod val="75000"/>
                  </a:schemeClr>
                </a:solidFill>
              </a:rPr>
              <a:t>FY 23</a:t>
            </a:r>
          </a:p>
        </p:txBody>
      </p:sp>
      <p:pic>
        <p:nvPicPr>
          <p:cNvPr id="4"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aph with blue circles and white text&#10;&#10;Description automatically generated">
            <a:extLst>
              <a:ext uri="{FF2B5EF4-FFF2-40B4-BE49-F238E27FC236}">
                <a16:creationId xmlns:a16="http://schemas.microsoft.com/office/drawing/2014/main" id="{14792371-0845-C0C7-326B-DD6AAAFFB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248400" cy="5258449"/>
          </a:xfrm>
          <a:prstGeom prst="rect">
            <a:avLst/>
          </a:prstGeom>
        </p:spPr>
      </p:pic>
      <p:sp>
        <p:nvSpPr>
          <p:cNvPr id="3" name="TextBox 2">
            <a:extLst>
              <a:ext uri="{FF2B5EF4-FFF2-40B4-BE49-F238E27FC236}">
                <a16:creationId xmlns:a16="http://schemas.microsoft.com/office/drawing/2014/main" id="{0ADC293A-C4EB-799B-BDA1-B5981BDD90B7}"/>
              </a:ext>
            </a:extLst>
          </p:cNvPr>
          <p:cNvSpPr txBox="1"/>
          <p:nvPr/>
        </p:nvSpPr>
        <p:spPr>
          <a:xfrm>
            <a:off x="7370234" y="2243667"/>
            <a:ext cx="1355564" cy="369332"/>
          </a:xfrm>
          <a:prstGeom prst="rect">
            <a:avLst/>
          </a:prstGeom>
          <a:noFill/>
        </p:spPr>
        <p:txBody>
          <a:bodyPr wrap="none" rtlCol="0">
            <a:spAutoFit/>
          </a:bodyPr>
          <a:lstStyle/>
          <a:p>
            <a:r>
              <a:rPr lang="en-US" b="1" dirty="0">
                <a:solidFill>
                  <a:srgbClr val="C00000"/>
                </a:solidFill>
              </a:rPr>
              <a:t>LA Parochial</a:t>
            </a:r>
          </a:p>
        </p:txBody>
      </p:sp>
      <p:cxnSp>
        <p:nvCxnSpPr>
          <p:cNvPr id="7" name="Straight Arrow Connector 6">
            <a:extLst>
              <a:ext uri="{FF2B5EF4-FFF2-40B4-BE49-F238E27FC236}">
                <a16:creationId xmlns:a16="http://schemas.microsoft.com/office/drawing/2014/main" id="{D4E55824-A164-3678-540F-B9049FFAF650}"/>
              </a:ext>
            </a:extLst>
          </p:cNvPr>
          <p:cNvCxnSpPr>
            <a:cxnSpLocks/>
          </p:cNvCxnSpPr>
          <p:nvPr/>
        </p:nvCxnSpPr>
        <p:spPr>
          <a:xfrm flipH="1" flipV="1">
            <a:off x="7132971" y="2091267"/>
            <a:ext cx="254196" cy="2608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2353B81-45D0-37F6-E297-698416509E7F}"/>
              </a:ext>
            </a:extLst>
          </p:cNvPr>
          <p:cNvSpPr txBox="1"/>
          <p:nvPr/>
        </p:nvSpPr>
        <p:spPr>
          <a:xfrm>
            <a:off x="2198522" y="3222135"/>
            <a:ext cx="879728" cy="369332"/>
          </a:xfrm>
          <a:prstGeom prst="rect">
            <a:avLst/>
          </a:prstGeom>
          <a:noFill/>
        </p:spPr>
        <p:txBody>
          <a:bodyPr wrap="none" rtlCol="0">
            <a:spAutoFit/>
          </a:bodyPr>
          <a:lstStyle/>
          <a:p>
            <a:r>
              <a:rPr lang="en-US" b="1" dirty="0">
                <a:solidFill>
                  <a:srgbClr val="C00000"/>
                </a:solidFill>
              </a:rPr>
              <a:t>LASERS</a:t>
            </a:r>
          </a:p>
        </p:txBody>
      </p:sp>
      <p:sp>
        <p:nvSpPr>
          <p:cNvPr id="10" name="TextBox 9">
            <a:extLst>
              <a:ext uri="{FF2B5EF4-FFF2-40B4-BE49-F238E27FC236}">
                <a16:creationId xmlns:a16="http://schemas.microsoft.com/office/drawing/2014/main" id="{575E2FA5-7204-C3C1-917A-034E8DA4C654}"/>
              </a:ext>
            </a:extLst>
          </p:cNvPr>
          <p:cNvSpPr txBox="1"/>
          <p:nvPr/>
        </p:nvSpPr>
        <p:spPr>
          <a:xfrm>
            <a:off x="4572000" y="4343400"/>
            <a:ext cx="772327" cy="369332"/>
          </a:xfrm>
          <a:prstGeom prst="rect">
            <a:avLst/>
          </a:prstGeom>
          <a:noFill/>
        </p:spPr>
        <p:txBody>
          <a:bodyPr wrap="none" rtlCol="0">
            <a:spAutoFit/>
          </a:bodyPr>
          <a:lstStyle/>
          <a:p>
            <a:r>
              <a:rPr lang="en-US" b="1" dirty="0">
                <a:solidFill>
                  <a:srgbClr val="C00000"/>
                </a:solidFill>
              </a:rPr>
              <a:t>TRSLA</a:t>
            </a:r>
          </a:p>
        </p:txBody>
      </p:sp>
      <p:cxnSp>
        <p:nvCxnSpPr>
          <p:cNvPr id="11" name="Straight Arrow Connector 10">
            <a:extLst>
              <a:ext uri="{FF2B5EF4-FFF2-40B4-BE49-F238E27FC236}">
                <a16:creationId xmlns:a16="http://schemas.microsoft.com/office/drawing/2014/main" id="{0B8C73E2-3379-12D5-52F7-2BBB89D62AB2}"/>
              </a:ext>
            </a:extLst>
          </p:cNvPr>
          <p:cNvCxnSpPr>
            <a:cxnSpLocks/>
          </p:cNvCxnSpPr>
          <p:nvPr/>
        </p:nvCxnSpPr>
        <p:spPr>
          <a:xfrm>
            <a:off x="2997659" y="3451199"/>
            <a:ext cx="253608" cy="3810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D4C2D68-3242-AFEB-F304-F87F13F9A8CA}"/>
              </a:ext>
            </a:extLst>
          </p:cNvPr>
          <p:cNvCxnSpPr>
            <a:cxnSpLocks/>
          </p:cNvCxnSpPr>
          <p:nvPr/>
        </p:nvCxnSpPr>
        <p:spPr>
          <a:xfrm flipH="1" flipV="1">
            <a:off x="4444902" y="3594424"/>
            <a:ext cx="355698" cy="74897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600" b="1" dirty="0">
                <a:solidFill>
                  <a:srgbClr val="C00000"/>
                </a:solidFill>
              </a:rPr>
              <a:t>Change in Funding Ratios of</a:t>
            </a:r>
            <a:br>
              <a:rPr lang="en-US" sz="3600" b="1" dirty="0">
                <a:solidFill>
                  <a:srgbClr val="C00000"/>
                </a:solidFill>
              </a:rPr>
            </a:br>
            <a:r>
              <a:rPr lang="en-US" sz="3600" b="1" dirty="0">
                <a:solidFill>
                  <a:srgbClr val="C00000"/>
                </a:solidFill>
              </a:rPr>
              <a:t>Selected Louisiana Plans</a:t>
            </a:r>
          </a:p>
        </p:txBody>
      </p:sp>
      <p:pic>
        <p:nvPicPr>
          <p:cNvPr id="5"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aph of different colored lines&#10;&#10;Description automatically generated">
            <a:extLst>
              <a:ext uri="{FF2B5EF4-FFF2-40B4-BE49-F238E27FC236}">
                <a16:creationId xmlns:a16="http://schemas.microsoft.com/office/drawing/2014/main" id="{F2E90E72-17EE-212D-8126-2F8799D03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447800"/>
            <a:ext cx="6553200" cy="4550114"/>
          </a:xfrm>
          <a:prstGeom prst="rect">
            <a:avLst/>
          </a:prstGeom>
        </p:spPr>
      </p:pic>
      <p:sp>
        <p:nvSpPr>
          <p:cNvPr id="7" name="TextBox 6">
            <a:extLst>
              <a:ext uri="{FF2B5EF4-FFF2-40B4-BE49-F238E27FC236}">
                <a16:creationId xmlns:a16="http://schemas.microsoft.com/office/drawing/2014/main" id="{3624B0B1-2EE3-4D37-A151-334B870BE13A}"/>
              </a:ext>
            </a:extLst>
          </p:cNvPr>
          <p:cNvSpPr txBox="1"/>
          <p:nvPr/>
        </p:nvSpPr>
        <p:spPr>
          <a:xfrm>
            <a:off x="838200" y="6096000"/>
            <a:ext cx="3275705" cy="338554"/>
          </a:xfrm>
          <a:prstGeom prst="rect">
            <a:avLst/>
          </a:prstGeom>
          <a:noFill/>
        </p:spPr>
        <p:txBody>
          <a:bodyPr wrap="none" rtlCol="0">
            <a:spAutoFit/>
          </a:bodyPr>
          <a:lstStyle/>
          <a:p>
            <a:r>
              <a:rPr lang="en-US" sz="1600" b="1" dirty="0"/>
              <a:t>Public Plan Data, Public Fund Survey</a:t>
            </a:r>
          </a:p>
        </p:txBody>
      </p:sp>
    </p:spTree>
    <p:extLst>
      <p:ext uri="{BB962C8B-B14F-4D97-AF65-F5344CB8AC3E}">
        <p14:creationId xmlns:p14="http://schemas.microsoft.com/office/powerpoint/2010/main" val="355883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600" b="1" dirty="0">
                <a:solidFill>
                  <a:srgbClr val="C00000"/>
                </a:solidFill>
              </a:rPr>
              <a:t>Median Annual Change in Aggregate</a:t>
            </a:r>
            <a:br>
              <a:rPr lang="en-US" sz="3600" b="1" dirty="0">
                <a:solidFill>
                  <a:srgbClr val="C00000"/>
                </a:solidFill>
              </a:rPr>
            </a:br>
            <a:r>
              <a:rPr lang="en-US" sz="3600" b="1" dirty="0">
                <a:solidFill>
                  <a:srgbClr val="C00000"/>
                </a:solidFill>
              </a:rPr>
              <a:t>Actuarial Assets and Liabilities</a:t>
            </a:r>
          </a:p>
        </p:txBody>
      </p:sp>
      <p:pic>
        <p:nvPicPr>
          <p:cNvPr id="5"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aph with numbers and lines&#10;&#10;Description automatically generated">
            <a:extLst>
              <a:ext uri="{FF2B5EF4-FFF2-40B4-BE49-F238E27FC236}">
                <a16:creationId xmlns:a16="http://schemas.microsoft.com/office/drawing/2014/main" id="{EF2B5245-E423-F65F-D859-2103BACFA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453223"/>
            <a:ext cx="5138940" cy="5109062"/>
          </a:xfrm>
          <a:prstGeom prst="rect">
            <a:avLst/>
          </a:prstGeom>
        </p:spPr>
      </p:pic>
    </p:spTree>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91667</TotalTime>
  <Words>1889</Words>
  <Application>Microsoft Office PowerPoint</Application>
  <PresentationFormat>On-screen Show (4:3)</PresentationFormat>
  <Paragraphs>216</Paragraphs>
  <Slides>38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Akkurat-Light,Light</vt:lpstr>
      <vt:lpstr>Aptos</vt:lpstr>
      <vt:lpstr>Arial</vt:lpstr>
      <vt:lpstr>Book Antiqua</vt:lpstr>
      <vt:lpstr>Calibri</vt:lpstr>
      <vt:lpstr>Courier New</vt:lpstr>
      <vt:lpstr>Times New Roman</vt:lpstr>
      <vt:lpstr>Wingdings</vt:lpstr>
      <vt:lpstr>Office Theme</vt:lpstr>
      <vt:lpstr>Custom Design</vt:lpstr>
      <vt:lpstr>2024 Annual Seminar September 2024  National/Federal Update</vt:lpstr>
      <vt:lpstr>Public pensions in the U.S.</vt:lpstr>
      <vt:lpstr>Public pensions in Louisiana</vt:lpstr>
      <vt:lpstr>Testimonials</vt:lpstr>
      <vt:lpstr>Aggregate Public Pension Fund Assets Are the Highest Ever</vt:lpstr>
      <vt:lpstr>History of Aggregate  Public Pension Funding Level  FY 01 to FY 23</vt:lpstr>
      <vt:lpstr>Distribution of Public Pension Funding Levels FY 23</vt:lpstr>
      <vt:lpstr>Change in Funding Ratios of Selected Louisiana Plans</vt:lpstr>
      <vt:lpstr>Median Annual Change in Aggregate Actuarial Assets and Liabilities</vt:lpstr>
      <vt:lpstr>Median Annualized Public Pension Fund Investment Returns for Periods Ended 6/30/24</vt:lpstr>
      <vt:lpstr>Public Fund Returns by Size: Smaller Funds Outperformed Larger Funds</vt:lpstr>
      <vt:lpstr>PowerPoint Presentation</vt:lpstr>
      <vt:lpstr>Median Contribution Rates Employee and Employer Social Security-Eligible and -Ineligible</vt:lpstr>
      <vt:lpstr>Distribution of Employer Contribution Rates Social Security–Eligible and –Ineligible, FY 23</vt:lpstr>
      <vt:lpstr>ARC/ADC Experience, FY 01-FY 23 111 Plans</vt:lpstr>
      <vt:lpstr>ARC/ADC Experience, FY 23 111 Plans</vt:lpstr>
      <vt:lpstr>Comparison of FY 23 and FY 13 ARC/ADC Effort</vt:lpstr>
      <vt:lpstr>ARC/ADC Experience, FY 01-FY 23 New Jersey TRS</vt:lpstr>
      <vt:lpstr>PowerPoint Presentation</vt:lpstr>
      <vt:lpstr>PowerPoint Presentation</vt:lpstr>
      <vt:lpstr>Change in Louisiana State Population, 1950 to 2023</vt:lpstr>
      <vt:lpstr>Change in Number of Active Members per Annuitant for Selected Louisiana Plans</vt:lpstr>
      <vt:lpstr>PowerPoint Presentation</vt:lpstr>
      <vt:lpstr>Average Public Pension Plan Inflation Assumption vs. 20-Year Breakeven Rate</vt:lpstr>
      <vt:lpstr>Change to Median and Average Nominal Investment Return Assumption</vt:lpstr>
      <vt:lpstr>Change in Assumptions for Nominal and Real Rate of Return and Inflation</vt:lpstr>
      <vt:lpstr>PowerPoint Presentation</vt:lpstr>
      <vt:lpstr>ESG and Proxy Voting</vt:lpstr>
      <vt:lpstr>ESG and Proxy Voting</vt:lpstr>
      <vt:lpstr>China</vt:lpstr>
      <vt:lpstr>China</vt:lpstr>
      <vt:lpstr>Renewed Bailout Discussions</vt:lpstr>
      <vt:lpstr>Tax Reform/Revenue Raisers</vt:lpstr>
      <vt:lpstr>SECURE 2.0</vt:lpstr>
      <vt:lpstr>GPO/WEP/Social Security</vt:lpstr>
      <vt:lpstr>GPO/WEP/Social Security</vt:lpstr>
      <vt:lpstr>GPO/WEP/Social Security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alexbrown</dc:creator>
  <cp:lastModifiedBy>Amanda Celestine</cp:lastModifiedBy>
  <cp:revision>405</cp:revision>
  <dcterms:created xsi:type="dcterms:W3CDTF">2019-06-12T20:52:52Z</dcterms:created>
  <dcterms:modified xsi:type="dcterms:W3CDTF">2024-08-28T14:42:44Z</dcterms:modified>
</cp:coreProperties>
</file>