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87" r:id="rId5"/>
    <p:sldId id="260" r:id="rId6"/>
    <p:sldId id="885" r:id="rId7"/>
    <p:sldId id="879" r:id="rId8"/>
    <p:sldId id="898" r:id="rId9"/>
    <p:sldId id="369" r:id="rId10"/>
    <p:sldId id="886" r:id="rId11"/>
    <p:sldId id="887" r:id="rId12"/>
    <p:sldId id="888" r:id="rId13"/>
    <p:sldId id="889" r:id="rId14"/>
    <p:sldId id="363" r:id="rId15"/>
    <p:sldId id="365" r:id="rId16"/>
    <p:sldId id="375" r:id="rId17"/>
    <p:sldId id="381" r:id="rId18"/>
    <p:sldId id="894" r:id="rId19"/>
    <p:sldId id="383" r:id="rId20"/>
    <p:sldId id="895" r:id="rId21"/>
    <p:sldId id="890" r:id="rId22"/>
    <p:sldId id="893" r:id="rId23"/>
    <p:sldId id="891" r:id="rId24"/>
    <p:sldId id="388" r:id="rId25"/>
    <p:sldId id="896" r:id="rId26"/>
    <p:sldId id="897" r:id="rId27"/>
    <p:sldId id="378" r:id="rId28"/>
    <p:sldId id="892" r:id="rId29"/>
    <p:sldId id="901" r:id="rId30"/>
    <p:sldId id="902" r:id="rId31"/>
    <p:sldId id="903" r:id="rId32"/>
    <p:sldId id="899" r:id="rId33"/>
    <p:sldId id="880" r:id="rId34"/>
    <p:sldId id="882" r:id="rId35"/>
    <p:sldId id="884" r:id="rId36"/>
    <p:sldId id="8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Honore" initials="LH" lastIdx="1" clrIdx="0">
    <p:extLst>
      <p:ext uri="{19B8F6BF-5375-455C-9EA6-DF929625EA0E}">
        <p15:presenceInfo xmlns:p15="http://schemas.microsoft.com/office/powerpoint/2012/main" userId="S-1-5-21-436374069-1202660629-725345543-2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678E"/>
    <a:srgbClr val="CC6600"/>
    <a:srgbClr val="0066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5" autoAdjust="0"/>
    <p:restoredTop sz="85843" autoAdjust="0"/>
  </p:normalViewPr>
  <p:slideViewPr>
    <p:cSldViewPr snapToGrid="0">
      <p:cViewPr varScale="1">
        <p:scale>
          <a:sx n="99" d="100"/>
          <a:sy n="99" d="100"/>
        </p:scale>
        <p:origin x="426"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88" d="100"/>
          <a:sy n="88" d="100"/>
        </p:scale>
        <p:origin x="276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86690376475142"/>
          <c:y val="5.7924577073382937E-2"/>
          <c:w val="0.66923735171128462"/>
          <c:h val="0.90245222232930045"/>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4274-4F02-A1A4-1BFBA7958A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4274-4F02-A1A4-1BFBA7958A7F}"/>
              </c:ext>
            </c:extLst>
          </c:dPt>
          <c:dPt>
            <c:idx val="2"/>
            <c:bubble3D val="0"/>
            <c:spPr>
              <a:solidFill>
                <a:srgbClr val="BF678E"/>
              </a:solidFill>
              <a:ln w="19050">
                <a:solidFill>
                  <a:schemeClr val="lt1"/>
                </a:solidFill>
              </a:ln>
              <a:effectLst/>
            </c:spPr>
            <c:extLst>
              <c:ext xmlns:c16="http://schemas.microsoft.com/office/drawing/2014/chart" uri="{C3380CC4-5D6E-409C-BE32-E72D297353CC}">
                <c16:uniqueId val="{00000003-4274-4F02-A1A4-1BFBA7958A7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38-4E1B-9E29-9EB13DA99D84}"/>
              </c:ext>
            </c:extLst>
          </c:dPt>
          <c:dLbls>
            <c:dLbl>
              <c:idx val="0"/>
              <c:layout>
                <c:manualLayout>
                  <c:x val="8.4824190844008801E-3"/>
                  <c:y val="2.2876720595082944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accent1">
                            <a:lumMod val="20000"/>
                            <a:lumOff val="80000"/>
                          </a:schemeClr>
                        </a:solidFill>
                        <a:latin typeface="Roboto" panose="02000000000000000000" pitchFamily="2" charset="0"/>
                        <a:ea typeface="Roboto" panose="02000000000000000000" pitchFamily="2" charset="0"/>
                        <a:cs typeface="+mn-cs"/>
                      </a:defRPr>
                    </a:pPr>
                    <a:fld id="{C21FC210-BA25-4056-B56F-6B6386364B98}" type="CATEGORYNAME">
                      <a:rPr lang="en-US" sz="2400">
                        <a:solidFill>
                          <a:schemeClr val="accent1">
                            <a:lumMod val="20000"/>
                            <a:lumOff val="80000"/>
                          </a:schemeClr>
                        </a:solidFill>
                      </a:rPr>
                      <a:pPr>
                        <a:defRPr sz="2400" b="1">
                          <a:solidFill>
                            <a:schemeClr val="accent1">
                              <a:lumMod val="20000"/>
                              <a:lumOff val="80000"/>
                            </a:schemeClr>
                          </a:solidFill>
                          <a:latin typeface="Roboto" panose="02000000000000000000" pitchFamily="2" charset="0"/>
                          <a:ea typeface="Roboto" panose="02000000000000000000" pitchFamily="2"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1">
                          <a:lumMod val="20000"/>
                          <a:lumOff val="80000"/>
                        </a:schemeClr>
                      </a:solidFill>
                      <a:latin typeface="Roboto" panose="02000000000000000000" pitchFamily="2" charset="0"/>
                      <a:ea typeface="Roboto" panose="02000000000000000000" pitchFamily="2"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274-4F02-A1A4-1BFBA7958A7F}"/>
                </c:ext>
              </c:extLst>
            </c:dLbl>
            <c:dLbl>
              <c:idx val="1"/>
              <c:layout>
                <c:manualLayout>
                  <c:x val="-2.3438115157480314E-3"/>
                  <c:y val="-1.640615671714094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lumMod val="20000"/>
                          <a:lumOff val="80000"/>
                        </a:schemeClr>
                      </a:solidFill>
                      <a:latin typeface="Roboto" panose="02000000000000000000" pitchFamily="2" charset="0"/>
                      <a:ea typeface="Roboto" panose="02000000000000000000" pitchFamily="2"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30534374999999997"/>
                      <c:h val="0.14203124126284192"/>
                    </c:manualLayout>
                  </c15:layout>
                </c:ext>
                <c:ext xmlns:c16="http://schemas.microsoft.com/office/drawing/2014/chart" uri="{C3380CC4-5D6E-409C-BE32-E72D297353CC}">
                  <c16:uniqueId val="{00000002-4274-4F02-A1A4-1BFBA7958A7F}"/>
                </c:ext>
              </c:extLst>
            </c:dLbl>
            <c:dLbl>
              <c:idx val="2"/>
              <c:layout>
                <c:manualLayout>
                  <c:x val="-9.2863119670769934E-3"/>
                  <c:y val="2.4940128740096136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accent4">
                            <a:lumMod val="20000"/>
                            <a:lumOff val="80000"/>
                          </a:schemeClr>
                        </a:solidFill>
                        <a:latin typeface="Roboto" panose="02000000000000000000" pitchFamily="2" charset="0"/>
                        <a:ea typeface="Roboto" panose="02000000000000000000" pitchFamily="2" charset="0"/>
                        <a:cs typeface="+mn-cs"/>
                      </a:defRPr>
                    </a:pPr>
                    <a:r>
                      <a:rPr lang="en-US" sz="2400" b="1" dirty="0">
                        <a:solidFill>
                          <a:schemeClr val="accent4">
                            <a:lumMod val="20000"/>
                            <a:lumOff val="80000"/>
                          </a:schemeClr>
                        </a:solidFill>
                      </a:rPr>
                      <a:t>DEBT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4">
                          <a:lumMod val="20000"/>
                          <a:lumOff val="80000"/>
                        </a:schemeClr>
                      </a:solidFill>
                      <a:latin typeface="Roboto" panose="02000000000000000000" pitchFamily="2" charset="0"/>
                      <a:ea typeface="Roboto" panose="02000000000000000000" pitchFamily="2"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274-4F02-A1A4-1BFBA7958A7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20000"/>
                        <a:lumOff val="80000"/>
                      </a:schemeClr>
                    </a:solidFill>
                    <a:latin typeface="Roboto" panose="02000000000000000000" pitchFamily="2" charset="0"/>
                    <a:ea typeface="Roboto" panose="02000000000000000000" pitchFamily="2" charset="0"/>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Sheet1!$A$2:$A$5</c:f>
              <c:strCache>
                <c:ptCount val="3"/>
                <c:pt idx="0">
                  <c:v>EQUITY</c:v>
                </c:pt>
                <c:pt idx="1">
                  <c:v>DERIVATIVES: Options, Futures, Forward Contracts, Swap Contracts</c:v>
                </c:pt>
                <c:pt idx="2">
                  <c:v>Debt</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0-4274-4F02-A1A4-1BFBA7958A7F}"/>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7C877-9960-4904-A187-705BA36E722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13845AB-5538-42AE-B3DF-B18A21F9ED94}">
      <dgm:prSet phldrT="[Text]" custT="1"/>
      <dgm:spPr>
        <a:noFill/>
        <a:ln>
          <a:solidFill>
            <a:schemeClr val="accent1"/>
          </a:solidFill>
        </a:ln>
      </dgm:spPr>
      <dgm:t>
        <a:bodyPr/>
        <a:lstStyle/>
        <a:p>
          <a:r>
            <a:rPr lang="en-US" sz="1800" b="1" dirty="0">
              <a:solidFill>
                <a:schemeClr val="accent1"/>
              </a:solidFill>
              <a:latin typeface="Roboto" panose="02000000000000000000" pitchFamily="2" charset="0"/>
              <a:ea typeface="Roboto" panose="02000000000000000000" pitchFamily="2" charset="0"/>
            </a:rPr>
            <a:t>Global Market Portfolio</a:t>
          </a:r>
        </a:p>
      </dgm:t>
    </dgm:pt>
    <dgm:pt modelId="{087B4A1D-E826-4A43-AC8B-3896323EAFD7}" type="parTrans" cxnId="{C88D4AD1-F6F5-4121-8ED2-FD2B9A9ED431}">
      <dgm:prSet/>
      <dgm:spPr/>
      <dgm:t>
        <a:bodyPr/>
        <a:lstStyle/>
        <a:p>
          <a:endParaRPr lang="en-US" sz="1200" b="1">
            <a:latin typeface="Roboto" panose="02000000000000000000" pitchFamily="2" charset="0"/>
            <a:ea typeface="Roboto" panose="02000000000000000000" pitchFamily="2" charset="0"/>
          </a:endParaRPr>
        </a:p>
      </dgm:t>
    </dgm:pt>
    <dgm:pt modelId="{EBDA95A4-0B66-477C-8727-970EDE30E13F}" type="sibTrans" cxnId="{C88D4AD1-F6F5-4121-8ED2-FD2B9A9ED431}">
      <dgm:prSet/>
      <dgm:spPr/>
      <dgm:t>
        <a:bodyPr/>
        <a:lstStyle/>
        <a:p>
          <a:endParaRPr lang="en-US" sz="1200" b="1">
            <a:latin typeface="Roboto" panose="02000000000000000000" pitchFamily="2" charset="0"/>
            <a:ea typeface="Roboto" panose="02000000000000000000" pitchFamily="2" charset="0"/>
          </a:endParaRPr>
        </a:p>
      </dgm:t>
    </dgm:pt>
    <dgm:pt modelId="{4BEB280F-F8CE-48B7-A34C-DA1A5621444A}">
      <dgm:prSet phldrT="[Text]" custT="1"/>
      <dgm:spPr>
        <a:noFill/>
        <a:ln>
          <a:solidFill>
            <a:schemeClr val="accent1"/>
          </a:solidFill>
        </a:ln>
      </dgm:spPr>
      <dgm:t>
        <a:bodyPr/>
        <a:lstStyle/>
        <a:p>
          <a:r>
            <a:rPr lang="en-US" sz="1200" b="1" dirty="0">
              <a:solidFill>
                <a:schemeClr val="accent1"/>
              </a:solidFill>
              <a:latin typeface="Roboto" panose="02000000000000000000" pitchFamily="2" charset="0"/>
              <a:ea typeface="Roboto" panose="02000000000000000000" pitchFamily="2" charset="0"/>
            </a:rPr>
            <a:t>Traditional Asset Classes</a:t>
          </a:r>
        </a:p>
      </dgm:t>
    </dgm:pt>
    <dgm:pt modelId="{E81CB6D6-D62C-46B8-BF73-008117A9457D}" type="parTrans" cxnId="{D93E58F8-2194-4491-A0B9-7AEEC602D536}">
      <dgm:prSet/>
      <dgm:spPr/>
      <dgm:t>
        <a:bodyPr/>
        <a:lstStyle/>
        <a:p>
          <a:endParaRPr lang="en-US" sz="1200" b="1">
            <a:latin typeface="Roboto" panose="02000000000000000000" pitchFamily="2" charset="0"/>
            <a:ea typeface="Roboto" panose="02000000000000000000" pitchFamily="2" charset="0"/>
          </a:endParaRPr>
        </a:p>
      </dgm:t>
    </dgm:pt>
    <dgm:pt modelId="{8522104C-BDED-4DF5-B866-30A04C9A397D}" type="sibTrans" cxnId="{D93E58F8-2194-4491-A0B9-7AEEC602D536}">
      <dgm:prSet/>
      <dgm:spPr/>
      <dgm:t>
        <a:bodyPr/>
        <a:lstStyle/>
        <a:p>
          <a:endParaRPr lang="en-US" sz="1200" b="1">
            <a:latin typeface="Roboto" panose="02000000000000000000" pitchFamily="2" charset="0"/>
            <a:ea typeface="Roboto" panose="02000000000000000000" pitchFamily="2" charset="0"/>
          </a:endParaRPr>
        </a:p>
      </dgm:t>
    </dgm:pt>
    <dgm:pt modelId="{62A87FAD-29F8-4AD0-846A-F70DE46322F3}">
      <dgm:prSet phldrT="[Text]" custT="1"/>
      <dgm:spPr>
        <a:noFill/>
        <a:ln>
          <a:solidFill>
            <a:schemeClr val="accent1"/>
          </a:solidFill>
        </a:ln>
      </dgm:spPr>
      <dgm:t>
        <a:bodyPr/>
        <a:lstStyle/>
        <a:p>
          <a:r>
            <a:rPr lang="en-US" sz="1200" b="1" dirty="0">
              <a:solidFill>
                <a:schemeClr val="accent1"/>
              </a:solidFill>
              <a:latin typeface="Roboto" panose="02000000000000000000" pitchFamily="2" charset="0"/>
              <a:ea typeface="Roboto" panose="02000000000000000000" pitchFamily="2" charset="0"/>
            </a:rPr>
            <a:t>Alternative Asset Classes</a:t>
          </a:r>
        </a:p>
      </dgm:t>
    </dgm:pt>
    <dgm:pt modelId="{2C3D33D4-63AD-4CD6-AEA9-2158A0545B48}" type="parTrans" cxnId="{5E7F648F-CDF6-4EE1-851C-B168655E2DE0}">
      <dgm:prSet/>
      <dgm:spPr/>
      <dgm:t>
        <a:bodyPr/>
        <a:lstStyle/>
        <a:p>
          <a:endParaRPr lang="en-US" sz="1200" b="1">
            <a:latin typeface="Roboto" panose="02000000000000000000" pitchFamily="2" charset="0"/>
            <a:ea typeface="Roboto" panose="02000000000000000000" pitchFamily="2" charset="0"/>
          </a:endParaRPr>
        </a:p>
      </dgm:t>
    </dgm:pt>
    <dgm:pt modelId="{B043D7AD-A405-4F34-8EC0-4F919E9353F6}" type="sibTrans" cxnId="{5E7F648F-CDF6-4EE1-851C-B168655E2DE0}">
      <dgm:prSet/>
      <dgm:spPr/>
      <dgm:t>
        <a:bodyPr/>
        <a:lstStyle/>
        <a:p>
          <a:endParaRPr lang="en-US" sz="1200" b="1">
            <a:latin typeface="Roboto" panose="02000000000000000000" pitchFamily="2" charset="0"/>
            <a:ea typeface="Roboto" panose="02000000000000000000" pitchFamily="2" charset="0"/>
          </a:endParaRPr>
        </a:p>
      </dgm:t>
    </dgm:pt>
    <dgm:pt modelId="{14DE85A4-A364-4E83-8EAB-33A298D43C40}">
      <dgm:prSet custT="1"/>
      <dgm:spPr>
        <a:noFill/>
        <a:ln>
          <a:solidFill>
            <a:schemeClr val="accent1"/>
          </a:solidFill>
        </a:ln>
      </dgm:spPr>
      <dgm:t>
        <a:bodyPr/>
        <a:lstStyle/>
        <a:p>
          <a:r>
            <a:rPr lang="en-US" sz="1200" b="1" dirty="0">
              <a:solidFill>
                <a:schemeClr val="accent1"/>
              </a:solidFill>
              <a:latin typeface="Roboto" panose="02000000000000000000" pitchFamily="2" charset="0"/>
              <a:ea typeface="Roboto" panose="02000000000000000000" pitchFamily="2" charset="0"/>
            </a:rPr>
            <a:t>Liquid Alternatives</a:t>
          </a:r>
        </a:p>
      </dgm:t>
    </dgm:pt>
    <dgm:pt modelId="{1D391C57-8F0F-4285-9D91-C2297A4A7127}" type="parTrans" cxnId="{CC57E4F8-8A44-43F3-988C-14D30C1CFA3C}">
      <dgm:prSet/>
      <dgm:spPr/>
      <dgm:t>
        <a:bodyPr/>
        <a:lstStyle/>
        <a:p>
          <a:endParaRPr lang="en-US" sz="1200" b="1">
            <a:latin typeface="Roboto" panose="02000000000000000000" pitchFamily="2" charset="0"/>
            <a:ea typeface="Roboto" panose="02000000000000000000" pitchFamily="2" charset="0"/>
          </a:endParaRPr>
        </a:p>
      </dgm:t>
    </dgm:pt>
    <dgm:pt modelId="{227A8F54-A01A-4F77-A277-EF64EC34CF3F}" type="sibTrans" cxnId="{CC57E4F8-8A44-43F3-988C-14D30C1CFA3C}">
      <dgm:prSet/>
      <dgm:spPr/>
      <dgm:t>
        <a:bodyPr/>
        <a:lstStyle/>
        <a:p>
          <a:endParaRPr lang="en-US" sz="1200" b="1">
            <a:latin typeface="Roboto" panose="02000000000000000000" pitchFamily="2" charset="0"/>
            <a:ea typeface="Roboto" panose="02000000000000000000" pitchFamily="2" charset="0"/>
          </a:endParaRPr>
        </a:p>
      </dgm:t>
    </dgm:pt>
    <dgm:pt modelId="{BC375C83-5683-446A-8A51-9FF2B5E32A2A}">
      <dgm:prSet custT="1"/>
      <dgm:spPr>
        <a:noFill/>
        <a:ln>
          <a:solidFill>
            <a:schemeClr val="accent1"/>
          </a:solidFill>
        </a:ln>
      </dgm:spPr>
      <dgm:t>
        <a:bodyPr/>
        <a:lstStyle/>
        <a:p>
          <a:r>
            <a:rPr lang="en-US" sz="1200" b="1" dirty="0">
              <a:solidFill>
                <a:schemeClr val="accent1"/>
              </a:solidFill>
              <a:latin typeface="Roboto" panose="02000000000000000000" pitchFamily="2" charset="0"/>
              <a:ea typeface="Roboto" panose="02000000000000000000" pitchFamily="2" charset="0"/>
            </a:rPr>
            <a:t>Illiquid Alternatives</a:t>
          </a:r>
        </a:p>
      </dgm:t>
    </dgm:pt>
    <dgm:pt modelId="{0574A5D3-6D20-4539-90A8-CC9E5EABE604}" type="parTrans" cxnId="{CC44A21B-F72B-41FE-8092-CCE00808622F}">
      <dgm:prSet/>
      <dgm:spPr/>
      <dgm:t>
        <a:bodyPr/>
        <a:lstStyle/>
        <a:p>
          <a:endParaRPr lang="en-US" sz="1200" b="1">
            <a:latin typeface="Roboto" panose="02000000000000000000" pitchFamily="2" charset="0"/>
            <a:ea typeface="Roboto" panose="02000000000000000000" pitchFamily="2" charset="0"/>
          </a:endParaRPr>
        </a:p>
      </dgm:t>
    </dgm:pt>
    <dgm:pt modelId="{B79E6BD9-CD01-4EF9-AE01-AD6F10962219}" type="sibTrans" cxnId="{CC44A21B-F72B-41FE-8092-CCE00808622F}">
      <dgm:prSet/>
      <dgm:spPr/>
      <dgm:t>
        <a:bodyPr/>
        <a:lstStyle/>
        <a:p>
          <a:endParaRPr lang="en-US" sz="1200" b="1">
            <a:latin typeface="Roboto" panose="02000000000000000000" pitchFamily="2" charset="0"/>
            <a:ea typeface="Roboto" panose="02000000000000000000" pitchFamily="2" charset="0"/>
          </a:endParaRPr>
        </a:p>
      </dgm:t>
    </dgm:pt>
    <dgm:pt modelId="{9D4FBD52-A95D-428D-9905-2853C5D53EC9}">
      <dgm:prSet custT="1"/>
      <dgm:spPr>
        <a:noFill/>
        <a:ln>
          <a:solidFill>
            <a:schemeClr val="accent1"/>
          </a:solidFill>
        </a:ln>
      </dgm:spPr>
      <dgm:t>
        <a:bodyPr/>
        <a:lstStyle/>
        <a:p>
          <a:r>
            <a:rPr lang="en-US" sz="1200" b="1" dirty="0">
              <a:solidFill>
                <a:schemeClr val="accent1"/>
              </a:solidFill>
              <a:latin typeface="Roboto" panose="02000000000000000000" pitchFamily="2" charset="0"/>
              <a:ea typeface="Roboto" panose="02000000000000000000" pitchFamily="2" charset="0"/>
            </a:rPr>
            <a:t>Public </a:t>
          </a:r>
          <a:br>
            <a:rPr lang="en-US" sz="1200" b="1" dirty="0">
              <a:solidFill>
                <a:schemeClr val="accent1"/>
              </a:solidFill>
              <a:latin typeface="Roboto" panose="02000000000000000000" pitchFamily="2" charset="0"/>
              <a:ea typeface="Roboto" panose="02000000000000000000" pitchFamily="2" charset="0"/>
            </a:rPr>
          </a:br>
          <a:r>
            <a:rPr lang="en-US" sz="1200" b="1" dirty="0">
              <a:solidFill>
                <a:schemeClr val="accent1"/>
              </a:solidFill>
              <a:latin typeface="Roboto" panose="02000000000000000000" pitchFamily="2" charset="0"/>
              <a:ea typeface="Roboto" panose="02000000000000000000" pitchFamily="2" charset="0"/>
            </a:rPr>
            <a:t>Equity</a:t>
          </a:r>
        </a:p>
      </dgm:t>
    </dgm:pt>
    <dgm:pt modelId="{0CF16C25-BA0B-47B0-8D5A-78B022DDE30C}" type="parTrans" cxnId="{7CC1858C-1F98-49DA-8B4B-97BB1C62677B}">
      <dgm:prSet/>
      <dgm:spPr/>
      <dgm:t>
        <a:bodyPr/>
        <a:lstStyle/>
        <a:p>
          <a:endParaRPr lang="en-US" sz="1200" b="1">
            <a:latin typeface="Roboto" panose="02000000000000000000" pitchFamily="2" charset="0"/>
            <a:ea typeface="Roboto" panose="02000000000000000000" pitchFamily="2" charset="0"/>
          </a:endParaRPr>
        </a:p>
      </dgm:t>
    </dgm:pt>
    <dgm:pt modelId="{2BA181EE-E2BC-4B7D-B05E-181E60ABC34F}" type="sibTrans" cxnId="{7CC1858C-1F98-49DA-8B4B-97BB1C62677B}">
      <dgm:prSet/>
      <dgm:spPr/>
      <dgm:t>
        <a:bodyPr/>
        <a:lstStyle/>
        <a:p>
          <a:endParaRPr lang="en-US" sz="1200" b="1">
            <a:latin typeface="Roboto" panose="02000000000000000000" pitchFamily="2" charset="0"/>
            <a:ea typeface="Roboto" panose="02000000000000000000" pitchFamily="2" charset="0"/>
          </a:endParaRPr>
        </a:p>
      </dgm:t>
    </dgm:pt>
    <dgm:pt modelId="{456FDA63-BFE2-4EE2-AEC3-7D62D12700E6}">
      <dgm:prSet custT="1"/>
      <dgm:spPr>
        <a:noFill/>
        <a:ln>
          <a:solidFill>
            <a:schemeClr val="accent1"/>
          </a:solidFill>
        </a:ln>
      </dgm:spPr>
      <dgm:t>
        <a:bodyPr/>
        <a:lstStyle/>
        <a:p>
          <a:r>
            <a:rPr lang="en-US" sz="1200" b="1" dirty="0">
              <a:solidFill>
                <a:schemeClr val="accent1"/>
              </a:solidFill>
              <a:latin typeface="Roboto" panose="02000000000000000000" pitchFamily="2" charset="0"/>
              <a:ea typeface="Roboto" panose="02000000000000000000" pitchFamily="2" charset="0"/>
            </a:rPr>
            <a:t>Fixed </a:t>
          </a:r>
          <a:br>
            <a:rPr lang="en-US" sz="1200" b="1" dirty="0">
              <a:solidFill>
                <a:schemeClr val="accent1"/>
              </a:solidFill>
              <a:latin typeface="Roboto" panose="02000000000000000000" pitchFamily="2" charset="0"/>
              <a:ea typeface="Roboto" panose="02000000000000000000" pitchFamily="2" charset="0"/>
            </a:rPr>
          </a:br>
          <a:r>
            <a:rPr lang="en-US" sz="1200" b="1" dirty="0">
              <a:solidFill>
                <a:schemeClr val="accent1"/>
              </a:solidFill>
              <a:latin typeface="Roboto" panose="02000000000000000000" pitchFamily="2" charset="0"/>
              <a:ea typeface="Roboto" panose="02000000000000000000" pitchFamily="2" charset="0"/>
            </a:rPr>
            <a:t>Income</a:t>
          </a:r>
        </a:p>
      </dgm:t>
    </dgm:pt>
    <dgm:pt modelId="{CA41E039-E43D-4742-A820-2204FB546A3A}" type="parTrans" cxnId="{9BF94F49-6BD6-436E-9F13-CDF281D63F9B}">
      <dgm:prSet/>
      <dgm:spPr/>
      <dgm:t>
        <a:bodyPr/>
        <a:lstStyle/>
        <a:p>
          <a:endParaRPr lang="en-US" sz="1200" b="1">
            <a:latin typeface="Roboto" panose="02000000000000000000" pitchFamily="2" charset="0"/>
            <a:ea typeface="Roboto" panose="02000000000000000000" pitchFamily="2" charset="0"/>
          </a:endParaRPr>
        </a:p>
      </dgm:t>
    </dgm:pt>
    <dgm:pt modelId="{928C50A4-E34D-4454-B33A-B0731A3E286C}" type="sibTrans" cxnId="{9BF94F49-6BD6-436E-9F13-CDF281D63F9B}">
      <dgm:prSet/>
      <dgm:spPr/>
      <dgm:t>
        <a:bodyPr/>
        <a:lstStyle/>
        <a:p>
          <a:endParaRPr lang="en-US" sz="1200" b="1">
            <a:latin typeface="Roboto" panose="02000000000000000000" pitchFamily="2" charset="0"/>
            <a:ea typeface="Roboto" panose="02000000000000000000" pitchFamily="2" charset="0"/>
          </a:endParaRPr>
        </a:p>
      </dgm:t>
    </dgm:pt>
    <dgm:pt modelId="{303EE216-B81F-4991-8B2B-1F91262804F1}">
      <dgm:prSet custT="1"/>
      <dgm:spPr>
        <a:noFill/>
        <a:ln>
          <a:solidFill>
            <a:schemeClr val="accent1"/>
          </a:solidFill>
        </a:ln>
      </dgm:spPr>
      <dgm:t>
        <a:bodyPr/>
        <a:lstStyle/>
        <a:p>
          <a:r>
            <a:rPr lang="en-US" sz="1200" b="1" dirty="0">
              <a:solidFill>
                <a:schemeClr val="accent1"/>
              </a:solidFill>
              <a:latin typeface="Roboto" panose="02000000000000000000" pitchFamily="2" charset="0"/>
              <a:ea typeface="Roboto" panose="02000000000000000000" pitchFamily="2" charset="0"/>
            </a:rPr>
            <a:t>Hedge </a:t>
          </a:r>
          <a:br>
            <a:rPr lang="en-US" sz="1200" b="1" dirty="0">
              <a:solidFill>
                <a:schemeClr val="accent1"/>
              </a:solidFill>
              <a:latin typeface="Roboto" panose="02000000000000000000" pitchFamily="2" charset="0"/>
              <a:ea typeface="Roboto" panose="02000000000000000000" pitchFamily="2" charset="0"/>
            </a:rPr>
          </a:br>
          <a:r>
            <a:rPr lang="en-US" sz="1200" b="1" dirty="0">
              <a:solidFill>
                <a:schemeClr val="accent1"/>
              </a:solidFill>
              <a:latin typeface="Roboto" panose="02000000000000000000" pitchFamily="2" charset="0"/>
              <a:ea typeface="Roboto" panose="02000000000000000000" pitchFamily="2" charset="0"/>
            </a:rPr>
            <a:t>Funds</a:t>
          </a:r>
        </a:p>
      </dgm:t>
    </dgm:pt>
    <dgm:pt modelId="{709DF8A1-8EFD-4F6F-84D8-0AD0CBB387CD}" type="parTrans" cxnId="{F0D917A1-09AA-441F-8ACF-D9F377564755}">
      <dgm:prSet/>
      <dgm:spPr/>
      <dgm:t>
        <a:bodyPr/>
        <a:lstStyle/>
        <a:p>
          <a:endParaRPr lang="en-US" sz="1200" b="1">
            <a:latin typeface="Roboto" panose="02000000000000000000" pitchFamily="2" charset="0"/>
            <a:ea typeface="Roboto" panose="02000000000000000000" pitchFamily="2" charset="0"/>
          </a:endParaRPr>
        </a:p>
      </dgm:t>
    </dgm:pt>
    <dgm:pt modelId="{030B55B4-AF08-4AD9-84F9-747778340C27}" type="sibTrans" cxnId="{F0D917A1-09AA-441F-8ACF-D9F377564755}">
      <dgm:prSet/>
      <dgm:spPr/>
      <dgm:t>
        <a:bodyPr/>
        <a:lstStyle/>
        <a:p>
          <a:endParaRPr lang="en-US" sz="1200" b="1">
            <a:latin typeface="Roboto" panose="02000000000000000000" pitchFamily="2" charset="0"/>
            <a:ea typeface="Roboto" panose="02000000000000000000" pitchFamily="2" charset="0"/>
          </a:endParaRPr>
        </a:p>
      </dgm:t>
    </dgm:pt>
    <dgm:pt modelId="{CF3B04D8-D0A5-43FB-B3BB-9AC2F17BB4CB}">
      <dgm:prSet custT="1"/>
      <dgm:spPr>
        <a:solidFill>
          <a:schemeClr val="accent5"/>
        </a:solidFill>
      </dgm:spPr>
      <dgm:t>
        <a:bodyPr/>
        <a:lstStyle/>
        <a:p>
          <a:r>
            <a:rPr lang="en-US" sz="1200" b="1" dirty="0">
              <a:latin typeface="Roboto" panose="02000000000000000000" pitchFamily="2" charset="0"/>
              <a:ea typeface="Roboto" panose="02000000000000000000" pitchFamily="2" charset="0"/>
            </a:rPr>
            <a:t>Private </a:t>
          </a:r>
          <a:br>
            <a:rPr lang="en-US" sz="1200" b="1" dirty="0">
              <a:latin typeface="Roboto" panose="02000000000000000000" pitchFamily="2" charset="0"/>
              <a:ea typeface="Roboto" panose="02000000000000000000" pitchFamily="2" charset="0"/>
            </a:rPr>
          </a:br>
          <a:r>
            <a:rPr lang="en-US" sz="1200" b="1" dirty="0">
              <a:latin typeface="Roboto" panose="02000000000000000000" pitchFamily="2" charset="0"/>
              <a:ea typeface="Roboto" panose="02000000000000000000" pitchFamily="2" charset="0"/>
            </a:rPr>
            <a:t>Market Equity</a:t>
          </a:r>
        </a:p>
      </dgm:t>
    </dgm:pt>
    <dgm:pt modelId="{F316A6D3-0091-4201-A091-8E21D9C565A4}" type="parTrans" cxnId="{E9450B89-A32F-4B1F-9F23-91C924F9CC52}">
      <dgm:prSet/>
      <dgm:spPr/>
      <dgm:t>
        <a:bodyPr/>
        <a:lstStyle/>
        <a:p>
          <a:endParaRPr lang="en-US" sz="1200" b="1">
            <a:latin typeface="Roboto" panose="02000000000000000000" pitchFamily="2" charset="0"/>
            <a:ea typeface="Roboto" panose="02000000000000000000" pitchFamily="2" charset="0"/>
          </a:endParaRPr>
        </a:p>
      </dgm:t>
    </dgm:pt>
    <dgm:pt modelId="{724E41B4-8115-427C-B163-56715BEDC9DB}" type="sibTrans" cxnId="{E9450B89-A32F-4B1F-9F23-91C924F9CC52}">
      <dgm:prSet/>
      <dgm:spPr/>
      <dgm:t>
        <a:bodyPr/>
        <a:lstStyle/>
        <a:p>
          <a:endParaRPr lang="en-US" sz="1200" b="1">
            <a:latin typeface="Roboto" panose="02000000000000000000" pitchFamily="2" charset="0"/>
            <a:ea typeface="Roboto" panose="02000000000000000000" pitchFamily="2" charset="0"/>
          </a:endParaRPr>
        </a:p>
      </dgm:t>
    </dgm:pt>
    <dgm:pt modelId="{C21044BC-A5B4-4709-9EBC-9D1C2FF7BC72}">
      <dgm:prSet custT="1"/>
      <dgm:spPr>
        <a:solidFill>
          <a:schemeClr val="accent2">
            <a:lumMod val="50000"/>
            <a:lumOff val="50000"/>
          </a:schemeClr>
        </a:solidFill>
      </dgm:spPr>
      <dgm:t>
        <a:bodyPr/>
        <a:lstStyle/>
        <a:p>
          <a:r>
            <a:rPr lang="en-US" sz="1200" b="1" dirty="0">
              <a:latin typeface="Roboto" panose="02000000000000000000" pitchFamily="2" charset="0"/>
              <a:ea typeface="Roboto" panose="02000000000000000000" pitchFamily="2" charset="0"/>
            </a:rPr>
            <a:t>Private </a:t>
          </a:r>
          <a:br>
            <a:rPr lang="en-US" sz="1200" b="1" dirty="0">
              <a:latin typeface="Roboto" panose="02000000000000000000" pitchFamily="2" charset="0"/>
              <a:ea typeface="Roboto" panose="02000000000000000000" pitchFamily="2" charset="0"/>
            </a:rPr>
          </a:br>
          <a:r>
            <a:rPr lang="en-US" sz="1200" b="1" dirty="0">
              <a:latin typeface="Roboto" panose="02000000000000000000" pitchFamily="2" charset="0"/>
              <a:ea typeface="Roboto" panose="02000000000000000000" pitchFamily="2" charset="0"/>
            </a:rPr>
            <a:t>Debt</a:t>
          </a:r>
        </a:p>
      </dgm:t>
    </dgm:pt>
    <dgm:pt modelId="{3CEFF2DF-6294-410C-8B43-22D945C03406}" type="parTrans" cxnId="{20306616-1728-4032-AD33-3721D889BAC7}">
      <dgm:prSet/>
      <dgm:spPr/>
      <dgm:t>
        <a:bodyPr/>
        <a:lstStyle/>
        <a:p>
          <a:endParaRPr lang="en-US" sz="1200" b="1">
            <a:latin typeface="Roboto" panose="02000000000000000000" pitchFamily="2" charset="0"/>
            <a:ea typeface="Roboto" panose="02000000000000000000" pitchFamily="2" charset="0"/>
          </a:endParaRPr>
        </a:p>
      </dgm:t>
    </dgm:pt>
    <dgm:pt modelId="{2A76B50A-B996-4DE4-A875-8CE6BDBDFE0D}" type="sibTrans" cxnId="{20306616-1728-4032-AD33-3721D889BAC7}">
      <dgm:prSet/>
      <dgm:spPr/>
      <dgm:t>
        <a:bodyPr/>
        <a:lstStyle/>
        <a:p>
          <a:endParaRPr lang="en-US" sz="1200" b="1">
            <a:latin typeface="Roboto" panose="02000000000000000000" pitchFamily="2" charset="0"/>
            <a:ea typeface="Roboto" panose="02000000000000000000" pitchFamily="2" charset="0"/>
          </a:endParaRPr>
        </a:p>
      </dgm:t>
    </dgm:pt>
    <dgm:pt modelId="{7114A537-F908-492F-8780-CBF193AB120F}">
      <dgm:prSet custT="1"/>
      <dgm:spPr>
        <a:solidFill>
          <a:schemeClr val="accent4"/>
        </a:solidFill>
      </dgm:spPr>
      <dgm:t>
        <a:bodyPr/>
        <a:lstStyle/>
        <a:p>
          <a:r>
            <a:rPr lang="en-US" sz="1200" b="1" dirty="0">
              <a:latin typeface="Roboto" panose="02000000000000000000" pitchFamily="2" charset="0"/>
              <a:ea typeface="Roboto" panose="02000000000000000000" pitchFamily="2" charset="0"/>
            </a:rPr>
            <a:t>Real </a:t>
          </a:r>
          <a:br>
            <a:rPr lang="en-US" sz="1200" b="1" dirty="0">
              <a:latin typeface="Roboto" panose="02000000000000000000" pitchFamily="2" charset="0"/>
              <a:ea typeface="Roboto" panose="02000000000000000000" pitchFamily="2" charset="0"/>
            </a:rPr>
          </a:br>
          <a:r>
            <a:rPr lang="en-US" sz="1200" b="1" dirty="0">
              <a:latin typeface="Roboto" panose="02000000000000000000" pitchFamily="2" charset="0"/>
              <a:ea typeface="Roboto" panose="02000000000000000000" pitchFamily="2" charset="0"/>
            </a:rPr>
            <a:t>Assets</a:t>
          </a:r>
        </a:p>
      </dgm:t>
    </dgm:pt>
    <dgm:pt modelId="{DBFCB5C7-6BE8-480D-9D05-A2C04080CB23}" type="parTrans" cxnId="{BDF0592B-EED5-4AEF-BDC5-A9716E8741C5}">
      <dgm:prSet/>
      <dgm:spPr/>
      <dgm:t>
        <a:bodyPr/>
        <a:lstStyle/>
        <a:p>
          <a:endParaRPr lang="en-US" sz="1200" b="1">
            <a:latin typeface="Roboto" panose="02000000000000000000" pitchFamily="2" charset="0"/>
            <a:ea typeface="Roboto" panose="02000000000000000000" pitchFamily="2" charset="0"/>
          </a:endParaRPr>
        </a:p>
      </dgm:t>
    </dgm:pt>
    <dgm:pt modelId="{09C11F6D-6909-4588-9480-720D3C5096B4}" type="sibTrans" cxnId="{BDF0592B-EED5-4AEF-BDC5-A9716E8741C5}">
      <dgm:prSet/>
      <dgm:spPr/>
      <dgm:t>
        <a:bodyPr/>
        <a:lstStyle/>
        <a:p>
          <a:endParaRPr lang="en-US" sz="1200" b="1">
            <a:latin typeface="Roboto" panose="02000000000000000000" pitchFamily="2" charset="0"/>
            <a:ea typeface="Roboto" panose="02000000000000000000" pitchFamily="2" charset="0"/>
          </a:endParaRPr>
        </a:p>
      </dgm:t>
    </dgm:pt>
    <dgm:pt modelId="{492B6FB0-9CE3-4AD2-82B8-2D1C836A6317}">
      <dgm:prSet custT="1"/>
      <dgm:spPr>
        <a:solidFill>
          <a:schemeClr val="accent1"/>
        </a:solidFill>
      </dgm:spPr>
      <dgm:t>
        <a:bodyPr/>
        <a:lstStyle/>
        <a:p>
          <a:r>
            <a:rPr lang="en-US" sz="1200" b="1" dirty="0">
              <a:latin typeface="Roboto" panose="02000000000000000000" pitchFamily="2" charset="0"/>
              <a:ea typeface="Roboto" panose="02000000000000000000" pitchFamily="2" charset="0"/>
            </a:rPr>
            <a:t>Real </a:t>
          </a:r>
          <a:br>
            <a:rPr lang="en-US" sz="1200" b="1" dirty="0">
              <a:latin typeface="Roboto" panose="02000000000000000000" pitchFamily="2" charset="0"/>
              <a:ea typeface="Roboto" panose="02000000000000000000" pitchFamily="2" charset="0"/>
            </a:rPr>
          </a:br>
          <a:r>
            <a:rPr lang="en-US" sz="1200" b="1" dirty="0">
              <a:latin typeface="Roboto" panose="02000000000000000000" pitchFamily="2" charset="0"/>
              <a:ea typeface="Roboto" panose="02000000000000000000" pitchFamily="2" charset="0"/>
            </a:rPr>
            <a:t>Estate</a:t>
          </a:r>
        </a:p>
      </dgm:t>
    </dgm:pt>
    <dgm:pt modelId="{4BE1141B-4571-4339-B8DC-EF08E934549E}" type="parTrans" cxnId="{9C68C1EC-3D0E-45C4-83A2-951F157C5DC8}">
      <dgm:prSet/>
      <dgm:spPr/>
      <dgm:t>
        <a:bodyPr/>
        <a:lstStyle/>
        <a:p>
          <a:endParaRPr lang="en-US" sz="1200" b="1">
            <a:latin typeface="Roboto" panose="02000000000000000000" pitchFamily="2" charset="0"/>
            <a:ea typeface="Roboto" panose="02000000000000000000" pitchFamily="2" charset="0"/>
          </a:endParaRPr>
        </a:p>
      </dgm:t>
    </dgm:pt>
    <dgm:pt modelId="{883B20CA-E589-49E3-AB63-F45CB4569F11}" type="sibTrans" cxnId="{9C68C1EC-3D0E-45C4-83A2-951F157C5DC8}">
      <dgm:prSet/>
      <dgm:spPr/>
      <dgm:t>
        <a:bodyPr/>
        <a:lstStyle/>
        <a:p>
          <a:endParaRPr lang="en-US" sz="1200" b="1">
            <a:latin typeface="Roboto" panose="02000000000000000000" pitchFamily="2" charset="0"/>
            <a:ea typeface="Roboto" panose="02000000000000000000" pitchFamily="2" charset="0"/>
          </a:endParaRPr>
        </a:p>
      </dgm:t>
    </dgm:pt>
    <dgm:pt modelId="{5C9D7AF1-0C8E-4915-886C-61B1ADCB8DA4}">
      <dgm:prSet custT="1"/>
      <dgm:spPr>
        <a:solidFill>
          <a:schemeClr val="accent5"/>
        </a:solidFill>
      </dgm:spPr>
      <dgm:t>
        <a:bodyPr/>
        <a:lstStyle/>
        <a:p>
          <a:r>
            <a:rPr lang="en-US" sz="1200" b="1" dirty="0">
              <a:latin typeface="Roboto" panose="02000000000000000000" pitchFamily="2" charset="0"/>
              <a:ea typeface="Roboto" panose="02000000000000000000" pitchFamily="2" charset="0"/>
            </a:rPr>
            <a:t>Private </a:t>
          </a:r>
          <a:br>
            <a:rPr lang="en-US" sz="1200" b="1" dirty="0">
              <a:latin typeface="Roboto" panose="02000000000000000000" pitchFamily="2" charset="0"/>
              <a:ea typeface="Roboto" panose="02000000000000000000" pitchFamily="2" charset="0"/>
            </a:rPr>
          </a:br>
          <a:r>
            <a:rPr lang="en-US" sz="1200" b="1" dirty="0">
              <a:latin typeface="Roboto" panose="02000000000000000000" pitchFamily="2" charset="0"/>
              <a:ea typeface="Roboto" panose="02000000000000000000" pitchFamily="2" charset="0"/>
            </a:rPr>
            <a:t>Equity</a:t>
          </a:r>
        </a:p>
      </dgm:t>
    </dgm:pt>
    <dgm:pt modelId="{ED4E9E90-D48E-4AA2-9428-CDB4CBFDC878}" type="parTrans" cxnId="{DD4C17EB-1108-4E2C-AB90-C335F8E843C0}">
      <dgm:prSet/>
      <dgm:spPr/>
      <dgm:t>
        <a:bodyPr/>
        <a:lstStyle/>
        <a:p>
          <a:endParaRPr lang="en-US" sz="1200" b="1">
            <a:latin typeface="Roboto" panose="02000000000000000000" pitchFamily="2" charset="0"/>
            <a:ea typeface="Roboto" panose="02000000000000000000" pitchFamily="2" charset="0"/>
          </a:endParaRPr>
        </a:p>
      </dgm:t>
    </dgm:pt>
    <dgm:pt modelId="{70915EEA-D9D0-43D4-904D-89A9C1FA8B3E}" type="sibTrans" cxnId="{DD4C17EB-1108-4E2C-AB90-C335F8E843C0}">
      <dgm:prSet/>
      <dgm:spPr/>
      <dgm:t>
        <a:bodyPr/>
        <a:lstStyle/>
        <a:p>
          <a:endParaRPr lang="en-US" sz="1200" b="1">
            <a:latin typeface="Roboto" panose="02000000000000000000" pitchFamily="2" charset="0"/>
            <a:ea typeface="Roboto" panose="02000000000000000000" pitchFamily="2" charset="0"/>
          </a:endParaRPr>
        </a:p>
      </dgm:t>
    </dgm:pt>
    <dgm:pt modelId="{888F4ABB-3945-47F4-9D27-1E04EA6AF334}">
      <dgm:prSet custT="1"/>
      <dgm:spPr>
        <a:solidFill>
          <a:schemeClr val="accent5"/>
        </a:solidFill>
      </dgm:spPr>
      <dgm:t>
        <a:bodyPr/>
        <a:lstStyle/>
        <a:p>
          <a:r>
            <a:rPr lang="en-US" sz="1200" b="1" dirty="0">
              <a:latin typeface="Roboto" panose="02000000000000000000" pitchFamily="2" charset="0"/>
              <a:ea typeface="Roboto" panose="02000000000000000000" pitchFamily="2" charset="0"/>
            </a:rPr>
            <a:t>Venture </a:t>
          </a:r>
          <a:br>
            <a:rPr lang="en-US" sz="1200" b="1" dirty="0">
              <a:latin typeface="Roboto" panose="02000000000000000000" pitchFamily="2" charset="0"/>
              <a:ea typeface="Roboto" panose="02000000000000000000" pitchFamily="2" charset="0"/>
            </a:rPr>
          </a:br>
          <a:r>
            <a:rPr lang="en-US" sz="1200" b="1" dirty="0">
              <a:latin typeface="Roboto" panose="02000000000000000000" pitchFamily="2" charset="0"/>
              <a:ea typeface="Roboto" panose="02000000000000000000" pitchFamily="2" charset="0"/>
            </a:rPr>
            <a:t>Capital</a:t>
          </a:r>
        </a:p>
      </dgm:t>
    </dgm:pt>
    <dgm:pt modelId="{FA7C61F5-581F-42CA-BA31-9D1190D359AF}" type="parTrans" cxnId="{B174EDA2-3E60-4046-804B-BBE482B46C2E}">
      <dgm:prSet/>
      <dgm:spPr/>
      <dgm:t>
        <a:bodyPr/>
        <a:lstStyle/>
        <a:p>
          <a:endParaRPr lang="en-US" sz="1200" b="1">
            <a:latin typeface="Roboto" panose="02000000000000000000" pitchFamily="2" charset="0"/>
            <a:ea typeface="Roboto" panose="02000000000000000000" pitchFamily="2" charset="0"/>
          </a:endParaRPr>
        </a:p>
      </dgm:t>
    </dgm:pt>
    <dgm:pt modelId="{999D2D5C-1A08-4C2F-94F0-7DD9F73A8C5F}" type="sibTrans" cxnId="{B174EDA2-3E60-4046-804B-BBE482B46C2E}">
      <dgm:prSet/>
      <dgm:spPr/>
      <dgm:t>
        <a:bodyPr/>
        <a:lstStyle/>
        <a:p>
          <a:endParaRPr lang="en-US" sz="1200" b="1">
            <a:latin typeface="Roboto" panose="02000000000000000000" pitchFamily="2" charset="0"/>
            <a:ea typeface="Roboto" panose="02000000000000000000" pitchFamily="2" charset="0"/>
          </a:endParaRPr>
        </a:p>
      </dgm:t>
    </dgm:pt>
    <dgm:pt modelId="{22DC6571-17E7-4E2C-976C-6FD19FF5E446}">
      <dgm:prSet custT="1"/>
      <dgm:spPr>
        <a:solidFill>
          <a:schemeClr val="accent2">
            <a:lumMod val="50000"/>
            <a:lumOff val="50000"/>
          </a:schemeClr>
        </a:solidFill>
      </dgm:spPr>
      <dgm:t>
        <a:bodyPr/>
        <a:lstStyle/>
        <a:p>
          <a:r>
            <a:rPr lang="en-US" sz="1200" b="1" dirty="0">
              <a:latin typeface="Roboto" panose="02000000000000000000" pitchFamily="2" charset="0"/>
              <a:ea typeface="Roboto" panose="02000000000000000000" pitchFamily="2" charset="0"/>
            </a:rPr>
            <a:t>Mezzanine</a:t>
          </a:r>
        </a:p>
      </dgm:t>
    </dgm:pt>
    <dgm:pt modelId="{AB1D91A4-AA93-4FC3-9F52-B37A905D2902}" type="parTrans" cxnId="{D345DFDE-D8F8-4F6C-A675-B5BF86621A3E}">
      <dgm:prSet/>
      <dgm:spPr/>
      <dgm:t>
        <a:bodyPr/>
        <a:lstStyle/>
        <a:p>
          <a:endParaRPr lang="en-US" sz="1200" b="1">
            <a:latin typeface="Roboto" panose="02000000000000000000" pitchFamily="2" charset="0"/>
            <a:ea typeface="Roboto" panose="02000000000000000000" pitchFamily="2" charset="0"/>
          </a:endParaRPr>
        </a:p>
      </dgm:t>
    </dgm:pt>
    <dgm:pt modelId="{28CAC182-C4E0-43D4-BF0B-47D546DE9EA3}" type="sibTrans" cxnId="{D345DFDE-D8F8-4F6C-A675-B5BF86621A3E}">
      <dgm:prSet/>
      <dgm:spPr/>
      <dgm:t>
        <a:bodyPr/>
        <a:lstStyle/>
        <a:p>
          <a:endParaRPr lang="en-US" sz="1200" b="1">
            <a:latin typeface="Roboto" panose="02000000000000000000" pitchFamily="2" charset="0"/>
            <a:ea typeface="Roboto" panose="02000000000000000000" pitchFamily="2" charset="0"/>
          </a:endParaRPr>
        </a:p>
      </dgm:t>
    </dgm:pt>
    <dgm:pt modelId="{6E567AAB-5B84-4CB9-A5F1-2E2CDDCA7F0B}">
      <dgm:prSet custT="1"/>
      <dgm:spPr>
        <a:solidFill>
          <a:schemeClr val="accent2">
            <a:lumMod val="50000"/>
            <a:lumOff val="50000"/>
          </a:schemeClr>
        </a:solidFill>
      </dgm:spPr>
      <dgm:t>
        <a:bodyPr/>
        <a:lstStyle/>
        <a:p>
          <a:r>
            <a:rPr lang="en-US" sz="1200" b="1" dirty="0">
              <a:latin typeface="Roboto" panose="02000000000000000000" pitchFamily="2" charset="0"/>
              <a:ea typeface="Roboto" panose="02000000000000000000" pitchFamily="2" charset="0"/>
            </a:rPr>
            <a:t>Direct </a:t>
          </a:r>
          <a:br>
            <a:rPr lang="en-US" sz="1200" b="1" dirty="0">
              <a:latin typeface="Roboto" panose="02000000000000000000" pitchFamily="2" charset="0"/>
              <a:ea typeface="Roboto" panose="02000000000000000000" pitchFamily="2" charset="0"/>
            </a:rPr>
          </a:br>
          <a:r>
            <a:rPr lang="en-US" sz="1200" b="1" dirty="0">
              <a:latin typeface="Roboto" panose="02000000000000000000" pitchFamily="2" charset="0"/>
              <a:ea typeface="Roboto" panose="02000000000000000000" pitchFamily="2" charset="0"/>
            </a:rPr>
            <a:t>Lending</a:t>
          </a:r>
        </a:p>
      </dgm:t>
    </dgm:pt>
    <dgm:pt modelId="{2D1ED3B0-EFB5-495F-B1BA-162A22647A8D}" type="parTrans" cxnId="{12F1F18F-14E5-44A2-A3B0-DF3718216A18}">
      <dgm:prSet/>
      <dgm:spPr/>
      <dgm:t>
        <a:bodyPr/>
        <a:lstStyle/>
        <a:p>
          <a:endParaRPr lang="en-US" sz="1200" b="1">
            <a:latin typeface="Roboto" panose="02000000000000000000" pitchFamily="2" charset="0"/>
            <a:ea typeface="Roboto" panose="02000000000000000000" pitchFamily="2" charset="0"/>
          </a:endParaRPr>
        </a:p>
      </dgm:t>
    </dgm:pt>
    <dgm:pt modelId="{E8B0B5E1-F84E-462D-8E79-B30B3FD2AB61}" type="sibTrans" cxnId="{12F1F18F-14E5-44A2-A3B0-DF3718216A18}">
      <dgm:prSet/>
      <dgm:spPr/>
      <dgm:t>
        <a:bodyPr/>
        <a:lstStyle/>
        <a:p>
          <a:endParaRPr lang="en-US" sz="1200" b="1">
            <a:latin typeface="Roboto" panose="02000000000000000000" pitchFamily="2" charset="0"/>
            <a:ea typeface="Roboto" panose="02000000000000000000" pitchFamily="2" charset="0"/>
          </a:endParaRPr>
        </a:p>
      </dgm:t>
    </dgm:pt>
    <dgm:pt modelId="{049F3ADA-0C99-4CDC-BBC1-F8622802DE26}">
      <dgm:prSet custT="1"/>
      <dgm:spPr>
        <a:solidFill>
          <a:schemeClr val="accent2">
            <a:lumMod val="50000"/>
            <a:lumOff val="50000"/>
          </a:schemeClr>
        </a:solidFill>
      </dgm:spPr>
      <dgm:t>
        <a:bodyPr/>
        <a:lstStyle/>
        <a:p>
          <a:r>
            <a:rPr lang="en-US" sz="1200" b="1" dirty="0">
              <a:latin typeface="Roboto" panose="02000000000000000000" pitchFamily="2" charset="0"/>
              <a:ea typeface="Roboto" panose="02000000000000000000" pitchFamily="2" charset="0"/>
            </a:rPr>
            <a:t>Distressed </a:t>
          </a:r>
          <a:br>
            <a:rPr lang="en-US" sz="1200" b="1" dirty="0">
              <a:latin typeface="Roboto" panose="02000000000000000000" pitchFamily="2" charset="0"/>
              <a:ea typeface="Roboto" panose="02000000000000000000" pitchFamily="2" charset="0"/>
            </a:rPr>
          </a:br>
          <a:r>
            <a:rPr lang="en-US" sz="1200" b="1" dirty="0">
              <a:latin typeface="Roboto" panose="02000000000000000000" pitchFamily="2" charset="0"/>
              <a:ea typeface="Roboto" panose="02000000000000000000" pitchFamily="2" charset="0"/>
            </a:rPr>
            <a:t>Debt</a:t>
          </a:r>
        </a:p>
      </dgm:t>
    </dgm:pt>
    <dgm:pt modelId="{BA85CAEC-E936-4B99-9389-38FF067ACB4E}" type="parTrans" cxnId="{03F515C3-198E-4992-8C7D-074154E4152D}">
      <dgm:prSet/>
      <dgm:spPr/>
      <dgm:t>
        <a:bodyPr/>
        <a:lstStyle/>
        <a:p>
          <a:endParaRPr lang="en-US" sz="1200" b="1">
            <a:latin typeface="Roboto" panose="02000000000000000000" pitchFamily="2" charset="0"/>
            <a:ea typeface="Roboto" panose="02000000000000000000" pitchFamily="2" charset="0"/>
          </a:endParaRPr>
        </a:p>
      </dgm:t>
    </dgm:pt>
    <dgm:pt modelId="{1E9560E2-86B0-4504-BD8C-160AD668ABC1}" type="sibTrans" cxnId="{03F515C3-198E-4992-8C7D-074154E4152D}">
      <dgm:prSet/>
      <dgm:spPr/>
      <dgm:t>
        <a:bodyPr/>
        <a:lstStyle/>
        <a:p>
          <a:endParaRPr lang="en-US" sz="1200" b="1">
            <a:latin typeface="Roboto" panose="02000000000000000000" pitchFamily="2" charset="0"/>
            <a:ea typeface="Roboto" panose="02000000000000000000" pitchFamily="2" charset="0"/>
          </a:endParaRPr>
        </a:p>
      </dgm:t>
    </dgm:pt>
    <dgm:pt modelId="{FC5E3FAA-FACC-498D-8181-EDB87AC35E3A}">
      <dgm:prSet custT="1"/>
      <dgm:spPr>
        <a:solidFill>
          <a:schemeClr val="accent4"/>
        </a:solidFill>
      </dgm:spPr>
      <dgm:t>
        <a:bodyPr/>
        <a:lstStyle/>
        <a:p>
          <a:r>
            <a:rPr lang="en-US" sz="1200" b="1" dirty="0">
              <a:latin typeface="Roboto" panose="02000000000000000000" pitchFamily="2" charset="0"/>
              <a:ea typeface="Roboto" panose="02000000000000000000" pitchFamily="2" charset="0"/>
            </a:rPr>
            <a:t>Infrastructure</a:t>
          </a:r>
        </a:p>
      </dgm:t>
    </dgm:pt>
    <dgm:pt modelId="{CCE27523-AE2A-4F9F-AAAB-4395D08D3B07}" type="parTrans" cxnId="{F6FAA985-EC5E-4825-AD43-FDD306558C80}">
      <dgm:prSet/>
      <dgm:spPr/>
      <dgm:t>
        <a:bodyPr/>
        <a:lstStyle/>
        <a:p>
          <a:endParaRPr lang="en-US" sz="1200" b="1">
            <a:latin typeface="Roboto" panose="02000000000000000000" pitchFamily="2" charset="0"/>
            <a:ea typeface="Roboto" panose="02000000000000000000" pitchFamily="2" charset="0"/>
          </a:endParaRPr>
        </a:p>
      </dgm:t>
    </dgm:pt>
    <dgm:pt modelId="{56D6103D-D7F8-47D2-9316-A18D9E4F23C5}" type="sibTrans" cxnId="{F6FAA985-EC5E-4825-AD43-FDD306558C80}">
      <dgm:prSet/>
      <dgm:spPr/>
      <dgm:t>
        <a:bodyPr/>
        <a:lstStyle/>
        <a:p>
          <a:endParaRPr lang="en-US" sz="1200" b="1">
            <a:latin typeface="Roboto" panose="02000000000000000000" pitchFamily="2" charset="0"/>
            <a:ea typeface="Roboto" panose="02000000000000000000" pitchFamily="2" charset="0"/>
          </a:endParaRPr>
        </a:p>
      </dgm:t>
    </dgm:pt>
    <dgm:pt modelId="{2637CF5D-B223-4103-A826-E31BD862CA19}">
      <dgm:prSet custT="1"/>
      <dgm:spPr>
        <a:solidFill>
          <a:schemeClr val="accent4"/>
        </a:solidFill>
      </dgm:spPr>
      <dgm:t>
        <a:bodyPr/>
        <a:lstStyle/>
        <a:p>
          <a:r>
            <a:rPr lang="en-US" sz="1200" b="1" dirty="0">
              <a:latin typeface="Roboto" panose="02000000000000000000" pitchFamily="2" charset="0"/>
              <a:ea typeface="Roboto" panose="02000000000000000000" pitchFamily="2" charset="0"/>
            </a:rPr>
            <a:t>Farmland</a:t>
          </a:r>
        </a:p>
      </dgm:t>
    </dgm:pt>
    <dgm:pt modelId="{127DDB61-977F-4D6B-8408-A2D38046E02C}" type="parTrans" cxnId="{45018BCC-00C2-4C39-AE77-FB14E0245B93}">
      <dgm:prSet/>
      <dgm:spPr/>
      <dgm:t>
        <a:bodyPr/>
        <a:lstStyle/>
        <a:p>
          <a:endParaRPr lang="en-US" sz="1200" b="1">
            <a:latin typeface="Roboto" panose="02000000000000000000" pitchFamily="2" charset="0"/>
            <a:ea typeface="Roboto" panose="02000000000000000000" pitchFamily="2" charset="0"/>
          </a:endParaRPr>
        </a:p>
      </dgm:t>
    </dgm:pt>
    <dgm:pt modelId="{6B7E29FA-0C77-436B-8082-FF7F1C1326F1}" type="sibTrans" cxnId="{45018BCC-00C2-4C39-AE77-FB14E0245B93}">
      <dgm:prSet/>
      <dgm:spPr/>
      <dgm:t>
        <a:bodyPr/>
        <a:lstStyle/>
        <a:p>
          <a:endParaRPr lang="en-US" sz="1200" b="1">
            <a:latin typeface="Roboto" panose="02000000000000000000" pitchFamily="2" charset="0"/>
            <a:ea typeface="Roboto" panose="02000000000000000000" pitchFamily="2" charset="0"/>
          </a:endParaRPr>
        </a:p>
      </dgm:t>
    </dgm:pt>
    <dgm:pt modelId="{940E387D-60AE-4D7E-B882-615AEDB02AF3}">
      <dgm:prSet custT="1"/>
      <dgm:spPr>
        <a:solidFill>
          <a:schemeClr val="accent4"/>
        </a:solidFill>
      </dgm:spPr>
      <dgm:t>
        <a:bodyPr/>
        <a:lstStyle/>
        <a:p>
          <a:r>
            <a:rPr lang="en-US" sz="1200" b="1" dirty="0">
              <a:latin typeface="Roboto" panose="02000000000000000000" pitchFamily="2" charset="0"/>
              <a:ea typeface="Roboto" panose="02000000000000000000" pitchFamily="2" charset="0"/>
            </a:rPr>
            <a:t>Commodities</a:t>
          </a:r>
        </a:p>
      </dgm:t>
    </dgm:pt>
    <dgm:pt modelId="{9FEC4B6C-AB3C-4CC1-8697-935664EDACE3}" type="parTrans" cxnId="{1CFFABFD-13A6-4371-870D-14E0604713D2}">
      <dgm:prSet/>
      <dgm:spPr/>
      <dgm:t>
        <a:bodyPr/>
        <a:lstStyle/>
        <a:p>
          <a:endParaRPr lang="en-US" sz="1200" b="1">
            <a:latin typeface="Roboto" panose="02000000000000000000" pitchFamily="2" charset="0"/>
            <a:ea typeface="Roboto" panose="02000000000000000000" pitchFamily="2" charset="0"/>
          </a:endParaRPr>
        </a:p>
      </dgm:t>
    </dgm:pt>
    <dgm:pt modelId="{14DAD4F9-CE8C-4BC9-B925-97306389D45C}" type="sibTrans" cxnId="{1CFFABFD-13A6-4371-870D-14E0604713D2}">
      <dgm:prSet/>
      <dgm:spPr/>
      <dgm:t>
        <a:bodyPr/>
        <a:lstStyle/>
        <a:p>
          <a:endParaRPr lang="en-US" sz="1200" b="1">
            <a:latin typeface="Roboto" panose="02000000000000000000" pitchFamily="2" charset="0"/>
            <a:ea typeface="Roboto" panose="02000000000000000000" pitchFamily="2" charset="0"/>
          </a:endParaRPr>
        </a:p>
      </dgm:t>
    </dgm:pt>
    <dgm:pt modelId="{0E3ECCE8-B631-4108-B66B-080699432458}">
      <dgm:prSet custT="1"/>
      <dgm:spPr>
        <a:solidFill>
          <a:schemeClr val="accent1"/>
        </a:solidFill>
      </dgm:spPr>
      <dgm:t>
        <a:bodyPr/>
        <a:lstStyle/>
        <a:p>
          <a:r>
            <a:rPr lang="en-US" sz="1200" b="1" dirty="0">
              <a:latin typeface="Roboto" panose="02000000000000000000" pitchFamily="2" charset="0"/>
              <a:ea typeface="Roboto" panose="02000000000000000000" pitchFamily="2" charset="0"/>
            </a:rPr>
            <a:t>Core Real Estate</a:t>
          </a:r>
        </a:p>
      </dgm:t>
    </dgm:pt>
    <dgm:pt modelId="{244F062D-154B-4EAC-9008-FE496E6EC03A}" type="parTrans" cxnId="{5B6029DE-7B16-49E9-942D-4FE2B821A14B}">
      <dgm:prSet/>
      <dgm:spPr/>
      <dgm:t>
        <a:bodyPr/>
        <a:lstStyle/>
        <a:p>
          <a:endParaRPr lang="en-US" sz="1200" b="1">
            <a:latin typeface="Roboto" panose="02000000000000000000" pitchFamily="2" charset="0"/>
            <a:ea typeface="Roboto" panose="02000000000000000000" pitchFamily="2" charset="0"/>
          </a:endParaRPr>
        </a:p>
      </dgm:t>
    </dgm:pt>
    <dgm:pt modelId="{F672DB90-7C9C-4FFF-BEBE-144F2B73214B}" type="sibTrans" cxnId="{5B6029DE-7B16-49E9-942D-4FE2B821A14B}">
      <dgm:prSet/>
      <dgm:spPr/>
      <dgm:t>
        <a:bodyPr/>
        <a:lstStyle/>
        <a:p>
          <a:endParaRPr lang="en-US" sz="1200" b="1">
            <a:latin typeface="Roboto" panose="02000000000000000000" pitchFamily="2" charset="0"/>
            <a:ea typeface="Roboto" panose="02000000000000000000" pitchFamily="2" charset="0"/>
          </a:endParaRPr>
        </a:p>
      </dgm:t>
    </dgm:pt>
    <dgm:pt modelId="{E8405C30-48AE-4066-BBCC-9BFBB220002F}">
      <dgm:prSet custT="1"/>
      <dgm:spPr>
        <a:solidFill>
          <a:schemeClr val="accent1"/>
        </a:solidFill>
      </dgm:spPr>
      <dgm:t>
        <a:bodyPr/>
        <a:lstStyle/>
        <a:p>
          <a:r>
            <a:rPr lang="en-US" sz="1200" b="1" dirty="0">
              <a:latin typeface="Roboto" panose="02000000000000000000" pitchFamily="2" charset="0"/>
              <a:ea typeface="Roboto" panose="02000000000000000000" pitchFamily="2" charset="0"/>
            </a:rPr>
            <a:t>Non-Core </a:t>
          </a:r>
          <a:br>
            <a:rPr lang="en-US" sz="1200" b="1" dirty="0">
              <a:latin typeface="Roboto" panose="02000000000000000000" pitchFamily="2" charset="0"/>
              <a:ea typeface="Roboto" panose="02000000000000000000" pitchFamily="2" charset="0"/>
            </a:rPr>
          </a:br>
          <a:r>
            <a:rPr lang="en-US" sz="1200" b="1" dirty="0">
              <a:latin typeface="Roboto" panose="02000000000000000000" pitchFamily="2" charset="0"/>
              <a:ea typeface="Roboto" panose="02000000000000000000" pitchFamily="2" charset="0"/>
            </a:rPr>
            <a:t>Real Estate</a:t>
          </a:r>
        </a:p>
      </dgm:t>
    </dgm:pt>
    <dgm:pt modelId="{0F649C34-483B-4F98-88B9-ADE7B3585EAC}" type="parTrans" cxnId="{2B4C6793-237C-4CAF-BB24-53210C3B6C76}">
      <dgm:prSet/>
      <dgm:spPr/>
      <dgm:t>
        <a:bodyPr/>
        <a:lstStyle/>
        <a:p>
          <a:endParaRPr lang="en-US" sz="1200" b="1">
            <a:latin typeface="Roboto" panose="02000000000000000000" pitchFamily="2" charset="0"/>
            <a:ea typeface="Roboto" panose="02000000000000000000" pitchFamily="2" charset="0"/>
          </a:endParaRPr>
        </a:p>
      </dgm:t>
    </dgm:pt>
    <dgm:pt modelId="{D0DA99DA-381E-46F3-A35A-8625A056D5B1}" type="sibTrans" cxnId="{2B4C6793-237C-4CAF-BB24-53210C3B6C76}">
      <dgm:prSet/>
      <dgm:spPr/>
      <dgm:t>
        <a:bodyPr/>
        <a:lstStyle/>
        <a:p>
          <a:endParaRPr lang="en-US" sz="1200" b="1">
            <a:latin typeface="Roboto" panose="02000000000000000000" pitchFamily="2" charset="0"/>
            <a:ea typeface="Roboto" panose="02000000000000000000" pitchFamily="2" charset="0"/>
          </a:endParaRPr>
        </a:p>
      </dgm:t>
    </dgm:pt>
    <dgm:pt modelId="{2263D290-4505-4AAB-8327-AF5DE6636631}" type="pres">
      <dgm:prSet presAssocID="{1CF7C877-9960-4904-A187-705BA36E722D}" presName="hierChild1" presStyleCnt="0">
        <dgm:presLayoutVars>
          <dgm:orgChart val="1"/>
          <dgm:chPref val="1"/>
          <dgm:dir/>
          <dgm:animOne val="branch"/>
          <dgm:animLvl val="lvl"/>
          <dgm:resizeHandles/>
        </dgm:presLayoutVars>
      </dgm:prSet>
      <dgm:spPr/>
    </dgm:pt>
    <dgm:pt modelId="{5B334304-3F28-4A38-AD2B-7C3BEDCE7073}" type="pres">
      <dgm:prSet presAssocID="{113845AB-5538-42AE-B3DF-B18A21F9ED94}" presName="hierRoot1" presStyleCnt="0">
        <dgm:presLayoutVars>
          <dgm:hierBranch val="init"/>
        </dgm:presLayoutVars>
      </dgm:prSet>
      <dgm:spPr/>
    </dgm:pt>
    <dgm:pt modelId="{4E357EF6-95E3-440E-91AA-C99A64425031}" type="pres">
      <dgm:prSet presAssocID="{113845AB-5538-42AE-B3DF-B18A21F9ED94}" presName="rootComposite1" presStyleCnt="0"/>
      <dgm:spPr/>
    </dgm:pt>
    <dgm:pt modelId="{D871F753-8FD6-444F-96E5-F3EE40E27520}" type="pres">
      <dgm:prSet presAssocID="{113845AB-5538-42AE-B3DF-B18A21F9ED94}" presName="rootText1" presStyleLbl="node0" presStyleIdx="0" presStyleCnt="1" custScaleX="245503">
        <dgm:presLayoutVars>
          <dgm:chPref val="3"/>
        </dgm:presLayoutVars>
      </dgm:prSet>
      <dgm:spPr>
        <a:prstGeom prst="roundRect">
          <a:avLst/>
        </a:prstGeom>
      </dgm:spPr>
    </dgm:pt>
    <dgm:pt modelId="{7C16CC02-A39B-417C-A7C7-2FCA559A0690}" type="pres">
      <dgm:prSet presAssocID="{113845AB-5538-42AE-B3DF-B18A21F9ED94}" presName="rootConnector1" presStyleLbl="node1" presStyleIdx="0" presStyleCnt="0"/>
      <dgm:spPr/>
    </dgm:pt>
    <dgm:pt modelId="{6B7062D9-848B-4107-9B37-8EB5371EBD8E}" type="pres">
      <dgm:prSet presAssocID="{113845AB-5538-42AE-B3DF-B18A21F9ED94}" presName="hierChild2" presStyleCnt="0"/>
      <dgm:spPr/>
    </dgm:pt>
    <dgm:pt modelId="{008E0DAB-E2BB-48A6-9064-BF7F45E462DC}" type="pres">
      <dgm:prSet presAssocID="{E81CB6D6-D62C-46B8-BF73-008117A9457D}" presName="Name37" presStyleLbl="parChTrans1D2" presStyleIdx="0" presStyleCnt="2"/>
      <dgm:spPr/>
    </dgm:pt>
    <dgm:pt modelId="{1FFD0AB6-6AF8-4F21-9892-D41CDE0C2087}" type="pres">
      <dgm:prSet presAssocID="{4BEB280F-F8CE-48B7-A34C-DA1A5621444A}" presName="hierRoot2" presStyleCnt="0">
        <dgm:presLayoutVars>
          <dgm:hierBranch val="init"/>
        </dgm:presLayoutVars>
      </dgm:prSet>
      <dgm:spPr/>
    </dgm:pt>
    <dgm:pt modelId="{0F450671-846A-4445-AA01-6AA874347046}" type="pres">
      <dgm:prSet presAssocID="{4BEB280F-F8CE-48B7-A34C-DA1A5621444A}" presName="rootComposite" presStyleCnt="0"/>
      <dgm:spPr/>
    </dgm:pt>
    <dgm:pt modelId="{5B8D1B51-E93D-4CF4-8048-867CDAC68FAD}" type="pres">
      <dgm:prSet presAssocID="{4BEB280F-F8CE-48B7-A34C-DA1A5621444A}" presName="rootText" presStyleLbl="node2" presStyleIdx="0" presStyleCnt="2" custScaleX="190191">
        <dgm:presLayoutVars>
          <dgm:chPref val="3"/>
        </dgm:presLayoutVars>
      </dgm:prSet>
      <dgm:spPr>
        <a:prstGeom prst="roundRect">
          <a:avLst/>
        </a:prstGeom>
      </dgm:spPr>
    </dgm:pt>
    <dgm:pt modelId="{5246380F-5A60-4DAE-BE1E-AB6508F57162}" type="pres">
      <dgm:prSet presAssocID="{4BEB280F-F8CE-48B7-A34C-DA1A5621444A}" presName="rootConnector" presStyleLbl="node2" presStyleIdx="0" presStyleCnt="2"/>
      <dgm:spPr/>
    </dgm:pt>
    <dgm:pt modelId="{1A0D37FC-EE87-44E8-AD00-A2262CB57479}" type="pres">
      <dgm:prSet presAssocID="{4BEB280F-F8CE-48B7-A34C-DA1A5621444A}" presName="hierChild4" presStyleCnt="0"/>
      <dgm:spPr/>
    </dgm:pt>
    <dgm:pt modelId="{FF2F54F1-5103-48CF-96C2-70C05EA67C92}" type="pres">
      <dgm:prSet presAssocID="{0CF16C25-BA0B-47B0-8D5A-78B022DDE30C}" presName="Name37" presStyleLbl="parChTrans1D3" presStyleIdx="0" presStyleCnt="4"/>
      <dgm:spPr/>
    </dgm:pt>
    <dgm:pt modelId="{B6E81A45-2D93-48D2-BDC4-2FE2C6121B42}" type="pres">
      <dgm:prSet presAssocID="{9D4FBD52-A95D-428D-9905-2853C5D53EC9}" presName="hierRoot2" presStyleCnt="0">
        <dgm:presLayoutVars>
          <dgm:hierBranch val="l"/>
        </dgm:presLayoutVars>
      </dgm:prSet>
      <dgm:spPr/>
    </dgm:pt>
    <dgm:pt modelId="{5926CACA-5F71-4DD0-828E-D4C8D7F4D298}" type="pres">
      <dgm:prSet presAssocID="{9D4FBD52-A95D-428D-9905-2853C5D53EC9}" presName="rootComposite" presStyleCnt="0"/>
      <dgm:spPr/>
    </dgm:pt>
    <dgm:pt modelId="{5396F83C-9FEA-4D82-BB39-C283E953A58D}" type="pres">
      <dgm:prSet presAssocID="{9D4FBD52-A95D-428D-9905-2853C5D53EC9}" presName="rootText" presStyleLbl="node3" presStyleIdx="0" presStyleCnt="4">
        <dgm:presLayoutVars>
          <dgm:chPref val="3"/>
        </dgm:presLayoutVars>
      </dgm:prSet>
      <dgm:spPr>
        <a:prstGeom prst="roundRect">
          <a:avLst/>
        </a:prstGeom>
      </dgm:spPr>
    </dgm:pt>
    <dgm:pt modelId="{7B989094-1ADF-4B6F-B146-8233C20EA02E}" type="pres">
      <dgm:prSet presAssocID="{9D4FBD52-A95D-428D-9905-2853C5D53EC9}" presName="rootConnector" presStyleLbl="node3" presStyleIdx="0" presStyleCnt="4"/>
      <dgm:spPr/>
    </dgm:pt>
    <dgm:pt modelId="{A53709DD-D193-45D4-834E-BB09834786A1}" type="pres">
      <dgm:prSet presAssocID="{9D4FBD52-A95D-428D-9905-2853C5D53EC9}" presName="hierChild4" presStyleCnt="0"/>
      <dgm:spPr/>
    </dgm:pt>
    <dgm:pt modelId="{0AECF42A-2AB4-4D00-91B3-15F1ED6FBC40}" type="pres">
      <dgm:prSet presAssocID="{9D4FBD52-A95D-428D-9905-2853C5D53EC9}" presName="hierChild5" presStyleCnt="0"/>
      <dgm:spPr/>
    </dgm:pt>
    <dgm:pt modelId="{B31A427A-6135-48D1-8E59-C932A5725DD9}" type="pres">
      <dgm:prSet presAssocID="{CA41E039-E43D-4742-A820-2204FB546A3A}" presName="Name37" presStyleLbl="parChTrans1D3" presStyleIdx="1" presStyleCnt="4"/>
      <dgm:spPr/>
    </dgm:pt>
    <dgm:pt modelId="{A42F1687-62D7-490C-A86A-BD0EA8AC1414}" type="pres">
      <dgm:prSet presAssocID="{456FDA63-BFE2-4EE2-AEC3-7D62D12700E6}" presName="hierRoot2" presStyleCnt="0">
        <dgm:presLayoutVars>
          <dgm:hierBranch val="init"/>
        </dgm:presLayoutVars>
      </dgm:prSet>
      <dgm:spPr/>
    </dgm:pt>
    <dgm:pt modelId="{CC92C8F9-4527-4827-9446-FF6E5B42B6FB}" type="pres">
      <dgm:prSet presAssocID="{456FDA63-BFE2-4EE2-AEC3-7D62D12700E6}" presName="rootComposite" presStyleCnt="0"/>
      <dgm:spPr/>
    </dgm:pt>
    <dgm:pt modelId="{413B7E89-D162-455C-BBB2-BF428B0F26B4}" type="pres">
      <dgm:prSet presAssocID="{456FDA63-BFE2-4EE2-AEC3-7D62D12700E6}" presName="rootText" presStyleLbl="node3" presStyleIdx="1" presStyleCnt="4">
        <dgm:presLayoutVars>
          <dgm:chPref val="3"/>
        </dgm:presLayoutVars>
      </dgm:prSet>
      <dgm:spPr>
        <a:prstGeom prst="roundRect">
          <a:avLst/>
        </a:prstGeom>
      </dgm:spPr>
    </dgm:pt>
    <dgm:pt modelId="{9A13CF14-3F7C-46A1-B5DA-8853599C5861}" type="pres">
      <dgm:prSet presAssocID="{456FDA63-BFE2-4EE2-AEC3-7D62D12700E6}" presName="rootConnector" presStyleLbl="node3" presStyleIdx="1" presStyleCnt="4"/>
      <dgm:spPr/>
    </dgm:pt>
    <dgm:pt modelId="{485840C0-04DE-46EC-A522-A5DFE44D2F4B}" type="pres">
      <dgm:prSet presAssocID="{456FDA63-BFE2-4EE2-AEC3-7D62D12700E6}" presName="hierChild4" presStyleCnt="0"/>
      <dgm:spPr/>
    </dgm:pt>
    <dgm:pt modelId="{93DA3202-E547-415B-8479-24843CC365BE}" type="pres">
      <dgm:prSet presAssocID="{456FDA63-BFE2-4EE2-AEC3-7D62D12700E6}" presName="hierChild5" presStyleCnt="0"/>
      <dgm:spPr/>
    </dgm:pt>
    <dgm:pt modelId="{E09757E8-9CAE-4099-800F-FEF00D41074F}" type="pres">
      <dgm:prSet presAssocID="{4BEB280F-F8CE-48B7-A34C-DA1A5621444A}" presName="hierChild5" presStyleCnt="0"/>
      <dgm:spPr/>
    </dgm:pt>
    <dgm:pt modelId="{52EDD46E-C68C-464E-B260-6BB73B991DF7}" type="pres">
      <dgm:prSet presAssocID="{2C3D33D4-63AD-4CD6-AEA9-2158A0545B48}" presName="Name37" presStyleLbl="parChTrans1D2" presStyleIdx="1" presStyleCnt="2"/>
      <dgm:spPr/>
    </dgm:pt>
    <dgm:pt modelId="{6BA24175-991F-4F6D-B1C8-C844ADC543E6}" type="pres">
      <dgm:prSet presAssocID="{62A87FAD-29F8-4AD0-846A-F70DE46322F3}" presName="hierRoot2" presStyleCnt="0">
        <dgm:presLayoutVars>
          <dgm:hierBranch val="init"/>
        </dgm:presLayoutVars>
      </dgm:prSet>
      <dgm:spPr/>
    </dgm:pt>
    <dgm:pt modelId="{5E4ECA1C-F5C0-401F-B3BC-7A64E48891B0}" type="pres">
      <dgm:prSet presAssocID="{62A87FAD-29F8-4AD0-846A-F70DE46322F3}" presName="rootComposite" presStyleCnt="0"/>
      <dgm:spPr/>
    </dgm:pt>
    <dgm:pt modelId="{79538512-A91A-40EC-891E-5718CBF5D18F}" type="pres">
      <dgm:prSet presAssocID="{62A87FAD-29F8-4AD0-846A-F70DE46322F3}" presName="rootText" presStyleLbl="node2" presStyleIdx="1" presStyleCnt="2" custScaleX="190191">
        <dgm:presLayoutVars>
          <dgm:chPref val="3"/>
        </dgm:presLayoutVars>
      </dgm:prSet>
      <dgm:spPr>
        <a:prstGeom prst="roundRect">
          <a:avLst/>
        </a:prstGeom>
      </dgm:spPr>
    </dgm:pt>
    <dgm:pt modelId="{850EC65A-CD74-4CAD-834F-9CE649C60D6D}" type="pres">
      <dgm:prSet presAssocID="{62A87FAD-29F8-4AD0-846A-F70DE46322F3}" presName="rootConnector" presStyleLbl="node2" presStyleIdx="1" presStyleCnt="2"/>
      <dgm:spPr/>
    </dgm:pt>
    <dgm:pt modelId="{B07599C6-51F1-4253-9860-AED87332A8FD}" type="pres">
      <dgm:prSet presAssocID="{62A87FAD-29F8-4AD0-846A-F70DE46322F3}" presName="hierChild4" presStyleCnt="0"/>
      <dgm:spPr/>
    </dgm:pt>
    <dgm:pt modelId="{14E67A8D-44C3-4FE2-BC4D-07B1AC6F9E09}" type="pres">
      <dgm:prSet presAssocID="{0574A5D3-6D20-4539-90A8-CC9E5EABE604}" presName="Name37" presStyleLbl="parChTrans1D3" presStyleIdx="2" presStyleCnt="4"/>
      <dgm:spPr/>
    </dgm:pt>
    <dgm:pt modelId="{C37A910F-6E53-454C-862F-CCBE54F21272}" type="pres">
      <dgm:prSet presAssocID="{BC375C83-5683-446A-8A51-9FF2B5E32A2A}" presName="hierRoot2" presStyleCnt="0">
        <dgm:presLayoutVars>
          <dgm:hierBranch val="init"/>
        </dgm:presLayoutVars>
      </dgm:prSet>
      <dgm:spPr/>
    </dgm:pt>
    <dgm:pt modelId="{C90001DD-7106-4641-8DA1-2A98F23FEEB7}" type="pres">
      <dgm:prSet presAssocID="{BC375C83-5683-446A-8A51-9FF2B5E32A2A}" presName="rootComposite" presStyleCnt="0"/>
      <dgm:spPr/>
    </dgm:pt>
    <dgm:pt modelId="{AEABCA0F-A82D-44CE-995D-5D040F1816B7}" type="pres">
      <dgm:prSet presAssocID="{BC375C83-5683-446A-8A51-9FF2B5E32A2A}" presName="rootText" presStyleLbl="node3" presStyleIdx="2" presStyleCnt="4">
        <dgm:presLayoutVars>
          <dgm:chPref val="3"/>
        </dgm:presLayoutVars>
      </dgm:prSet>
      <dgm:spPr>
        <a:prstGeom prst="roundRect">
          <a:avLst/>
        </a:prstGeom>
      </dgm:spPr>
    </dgm:pt>
    <dgm:pt modelId="{CA14EB3F-9523-4357-A75D-648763D6B216}" type="pres">
      <dgm:prSet presAssocID="{BC375C83-5683-446A-8A51-9FF2B5E32A2A}" presName="rootConnector" presStyleLbl="node3" presStyleIdx="2" presStyleCnt="4"/>
      <dgm:spPr/>
    </dgm:pt>
    <dgm:pt modelId="{EC0247C5-4118-4F11-9EAB-4486A28D1DD0}" type="pres">
      <dgm:prSet presAssocID="{BC375C83-5683-446A-8A51-9FF2B5E32A2A}" presName="hierChild4" presStyleCnt="0"/>
      <dgm:spPr/>
    </dgm:pt>
    <dgm:pt modelId="{0FBF3DF3-41C9-4326-A804-BC4D9B9D9129}" type="pres">
      <dgm:prSet presAssocID="{F316A6D3-0091-4201-A091-8E21D9C565A4}" presName="Name37" presStyleLbl="parChTrans1D4" presStyleIdx="0" presStyleCnt="15"/>
      <dgm:spPr/>
    </dgm:pt>
    <dgm:pt modelId="{9F11FEFA-6AB9-42FA-85F6-641AD7427570}" type="pres">
      <dgm:prSet presAssocID="{CF3B04D8-D0A5-43FB-B3BB-9AC2F17BB4CB}" presName="hierRoot2" presStyleCnt="0">
        <dgm:presLayoutVars>
          <dgm:hierBranch val="init"/>
        </dgm:presLayoutVars>
      </dgm:prSet>
      <dgm:spPr/>
    </dgm:pt>
    <dgm:pt modelId="{E474A0F6-8574-4744-992E-D559ECADC01D}" type="pres">
      <dgm:prSet presAssocID="{CF3B04D8-D0A5-43FB-B3BB-9AC2F17BB4CB}" presName="rootComposite" presStyleCnt="0"/>
      <dgm:spPr/>
    </dgm:pt>
    <dgm:pt modelId="{170E4AE9-9051-403A-A4A7-FFD4482207EA}" type="pres">
      <dgm:prSet presAssocID="{CF3B04D8-D0A5-43FB-B3BB-9AC2F17BB4CB}" presName="rootText" presStyleLbl="node4" presStyleIdx="0" presStyleCnt="15">
        <dgm:presLayoutVars>
          <dgm:chPref val="3"/>
        </dgm:presLayoutVars>
      </dgm:prSet>
      <dgm:spPr>
        <a:prstGeom prst="roundRect">
          <a:avLst/>
        </a:prstGeom>
      </dgm:spPr>
    </dgm:pt>
    <dgm:pt modelId="{3E9BCED1-E4F6-4518-A936-A5F2E2A42618}" type="pres">
      <dgm:prSet presAssocID="{CF3B04D8-D0A5-43FB-B3BB-9AC2F17BB4CB}" presName="rootConnector" presStyleLbl="node4" presStyleIdx="0" presStyleCnt="15"/>
      <dgm:spPr/>
    </dgm:pt>
    <dgm:pt modelId="{22BE9881-FA9D-4436-8E6F-3361FAA21127}" type="pres">
      <dgm:prSet presAssocID="{CF3B04D8-D0A5-43FB-B3BB-9AC2F17BB4CB}" presName="hierChild4" presStyleCnt="0"/>
      <dgm:spPr/>
    </dgm:pt>
    <dgm:pt modelId="{839521CE-EAC5-49D4-BEB7-1A2FD7876093}" type="pres">
      <dgm:prSet presAssocID="{ED4E9E90-D48E-4AA2-9428-CDB4CBFDC878}" presName="Name37" presStyleLbl="parChTrans1D4" presStyleIdx="1" presStyleCnt="15"/>
      <dgm:spPr/>
    </dgm:pt>
    <dgm:pt modelId="{ECCCBB0E-0E79-4CAB-956B-C51DB0790AF2}" type="pres">
      <dgm:prSet presAssocID="{5C9D7AF1-0C8E-4915-886C-61B1ADCB8DA4}" presName="hierRoot2" presStyleCnt="0">
        <dgm:presLayoutVars>
          <dgm:hierBranch val="init"/>
        </dgm:presLayoutVars>
      </dgm:prSet>
      <dgm:spPr/>
    </dgm:pt>
    <dgm:pt modelId="{4B9D1533-F610-455D-A55C-43D2F47ACE3E}" type="pres">
      <dgm:prSet presAssocID="{5C9D7AF1-0C8E-4915-886C-61B1ADCB8DA4}" presName="rootComposite" presStyleCnt="0"/>
      <dgm:spPr/>
    </dgm:pt>
    <dgm:pt modelId="{1CBA9272-C002-4D3E-BBF7-B6C0259198DF}" type="pres">
      <dgm:prSet presAssocID="{5C9D7AF1-0C8E-4915-886C-61B1ADCB8DA4}" presName="rootText" presStyleLbl="node4" presStyleIdx="1" presStyleCnt="15">
        <dgm:presLayoutVars>
          <dgm:chPref val="3"/>
        </dgm:presLayoutVars>
      </dgm:prSet>
      <dgm:spPr>
        <a:prstGeom prst="roundRect">
          <a:avLst/>
        </a:prstGeom>
      </dgm:spPr>
    </dgm:pt>
    <dgm:pt modelId="{C5F5CB17-4BDC-4776-BE16-E3BCC9B7772C}" type="pres">
      <dgm:prSet presAssocID="{5C9D7AF1-0C8E-4915-886C-61B1ADCB8DA4}" presName="rootConnector" presStyleLbl="node4" presStyleIdx="1" presStyleCnt="15"/>
      <dgm:spPr/>
    </dgm:pt>
    <dgm:pt modelId="{D7ED60FF-D21B-4B04-97DE-23AEBAC182FC}" type="pres">
      <dgm:prSet presAssocID="{5C9D7AF1-0C8E-4915-886C-61B1ADCB8DA4}" presName="hierChild4" presStyleCnt="0"/>
      <dgm:spPr/>
    </dgm:pt>
    <dgm:pt modelId="{E8EA1581-4E6A-4EF8-BC40-F3C2CF0DAB63}" type="pres">
      <dgm:prSet presAssocID="{5C9D7AF1-0C8E-4915-886C-61B1ADCB8DA4}" presName="hierChild5" presStyleCnt="0"/>
      <dgm:spPr/>
    </dgm:pt>
    <dgm:pt modelId="{25EB7B1D-3A7F-47BF-9CD1-068E6C080C94}" type="pres">
      <dgm:prSet presAssocID="{FA7C61F5-581F-42CA-BA31-9D1190D359AF}" presName="Name37" presStyleLbl="parChTrans1D4" presStyleIdx="2" presStyleCnt="15"/>
      <dgm:spPr/>
    </dgm:pt>
    <dgm:pt modelId="{F95AB39F-515A-4DFC-A150-A21C3818A21E}" type="pres">
      <dgm:prSet presAssocID="{888F4ABB-3945-47F4-9D27-1E04EA6AF334}" presName="hierRoot2" presStyleCnt="0">
        <dgm:presLayoutVars>
          <dgm:hierBranch val="init"/>
        </dgm:presLayoutVars>
      </dgm:prSet>
      <dgm:spPr/>
    </dgm:pt>
    <dgm:pt modelId="{72590B5E-3B11-429E-B044-3CA3298E230F}" type="pres">
      <dgm:prSet presAssocID="{888F4ABB-3945-47F4-9D27-1E04EA6AF334}" presName="rootComposite" presStyleCnt="0"/>
      <dgm:spPr/>
    </dgm:pt>
    <dgm:pt modelId="{F6A9EBE0-3DE8-4AD8-87F8-1C7260329139}" type="pres">
      <dgm:prSet presAssocID="{888F4ABB-3945-47F4-9D27-1E04EA6AF334}" presName="rootText" presStyleLbl="node4" presStyleIdx="2" presStyleCnt="15">
        <dgm:presLayoutVars>
          <dgm:chPref val="3"/>
        </dgm:presLayoutVars>
      </dgm:prSet>
      <dgm:spPr>
        <a:prstGeom prst="roundRect">
          <a:avLst/>
        </a:prstGeom>
      </dgm:spPr>
    </dgm:pt>
    <dgm:pt modelId="{43148E70-62DA-41F6-A772-1CC6432A990C}" type="pres">
      <dgm:prSet presAssocID="{888F4ABB-3945-47F4-9D27-1E04EA6AF334}" presName="rootConnector" presStyleLbl="node4" presStyleIdx="2" presStyleCnt="15"/>
      <dgm:spPr/>
    </dgm:pt>
    <dgm:pt modelId="{4D3891BB-B4BB-4EE8-BFB2-626C03DD4A83}" type="pres">
      <dgm:prSet presAssocID="{888F4ABB-3945-47F4-9D27-1E04EA6AF334}" presName="hierChild4" presStyleCnt="0"/>
      <dgm:spPr/>
    </dgm:pt>
    <dgm:pt modelId="{1A4B297D-B278-4807-AB3A-90B862ED3969}" type="pres">
      <dgm:prSet presAssocID="{888F4ABB-3945-47F4-9D27-1E04EA6AF334}" presName="hierChild5" presStyleCnt="0"/>
      <dgm:spPr/>
    </dgm:pt>
    <dgm:pt modelId="{82653D86-59C0-4FCB-9678-53A94F467110}" type="pres">
      <dgm:prSet presAssocID="{CF3B04D8-D0A5-43FB-B3BB-9AC2F17BB4CB}" presName="hierChild5" presStyleCnt="0"/>
      <dgm:spPr/>
    </dgm:pt>
    <dgm:pt modelId="{82AFC85A-73B4-4C5A-9B1A-A8462C6DB57E}" type="pres">
      <dgm:prSet presAssocID="{3CEFF2DF-6294-410C-8B43-22D945C03406}" presName="Name37" presStyleLbl="parChTrans1D4" presStyleIdx="3" presStyleCnt="15"/>
      <dgm:spPr/>
    </dgm:pt>
    <dgm:pt modelId="{053FE159-588D-47D1-A6F6-1E58D71AD343}" type="pres">
      <dgm:prSet presAssocID="{C21044BC-A5B4-4709-9EBC-9D1C2FF7BC72}" presName="hierRoot2" presStyleCnt="0">
        <dgm:presLayoutVars>
          <dgm:hierBranch val="init"/>
        </dgm:presLayoutVars>
      </dgm:prSet>
      <dgm:spPr/>
    </dgm:pt>
    <dgm:pt modelId="{53549FFE-2A60-4938-8B22-7245C05D6147}" type="pres">
      <dgm:prSet presAssocID="{C21044BC-A5B4-4709-9EBC-9D1C2FF7BC72}" presName="rootComposite" presStyleCnt="0"/>
      <dgm:spPr/>
    </dgm:pt>
    <dgm:pt modelId="{4587E4E3-DDBA-4F85-95F2-9150747BE1B4}" type="pres">
      <dgm:prSet presAssocID="{C21044BC-A5B4-4709-9EBC-9D1C2FF7BC72}" presName="rootText" presStyleLbl="node4" presStyleIdx="3" presStyleCnt="15">
        <dgm:presLayoutVars>
          <dgm:chPref val="3"/>
        </dgm:presLayoutVars>
      </dgm:prSet>
      <dgm:spPr>
        <a:prstGeom prst="roundRect">
          <a:avLst/>
        </a:prstGeom>
      </dgm:spPr>
    </dgm:pt>
    <dgm:pt modelId="{DE6A7462-64EA-4E7E-876D-B72AE64AEA38}" type="pres">
      <dgm:prSet presAssocID="{C21044BC-A5B4-4709-9EBC-9D1C2FF7BC72}" presName="rootConnector" presStyleLbl="node4" presStyleIdx="3" presStyleCnt="15"/>
      <dgm:spPr/>
    </dgm:pt>
    <dgm:pt modelId="{1A61C5DA-B247-4A59-A5FA-B8E167DAED5D}" type="pres">
      <dgm:prSet presAssocID="{C21044BC-A5B4-4709-9EBC-9D1C2FF7BC72}" presName="hierChild4" presStyleCnt="0"/>
      <dgm:spPr/>
    </dgm:pt>
    <dgm:pt modelId="{85621EA8-155C-4724-9045-358186EA3282}" type="pres">
      <dgm:prSet presAssocID="{AB1D91A4-AA93-4FC3-9F52-B37A905D2902}" presName="Name37" presStyleLbl="parChTrans1D4" presStyleIdx="4" presStyleCnt="15"/>
      <dgm:spPr/>
    </dgm:pt>
    <dgm:pt modelId="{57CC2176-97FA-4DC2-B264-1C44B033E78C}" type="pres">
      <dgm:prSet presAssocID="{22DC6571-17E7-4E2C-976C-6FD19FF5E446}" presName="hierRoot2" presStyleCnt="0">
        <dgm:presLayoutVars>
          <dgm:hierBranch val="init"/>
        </dgm:presLayoutVars>
      </dgm:prSet>
      <dgm:spPr/>
    </dgm:pt>
    <dgm:pt modelId="{35BF3AEA-A0DA-4C33-BD80-D60811FED860}" type="pres">
      <dgm:prSet presAssocID="{22DC6571-17E7-4E2C-976C-6FD19FF5E446}" presName="rootComposite" presStyleCnt="0"/>
      <dgm:spPr/>
    </dgm:pt>
    <dgm:pt modelId="{E0FB0DD3-1449-4744-A5C2-E88F305DF30D}" type="pres">
      <dgm:prSet presAssocID="{22DC6571-17E7-4E2C-976C-6FD19FF5E446}" presName="rootText" presStyleLbl="node4" presStyleIdx="4" presStyleCnt="15">
        <dgm:presLayoutVars>
          <dgm:chPref val="3"/>
        </dgm:presLayoutVars>
      </dgm:prSet>
      <dgm:spPr>
        <a:prstGeom prst="roundRect">
          <a:avLst/>
        </a:prstGeom>
      </dgm:spPr>
    </dgm:pt>
    <dgm:pt modelId="{5D7410EE-4A92-4DC0-9C9D-E65C80D56FB6}" type="pres">
      <dgm:prSet presAssocID="{22DC6571-17E7-4E2C-976C-6FD19FF5E446}" presName="rootConnector" presStyleLbl="node4" presStyleIdx="4" presStyleCnt="15"/>
      <dgm:spPr/>
    </dgm:pt>
    <dgm:pt modelId="{799B5F51-0435-4F76-9FBC-9243685DE607}" type="pres">
      <dgm:prSet presAssocID="{22DC6571-17E7-4E2C-976C-6FD19FF5E446}" presName="hierChild4" presStyleCnt="0"/>
      <dgm:spPr/>
    </dgm:pt>
    <dgm:pt modelId="{9A546DC3-91D7-4017-841E-9F1DA3AB7CA6}" type="pres">
      <dgm:prSet presAssocID="{22DC6571-17E7-4E2C-976C-6FD19FF5E446}" presName="hierChild5" presStyleCnt="0"/>
      <dgm:spPr/>
    </dgm:pt>
    <dgm:pt modelId="{3A28243F-EF36-4C9A-BFFE-51CF891D4CAE}" type="pres">
      <dgm:prSet presAssocID="{2D1ED3B0-EFB5-495F-B1BA-162A22647A8D}" presName="Name37" presStyleLbl="parChTrans1D4" presStyleIdx="5" presStyleCnt="15"/>
      <dgm:spPr/>
    </dgm:pt>
    <dgm:pt modelId="{90CA0163-5DD0-4BBB-871C-B40F3A630902}" type="pres">
      <dgm:prSet presAssocID="{6E567AAB-5B84-4CB9-A5F1-2E2CDDCA7F0B}" presName="hierRoot2" presStyleCnt="0">
        <dgm:presLayoutVars>
          <dgm:hierBranch val="init"/>
        </dgm:presLayoutVars>
      </dgm:prSet>
      <dgm:spPr/>
    </dgm:pt>
    <dgm:pt modelId="{A3900040-5812-47F5-A601-89F673B8E576}" type="pres">
      <dgm:prSet presAssocID="{6E567AAB-5B84-4CB9-A5F1-2E2CDDCA7F0B}" presName="rootComposite" presStyleCnt="0"/>
      <dgm:spPr/>
    </dgm:pt>
    <dgm:pt modelId="{60A66C1E-1567-4ED5-B30D-63C064CC1E16}" type="pres">
      <dgm:prSet presAssocID="{6E567AAB-5B84-4CB9-A5F1-2E2CDDCA7F0B}" presName="rootText" presStyleLbl="node4" presStyleIdx="5" presStyleCnt="15">
        <dgm:presLayoutVars>
          <dgm:chPref val="3"/>
        </dgm:presLayoutVars>
      </dgm:prSet>
      <dgm:spPr>
        <a:prstGeom prst="roundRect">
          <a:avLst/>
        </a:prstGeom>
      </dgm:spPr>
    </dgm:pt>
    <dgm:pt modelId="{29E3A264-F509-4F06-882F-341E9CF12D01}" type="pres">
      <dgm:prSet presAssocID="{6E567AAB-5B84-4CB9-A5F1-2E2CDDCA7F0B}" presName="rootConnector" presStyleLbl="node4" presStyleIdx="5" presStyleCnt="15"/>
      <dgm:spPr/>
    </dgm:pt>
    <dgm:pt modelId="{B6936709-C47C-43AB-AE9D-6014F5A96F5C}" type="pres">
      <dgm:prSet presAssocID="{6E567AAB-5B84-4CB9-A5F1-2E2CDDCA7F0B}" presName="hierChild4" presStyleCnt="0"/>
      <dgm:spPr/>
    </dgm:pt>
    <dgm:pt modelId="{F5978F52-9CCA-4F36-8BD4-A32B9E459248}" type="pres">
      <dgm:prSet presAssocID="{6E567AAB-5B84-4CB9-A5F1-2E2CDDCA7F0B}" presName="hierChild5" presStyleCnt="0"/>
      <dgm:spPr/>
    </dgm:pt>
    <dgm:pt modelId="{3EE97347-0149-47D5-B019-4634CD3984E4}" type="pres">
      <dgm:prSet presAssocID="{BA85CAEC-E936-4B99-9389-38FF067ACB4E}" presName="Name37" presStyleLbl="parChTrans1D4" presStyleIdx="6" presStyleCnt="15"/>
      <dgm:spPr/>
    </dgm:pt>
    <dgm:pt modelId="{166E3E37-6B79-4CE2-9653-CE0EC23EA95C}" type="pres">
      <dgm:prSet presAssocID="{049F3ADA-0C99-4CDC-BBC1-F8622802DE26}" presName="hierRoot2" presStyleCnt="0">
        <dgm:presLayoutVars>
          <dgm:hierBranch val="init"/>
        </dgm:presLayoutVars>
      </dgm:prSet>
      <dgm:spPr/>
    </dgm:pt>
    <dgm:pt modelId="{37B86470-D5C6-4EFD-A05B-99A5AA95DB7B}" type="pres">
      <dgm:prSet presAssocID="{049F3ADA-0C99-4CDC-BBC1-F8622802DE26}" presName="rootComposite" presStyleCnt="0"/>
      <dgm:spPr/>
    </dgm:pt>
    <dgm:pt modelId="{575201C0-6D51-44C8-A70C-9D9870BC4D7E}" type="pres">
      <dgm:prSet presAssocID="{049F3ADA-0C99-4CDC-BBC1-F8622802DE26}" presName="rootText" presStyleLbl="node4" presStyleIdx="6" presStyleCnt="15">
        <dgm:presLayoutVars>
          <dgm:chPref val="3"/>
        </dgm:presLayoutVars>
      </dgm:prSet>
      <dgm:spPr>
        <a:prstGeom prst="roundRect">
          <a:avLst/>
        </a:prstGeom>
      </dgm:spPr>
    </dgm:pt>
    <dgm:pt modelId="{6A11A465-8F20-4AB6-BA05-647C22431309}" type="pres">
      <dgm:prSet presAssocID="{049F3ADA-0C99-4CDC-BBC1-F8622802DE26}" presName="rootConnector" presStyleLbl="node4" presStyleIdx="6" presStyleCnt="15"/>
      <dgm:spPr/>
    </dgm:pt>
    <dgm:pt modelId="{241361A6-47D6-4519-AB9E-6095A64EDAC3}" type="pres">
      <dgm:prSet presAssocID="{049F3ADA-0C99-4CDC-BBC1-F8622802DE26}" presName="hierChild4" presStyleCnt="0"/>
      <dgm:spPr/>
    </dgm:pt>
    <dgm:pt modelId="{C5A64C18-3AD7-4B86-AD81-E993DF288C8C}" type="pres">
      <dgm:prSet presAssocID="{049F3ADA-0C99-4CDC-BBC1-F8622802DE26}" presName="hierChild5" presStyleCnt="0"/>
      <dgm:spPr/>
    </dgm:pt>
    <dgm:pt modelId="{718218F9-028F-4A2C-9118-241066B21E78}" type="pres">
      <dgm:prSet presAssocID="{C21044BC-A5B4-4709-9EBC-9D1C2FF7BC72}" presName="hierChild5" presStyleCnt="0"/>
      <dgm:spPr/>
    </dgm:pt>
    <dgm:pt modelId="{64604180-5F5B-44D7-9EA2-5EAA666B56C2}" type="pres">
      <dgm:prSet presAssocID="{DBFCB5C7-6BE8-480D-9D05-A2C04080CB23}" presName="Name37" presStyleLbl="parChTrans1D4" presStyleIdx="7" presStyleCnt="15"/>
      <dgm:spPr/>
    </dgm:pt>
    <dgm:pt modelId="{A0147431-CA8D-4037-A541-B791F2FA7FF8}" type="pres">
      <dgm:prSet presAssocID="{7114A537-F908-492F-8780-CBF193AB120F}" presName="hierRoot2" presStyleCnt="0">
        <dgm:presLayoutVars>
          <dgm:hierBranch val="init"/>
        </dgm:presLayoutVars>
      </dgm:prSet>
      <dgm:spPr/>
    </dgm:pt>
    <dgm:pt modelId="{8676E895-CDB0-434D-BCA9-4BBB8F282D55}" type="pres">
      <dgm:prSet presAssocID="{7114A537-F908-492F-8780-CBF193AB120F}" presName="rootComposite" presStyleCnt="0"/>
      <dgm:spPr/>
    </dgm:pt>
    <dgm:pt modelId="{FBBFDD41-CE3E-4047-9C85-374AB009FDEB}" type="pres">
      <dgm:prSet presAssocID="{7114A537-F908-492F-8780-CBF193AB120F}" presName="rootText" presStyleLbl="node4" presStyleIdx="7" presStyleCnt="15">
        <dgm:presLayoutVars>
          <dgm:chPref val="3"/>
        </dgm:presLayoutVars>
      </dgm:prSet>
      <dgm:spPr>
        <a:prstGeom prst="roundRect">
          <a:avLst/>
        </a:prstGeom>
      </dgm:spPr>
    </dgm:pt>
    <dgm:pt modelId="{6679C6DB-6038-4849-B7DD-2CC9F834160F}" type="pres">
      <dgm:prSet presAssocID="{7114A537-F908-492F-8780-CBF193AB120F}" presName="rootConnector" presStyleLbl="node4" presStyleIdx="7" presStyleCnt="15"/>
      <dgm:spPr/>
    </dgm:pt>
    <dgm:pt modelId="{BE5A2F8F-DBD1-47E3-9CE8-9FB9CE8113B1}" type="pres">
      <dgm:prSet presAssocID="{7114A537-F908-492F-8780-CBF193AB120F}" presName="hierChild4" presStyleCnt="0"/>
      <dgm:spPr/>
    </dgm:pt>
    <dgm:pt modelId="{7C186182-D2C7-428F-93D9-71071E224554}" type="pres">
      <dgm:prSet presAssocID="{CCE27523-AE2A-4F9F-AAAB-4395D08D3B07}" presName="Name37" presStyleLbl="parChTrans1D4" presStyleIdx="8" presStyleCnt="15"/>
      <dgm:spPr/>
    </dgm:pt>
    <dgm:pt modelId="{6E1F85A5-1432-4C3C-B689-2C2057126488}" type="pres">
      <dgm:prSet presAssocID="{FC5E3FAA-FACC-498D-8181-EDB87AC35E3A}" presName="hierRoot2" presStyleCnt="0">
        <dgm:presLayoutVars>
          <dgm:hierBranch val="init"/>
        </dgm:presLayoutVars>
      </dgm:prSet>
      <dgm:spPr/>
    </dgm:pt>
    <dgm:pt modelId="{598E81B3-A14A-42E1-9504-5A6E697469C3}" type="pres">
      <dgm:prSet presAssocID="{FC5E3FAA-FACC-498D-8181-EDB87AC35E3A}" presName="rootComposite" presStyleCnt="0"/>
      <dgm:spPr/>
    </dgm:pt>
    <dgm:pt modelId="{DD847E56-7630-4C91-B2BD-DB2A7F1C1363}" type="pres">
      <dgm:prSet presAssocID="{FC5E3FAA-FACC-498D-8181-EDB87AC35E3A}" presName="rootText" presStyleLbl="node4" presStyleIdx="8" presStyleCnt="15">
        <dgm:presLayoutVars>
          <dgm:chPref val="3"/>
        </dgm:presLayoutVars>
      </dgm:prSet>
      <dgm:spPr>
        <a:prstGeom prst="roundRect">
          <a:avLst/>
        </a:prstGeom>
      </dgm:spPr>
    </dgm:pt>
    <dgm:pt modelId="{4BA7C033-3DC9-4CAA-9A22-131294A9C116}" type="pres">
      <dgm:prSet presAssocID="{FC5E3FAA-FACC-498D-8181-EDB87AC35E3A}" presName="rootConnector" presStyleLbl="node4" presStyleIdx="8" presStyleCnt="15"/>
      <dgm:spPr/>
    </dgm:pt>
    <dgm:pt modelId="{896EFC1D-7BA3-47CC-9D56-E3163CB113DB}" type="pres">
      <dgm:prSet presAssocID="{FC5E3FAA-FACC-498D-8181-EDB87AC35E3A}" presName="hierChild4" presStyleCnt="0"/>
      <dgm:spPr/>
    </dgm:pt>
    <dgm:pt modelId="{5E871CE3-D8AC-4DEA-BF2B-F66197EC6B30}" type="pres">
      <dgm:prSet presAssocID="{FC5E3FAA-FACC-498D-8181-EDB87AC35E3A}" presName="hierChild5" presStyleCnt="0"/>
      <dgm:spPr/>
    </dgm:pt>
    <dgm:pt modelId="{AE46BBC0-FA60-4435-8A1D-ED67B9EE9C94}" type="pres">
      <dgm:prSet presAssocID="{127DDB61-977F-4D6B-8408-A2D38046E02C}" presName="Name37" presStyleLbl="parChTrans1D4" presStyleIdx="9" presStyleCnt="15"/>
      <dgm:spPr/>
    </dgm:pt>
    <dgm:pt modelId="{5A4F5874-D827-43A1-805B-49FD571DA4CE}" type="pres">
      <dgm:prSet presAssocID="{2637CF5D-B223-4103-A826-E31BD862CA19}" presName="hierRoot2" presStyleCnt="0">
        <dgm:presLayoutVars>
          <dgm:hierBranch val="init"/>
        </dgm:presLayoutVars>
      </dgm:prSet>
      <dgm:spPr/>
    </dgm:pt>
    <dgm:pt modelId="{36980845-639F-440F-96F3-1DF8156DD90E}" type="pres">
      <dgm:prSet presAssocID="{2637CF5D-B223-4103-A826-E31BD862CA19}" presName="rootComposite" presStyleCnt="0"/>
      <dgm:spPr/>
    </dgm:pt>
    <dgm:pt modelId="{9839C0F8-BFA7-4381-A956-9BA5ABFB55A0}" type="pres">
      <dgm:prSet presAssocID="{2637CF5D-B223-4103-A826-E31BD862CA19}" presName="rootText" presStyleLbl="node4" presStyleIdx="9" presStyleCnt="15">
        <dgm:presLayoutVars>
          <dgm:chPref val="3"/>
        </dgm:presLayoutVars>
      </dgm:prSet>
      <dgm:spPr>
        <a:prstGeom prst="roundRect">
          <a:avLst/>
        </a:prstGeom>
      </dgm:spPr>
    </dgm:pt>
    <dgm:pt modelId="{1140DE46-82F4-4053-BE60-A4A55AAE6770}" type="pres">
      <dgm:prSet presAssocID="{2637CF5D-B223-4103-A826-E31BD862CA19}" presName="rootConnector" presStyleLbl="node4" presStyleIdx="9" presStyleCnt="15"/>
      <dgm:spPr/>
    </dgm:pt>
    <dgm:pt modelId="{AAAA5058-9201-4CE3-9293-5DF61F8F6A33}" type="pres">
      <dgm:prSet presAssocID="{2637CF5D-B223-4103-A826-E31BD862CA19}" presName="hierChild4" presStyleCnt="0"/>
      <dgm:spPr/>
    </dgm:pt>
    <dgm:pt modelId="{8AF947A9-EFF7-4CE9-B204-C7D42D6CBF31}" type="pres">
      <dgm:prSet presAssocID="{2637CF5D-B223-4103-A826-E31BD862CA19}" presName="hierChild5" presStyleCnt="0"/>
      <dgm:spPr/>
    </dgm:pt>
    <dgm:pt modelId="{296956C5-4E8B-483C-BFBB-BC4E033830D0}" type="pres">
      <dgm:prSet presAssocID="{9FEC4B6C-AB3C-4CC1-8697-935664EDACE3}" presName="Name37" presStyleLbl="parChTrans1D4" presStyleIdx="10" presStyleCnt="15"/>
      <dgm:spPr/>
    </dgm:pt>
    <dgm:pt modelId="{C606D3C2-18AB-4E91-BA18-BC3F514CCCBC}" type="pres">
      <dgm:prSet presAssocID="{940E387D-60AE-4D7E-B882-615AEDB02AF3}" presName="hierRoot2" presStyleCnt="0">
        <dgm:presLayoutVars>
          <dgm:hierBranch val="init"/>
        </dgm:presLayoutVars>
      </dgm:prSet>
      <dgm:spPr/>
    </dgm:pt>
    <dgm:pt modelId="{9C32A8A9-267A-44BB-ABD7-DF87CB248FE5}" type="pres">
      <dgm:prSet presAssocID="{940E387D-60AE-4D7E-B882-615AEDB02AF3}" presName="rootComposite" presStyleCnt="0"/>
      <dgm:spPr/>
    </dgm:pt>
    <dgm:pt modelId="{9F85FAAE-D749-4076-A77A-18BE3A8E161A}" type="pres">
      <dgm:prSet presAssocID="{940E387D-60AE-4D7E-B882-615AEDB02AF3}" presName="rootText" presStyleLbl="node4" presStyleIdx="10" presStyleCnt="15">
        <dgm:presLayoutVars>
          <dgm:chPref val="3"/>
        </dgm:presLayoutVars>
      </dgm:prSet>
      <dgm:spPr>
        <a:prstGeom prst="roundRect">
          <a:avLst/>
        </a:prstGeom>
      </dgm:spPr>
    </dgm:pt>
    <dgm:pt modelId="{AE17F321-8C6C-4486-AABC-1181FF49CC4E}" type="pres">
      <dgm:prSet presAssocID="{940E387D-60AE-4D7E-B882-615AEDB02AF3}" presName="rootConnector" presStyleLbl="node4" presStyleIdx="10" presStyleCnt="15"/>
      <dgm:spPr/>
    </dgm:pt>
    <dgm:pt modelId="{65CD7198-BB90-4DAE-8CDA-D75DC054EA5B}" type="pres">
      <dgm:prSet presAssocID="{940E387D-60AE-4D7E-B882-615AEDB02AF3}" presName="hierChild4" presStyleCnt="0"/>
      <dgm:spPr/>
    </dgm:pt>
    <dgm:pt modelId="{D7328EAD-CC9F-4B5B-BBD0-0C40CB0025EB}" type="pres">
      <dgm:prSet presAssocID="{940E387D-60AE-4D7E-B882-615AEDB02AF3}" presName="hierChild5" presStyleCnt="0"/>
      <dgm:spPr/>
    </dgm:pt>
    <dgm:pt modelId="{109B3002-E550-40D1-BE03-FF2284B00D2A}" type="pres">
      <dgm:prSet presAssocID="{7114A537-F908-492F-8780-CBF193AB120F}" presName="hierChild5" presStyleCnt="0"/>
      <dgm:spPr/>
    </dgm:pt>
    <dgm:pt modelId="{23AF1A98-AE1D-439F-A28D-F3BE689566B3}" type="pres">
      <dgm:prSet presAssocID="{4BE1141B-4571-4339-B8DC-EF08E934549E}" presName="Name37" presStyleLbl="parChTrans1D4" presStyleIdx="11" presStyleCnt="15"/>
      <dgm:spPr/>
    </dgm:pt>
    <dgm:pt modelId="{FCDA39C8-342C-48E4-84AB-5E7754F8E4E7}" type="pres">
      <dgm:prSet presAssocID="{492B6FB0-9CE3-4AD2-82B8-2D1C836A6317}" presName="hierRoot2" presStyleCnt="0">
        <dgm:presLayoutVars>
          <dgm:hierBranch val="init"/>
        </dgm:presLayoutVars>
      </dgm:prSet>
      <dgm:spPr/>
    </dgm:pt>
    <dgm:pt modelId="{16B54F72-9631-48F8-B9D5-A5DB575182E0}" type="pres">
      <dgm:prSet presAssocID="{492B6FB0-9CE3-4AD2-82B8-2D1C836A6317}" presName="rootComposite" presStyleCnt="0"/>
      <dgm:spPr/>
    </dgm:pt>
    <dgm:pt modelId="{61C5FF26-90CF-48BA-B59E-A4E8967B9F79}" type="pres">
      <dgm:prSet presAssocID="{492B6FB0-9CE3-4AD2-82B8-2D1C836A6317}" presName="rootText" presStyleLbl="node4" presStyleIdx="11" presStyleCnt="15">
        <dgm:presLayoutVars>
          <dgm:chPref val="3"/>
        </dgm:presLayoutVars>
      </dgm:prSet>
      <dgm:spPr>
        <a:prstGeom prst="roundRect">
          <a:avLst/>
        </a:prstGeom>
      </dgm:spPr>
    </dgm:pt>
    <dgm:pt modelId="{766EDE54-3A83-4FEE-A8DF-88A218D9139E}" type="pres">
      <dgm:prSet presAssocID="{492B6FB0-9CE3-4AD2-82B8-2D1C836A6317}" presName="rootConnector" presStyleLbl="node4" presStyleIdx="11" presStyleCnt="15"/>
      <dgm:spPr/>
    </dgm:pt>
    <dgm:pt modelId="{E2FEE626-0792-4BC7-9AA5-DB7DC44A14EA}" type="pres">
      <dgm:prSet presAssocID="{492B6FB0-9CE3-4AD2-82B8-2D1C836A6317}" presName="hierChild4" presStyleCnt="0"/>
      <dgm:spPr/>
    </dgm:pt>
    <dgm:pt modelId="{94107B70-BB29-4050-8B45-B9FEA118683A}" type="pres">
      <dgm:prSet presAssocID="{244F062D-154B-4EAC-9008-FE496E6EC03A}" presName="Name37" presStyleLbl="parChTrans1D4" presStyleIdx="12" presStyleCnt="15"/>
      <dgm:spPr/>
    </dgm:pt>
    <dgm:pt modelId="{CB31CCAF-2F01-48BD-A0E0-AC8B07BAB3C1}" type="pres">
      <dgm:prSet presAssocID="{0E3ECCE8-B631-4108-B66B-080699432458}" presName="hierRoot2" presStyleCnt="0">
        <dgm:presLayoutVars>
          <dgm:hierBranch val="init"/>
        </dgm:presLayoutVars>
      </dgm:prSet>
      <dgm:spPr/>
    </dgm:pt>
    <dgm:pt modelId="{F7FF3470-ADF9-406E-9074-BC8C40BB0F89}" type="pres">
      <dgm:prSet presAssocID="{0E3ECCE8-B631-4108-B66B-080699432458}" presName="rootComposite" presStyleCnt="0"/>
      <dgm:spPr/>
    </dgm:pt>
    <dgm:pt modelId="{0802F607-366D-4992-80A1-36BF2E9FEBB2}" type="pres">
      <dgm:prSet presAssocID="{0E3ECCE8-B631-4108-B66B-080699432458}" presName="rootText" presStyleLbl="node4" presStyleIdx="12" presStyleCnt="15">
        <dgm:presLayoutVars>
          <dgm:chPref val="3"/>
        </dgm:presLayoutVars>
      </dgm:prSet>
      <dgm:spPr>
        <a:prstGeom prst="roundRect">
          <a:avLst/>
        </a:prstGeom>
      </dgm:spPr>
    </dgm:pt>
    <dgm:pt modelId="{F1C47E66-660F-4EE5-85A2-580290D24358}" type="pres">
      <dgm:prSet presAssocID="{0E3ECCE8-B631-4108-B66B-080699432458}" presName="rootConnector" presStyleLbl="node4" presStyleIdx="12" presStyleCnt="15"/>
      <dgm:spPr/>
    </dgm:pt>
    <dgm:pt modelId="{54EFDE24-9896-40AA-83FB-CFC8A9BED2C6}" type="pres">
      <dgm:prSet presAssocID="{0E3ECCE8-B631-4108-B66B-080699432458}" presName="hierChild4" presStyleCnt="0"/>
      <dgm:spPr/>
    </dgm:pt>
    <dgm:pt modelId="{54FF8B08-FAE9-41C5-B591-90FA0FFB4F0D}" type="pres">
      <dgm:prSet presAssocID="{0E3ECCE8-B631-4108-B66B-080699432458}" presName="hierChild5" presStyleCnt="0"/>
      <dgm:spPr/>
    </dgm:pt>
    <dgm:pt modelId="{1F436051-F5D0-4CD7-8F30-7FCD661AF0E0}" type="pres">
      <dgm:prSet presAssocID="{0F649C34-483B-4F98-88B9-ADE7B3585EAC}" presName="Name37" presStyleLbl="parChTrans1D4" presStyleIdx="13" presStyleCnt="15"/>
      <dgm:spPr/>
    </dgm:pt>
    <dgm:pt modelId="{C321F082-6227-4A96-8076-042B8D241FBB}" type="pres">
      <dgm:prSet presAssocID="{E8405C30-48AE-4066-BBCC-9BFBB220002F}" presName="hierRoot2" presStyleCnt="0">
        <dgm:presLayoutVars>
          <dgm:hierBranch val="init"/>
        </dgm:presLayoutVars>
      </dgm:prSet>
      <dgm:spPr/>
    </dgm:pt>
    <dgm:pt modelId="{58967CB5-649E-4D8C-82A8-EC9CB8824144}" type="pres">
      <dgm:prSet presAssocID="{E8405C30-48AE-4066-BBCC-9BFBB220002F}" presName="rootComposite" presStyleCnt="0"/>
      <dgm:spPr/>
    </dgm:pt>
    <dgm:pt modelId="{11449B82-F0D2-4CB3-9D9D-8000782AD0C5}" type="pres">
      <dgm:prSet presAssocID="{E8405C30-48AE-4066-BBCC-9BFBB220002F}" presName="rootText" presStyleLbl="node4" presStyleIdx="13" presStyleCnt="15">
        <dgm:presLayoutVars>
          <dgm:chPref val="3"/>
        </dgm:presLayoutVars>
      </dgm:prSet>
      <dgm:spPr>
        <a:prstGeom prst="roundRect">
          <a:avLst/>
        </a:prstGeom>
      </dgm:spPr>
    </dgm:pt>
    <dgm:pt modelId="{1CD62A90-BE02-4E7B-BE21-F702AC5098AC}" type="pres">
      <dgm:prSet presAssocID="{E8405C30-48AE-4066-BBCC-9BFBB220002F}" presName="rootConnector" presStyleLbl="node4" presStyleIdx="13" presStyleCnt="15"/>
      <dgm:spPr/>
    </dgm:pt>
    <dgm:pt modelId="{D6361065-9EED-4048-B869-6076ACDD5C72}" type="pres">
      <dgm:prSet presAssocID="{E8405C30-48AE-4066-BBCC-9BFBB220002F}" presName="hierChild4" presStyleCnt="0"/>
      <dgm:spPr/>
    </dgm:pt>
    <dgm:pt modelId="{ABDC8F4A-D146-4CAD-BDAF-C9860A1AB1A1}" type="pres">
      <dgm:prSet presAssocID="{E8405C30-48AE-4066-BBCC-9BFBB220002F}" presName="hierChild5" presStyleCnt="0"/>
      <dgm:spPr/>
    </dgm:pt>
    <dgm:pt modelId="{F068A547-746B-4A06-A826-EBC93E380B89}" type="pres">
      <dgm:prSet presAssocID="{492B6FB0-9CE3-4AD2-82B8-2D1C836A6317}" presName="hierChild5" presStyleCnt="0"/>
      <dgm:spPr/>
    </dgm:pt>
    <dgm:pt modelId="{A0818827-C772-4158-845C-3EE3FB31C732}" type="pres">
      <dgm:prSet presAssocID="{BC375C83-5683-446A-8A51-9FF2B5E32A2A}" presName="hierChild5" presStyleCnt="0"/>
      <dgm:spPr/>
    </dgm:pt>
    <dgm:pt modelId="{3CC499A4-1983-4104-B32F-DA02BA11C447}" type="pres">
      <dgm:prSet presAssocID="{1D391C57-8F0F-4285-9D91-C2297A4A7127}" presName="Name37" presStyleLbl="parChTrans1D3" presStyleIdx="3" presStyleCnt="4"/>
      <dgm:spPr/>
    </dgm:pt>
    <dgm:pt modelId="{9F0BAB58-B6E1-4832-B234-1F42881DDABC}" type="pres">
      <dgm:prSet presAssocID="{14DE85A4-A364-4E83-8EAB-33A298D43C40}" presName="hierRoot2" presStyleCnt="0">
        <dgm:presLayoutVars>
          <dgm:hierBranch val="init"/>
        </dgm:presLayoutVars>
      </dgm:prSet>
      <dgm:spPr/>
    </dgm:pt>
    <dgm:pt modelId="{14FDD6E1-7A05-4286-AE47-766DACA154E8}" type="pres">
      <dgm:prSet presAssocID="{14DE85A4-A364-4E83-8EAB-33A298D43C40}" presName="rootComposite" presStyleCnt="0"/>
      <dgm:spPr/>
    </dgm:pt>
    <dgm:pt modelId="{8CB26080-DA22-4E3B-9363-EAD23F8F66BD}" type="pres">
      <dgm:prSet presAssocID="{14DE85A4-A364-4E83-8EAB-33A298D43C40}" presName="rootText" presStyleLbl="node3" presStyleIdx="3" presStyleCnt="4">
        <dgm:presLayoutVars>
          <dgm:chPref val="3"/>
        </dgm:presLayoutVars>
      </dgm:prSet>
      <dgm:spPr>
        <a:prstGeom prst="roundRect">
          <a:avLst/>
        </a:prstGeom>
      </dgm:spPr>
    </dgm:pt>
    <dgm:pt modelId="{AE144961-038B-4811-9456-1A768ACED6E7}" type="pres">
      <dgm:prSet presAssocID="{14DE85A4-A364-4E83-8EAB-33A298D43C40}" presName="rootConnector" presStyleLbl="node3" presStyleIdx="3" presStyleCnt="4"/>
      <dgm:spPr/>
    </dgm:pt>
    <dgm:pt modelId="{D0E75192-DA43-4E4A-85A2-E72FCF92E9C9}" type="pres">
      <dgm:prSet presAssocID="{14DE85A4-A364-4E83-8EAB-33A298D43C40}" presName="hierChild4" presStyleCnt="0"/>
      <dgm:spPr/>
    </dgm:pt>
    <dgm:pt modelId="{4F1D179B-D8F3-4E34-BE08-23B8BA8EADA6}" type="pres">
      <dgm:prSet presAssocID="{709DF8A1-8EFD-4F6F-84D8-0AD0CBB387CD}" presName="Name37" presStyleLbl="parChTrans1D4" presStyleIdx="14" presStyleCnt="15"/>
      <dgm:spPr/>
    </dgm:pt>
    <dgm:pt modelId="{B497CE6A-90DC-4DCE-8F38-A3628AF03D51}" type="pres">
      <dgm:prSet presAssocID="{303EE216-B81F-4991-8B2B-1F91262804F1}" presName="hierRoot2" presStyleCnt="0">
        <dgm:presLayoutVars>
          <dgm:hierBranch val="init"/>
        </dgm:presLayoutVars>
      </dgm:prSet>
      <dgm:spPr/>
    </dgm:pt>
    <dgm:pt modelId="{411526F6-5AF6-4507-B9EF-309D54106E1D}" type="pres">
      <dgm:prSet presAssocID="{303EE216-B81F-4991-8B2B-1F91262804F1}" presName="rootComposite" presStyleCnt="0"/>
      <dgm:spPr/>
    </dgm:pt>
    <dgm:pt modelId="{7991CEC0-013B-4F89-B632-6FDD8DABD2EE}" type="pres">
      <dgm:prSet presAssocID="{303EE216-B81F-4991-8B2B-1F91262804F1}" presName="rootText" presStyleLbl="node4" presStyleIdx="14" presStyleCnt="15">
        <dgm:presLayoutVars>
          <dgm:chPref val="3"/>
        </dgm:presLayoutVars>
      </dgm:prSet>
      <dgm:spPr>
        <a:prstGeom prst="roundRect">
          <a:avLst/>
        </a:prstGeom>
      </dgm:spPr>
    </dgm:pt>
    <dgm:pt modelId="{5CA2B341-5578-4ED1-8601-508117339048}" type="pres">
      <dgm:prSet presAssocID="{303EE216-B81F-4991-8B2B-1F91262804F1}" presName="rootConnector" presStyleLbl="node4" presStyleIdx="14" presStyleCnt="15"/>
      <dgm:spPr/>
    </dgm:pt>
    <dgm:pt modelId="{A639CE2B-F748-4F99-B6B3-17CA6D434C1E}" type="pres">
      <dgm:prSet presAssocID="{303EE216-B81F-4991-8B2B-1F91262804F1}" presName="hierChild4" presStyleCnt="0"/>
      <dgm:spPr/>
    </dgm:pt>
    <dgm:pt modelId="{E7B7248B-1F98-4C99-9512-45A8088C1935}" type="pres">
      <dgm:prSet presAssocID="{303EE216-B81F-4991-8B2B-1F91262804F1}" presName="hierChild5" presStyleCnt="0"/>
      <dgm:spPr/>
    </dgm:pt>
    <dgm:pt modelId="{E2448563-9776-46B2-BD61-DDE53E96435B}" type="pres">
      <dgm:prSet presAssocID="{14DE85A4-A364-4E83-8EAB-33A298D43C40}" presName="hierChild5" presStyleCnt="0"/>
      <dgm:spPr/>
    </dgm:pt>
    <dgm:pt modelId="{C8382E95-ECCE-4AEC-B54A-343BCC6C7400}" type="pres">
      <dgm:prSet presAssocID="{62A87FAD-29F8-4AD0-846A-F70DE46322F3}" presName="hierChild5" presStyleCnt="0"/>
      <dgm:spPr/>
    </dgm:pt>
    <dgm:pt modelId="{1826A783-00C0-447A-96A3-8B543EE9354C}" type="pres">
      <dgm:prSet presAssocID="{113845AB-5538-42AE-B3DF-B18A21F9ED94}" presName="hierChild3" presStyleCnt="0"/>
      <dgm:spPr/>
    </dgm:pt>
  </dgm:ptLst>
  <dgm:cxnLst>
    <dgm:cxn modelId="{B3322C05-A3C7-4E87-B45F-2E7FFBDE131D}" type="presOf" srcId="{62A87FAD-29F8-4AD0-846A-F70DE46322F3}" destId="{850EC65A-CD74-4CAD-834F-9CE649C60D6D}" srcOrd="1" destOrd="0" presId="urn:microsoft.com/office/officeart/2005/8/layout/orgChart1"/>
    <dgm:cxn modelId="{AD301807-7EC6-4A71-800D-F53FEA766FE3}" type="presOf" srcId="{FC5E3FAA-FACC-498D-8181-EDB87AC35E3A}" destId="{DD847E56-7630-4C91-B2BD-DB2A7F1C1363}" srcOrd="0" destOrd="0" presId="urn:microsoft.com/office/officeart/2005/8/layout/orgChart1"/>
    <dgm:cxn modelId="{6E672609-666D-4919-854D-214A5F5937B0}" type="presOf" srcId="{303EE216-B81F-4991-8B2B-1F91262804F1}" destId="{5CA2B341-5578-4ED1-8601-508117339048}" srcOrd="1" destOrd="0" presId="urn:microsoft.com/office/officeart/2005/8/layout/orgChart1"/>
    <dgm:cxn modelId="{A99BD10D-89D4-401A-9527-7BE2B51A782C}" type="presOf" srcId="{CF3B04D8-D0A5-43FB-B3BB-9AC2F17BB4CB}" destId="{170E4AE9-9051-403A-A4A7-FFD4482207EA}" srcOrd="0" destOrd="0" presId="urn:microsoft.com/office/officeart/2005/8/layout/orgChart1"/>
    <dgm:cxn modelId="{0D097B12-9DB9-45B0-BCD1-60AB92DD1DA3}" type="presOf" srcId="{492B6FB0-9CE3-4AD2-82B8-2D1C836A6317}" destId="{61C5FF26-90CF-48BA-B59E-A4E8967B9F79}" srcOrd="0" destOrd="0" presId="urn:microsoft.com/office/officeart/2005/8/layout/orgChart1"/>
    <dgm:cxn modelId="{5E51D112-EDAA-420E-ACD5-F4ADF7CC9940}" type="presOf" srcId="{9D4FBD52-A95D-428D-9905-2853C5D53EC9}" destId="{7B989094-1ADF-4B6F-B146-8233C20EA02E}" srcOrd="1" destOrd="0" presId="urn:microsoft.com/office/officeart/2005/8/layout/orgChart1"/>
    <dgm:cxn modelId="{20306616-1728-4032-AD33-3721D889BAC7}" srcId="{BC375C83-5683-446A-8A51-9FF2B5E32A2A}" destId="{C21044BC-A5B4-4709-9EBC-9D1C2FF7BC72}" srcOrd="1" destOrd="0" parTransId="{3CEFF2DF-6294-410C-8B43-22D945C03406}" sibTransId="{2A76B50A-B996-4DE4-A875-8CE6BDBDFE0D}"/>
    <dgm:cxn modelId="{CC44A21B-F72B-41FE-8092-CCE00808622F}" srcId="{62A87FAD-29F8-4AD0-846A-F70DE46322F3}" destId="{BC375C83-5683-446A-8A51-9FF2B5E32A2A}" srcOrd="0" destOrd="0" parTransId="{0574A5D3-6D20-4539-90A8-CC9E5EABE604}" sibTransId="{B79E6BD9-CD01-4EF9-AE01-AD6F10962219}"/>
    <dgm:cxn modelId="{1A64451D-C69B-4532-A0D1-B9EDBE709A3B}" type="presOf" srcId="{DBFCB5C7-6BE8-480D-9D05-A2C04080CB23}" destId="{64604180-5F5B-44D7-9EA2-5EAA666B56C2}" srcOrd="0" destOrd="0" presId="urn:microsoft.com/office/officeart/2005/8/layout/orgChart1"/>
    <dgm:cxn modelId="{511F0A20-218A-42BC-A7AC-ADC292CC4DC8}" type="presOf" srcId="{E81CB6D6-D62C-46B8-BF73-008117A9457D}" destId="{008E0DAB-E2BB-48A6-9064-BF7F45E462DC}" srcOrd="0" destOrd="0" presId="urn:microsoft.com/office/officeart/2005/8/layout/orgChart1"/>
    <dgm:cxn modelId="{748D6820-4DDF-43D3-8D85-3B66739B39F3}" type="presOf" srcId="{2637CF5D-B223-4103-A826-E31BD862CA19}" destId="{1140DE46-82F4-4053-BE60-A4A55AAE6770}" srcOrd="1" destOrd="0" presId="urn:microsoft.com/office/officeart/2005/8/layout/orgChart1"/>
    <dgm:cxn modelId="{BF3A2A27-2A3B-4BC3-BCDA-8CAA348E4CB2}" type="presOf" srcId="{2C3D33D4-63AD-4CD6-AEA9-2158A0545B48}" destId="{52EDD46E-C68C-464E-B260-6BB73B991DF7}" srcOrd="0" destOrd="0" presId="urn:microsoft.com/office/officeart/2005/8/layout/orgChart1"/>
    <dgm:cxn modelId="{79AED729-50AD-47C9-8CDA-3CE4E49AD4F1}" type="presOf" srcId="{4BEB280F-F8CE-48B7-A34C-DA1A5621444A}" destId="{5B8D1B51-E93D-4CF4-8048-867CDAC68FAD}" srcOrd="0" destOrd="0" presId="urn:microsoft.com/office/officeart/2005/8/layout/orgChart1"/>
    <dgm:cxn modelId="{BDF0592B-EED5-4AEF-BDC5-A9716E8741C5}" srcId="{BC375C83-5683-446A-8A51-9FF2B5E32A2A}" destId="{7114A537-F908-492F-8780-CBF193AB120F}" srcOrd="2" destOrd="0" parTransId="{DBFCB5C7-6BE8-480D-9D05-A2C04080CB23}" sibTransId="{09C11F6D-6909-4588-9480-720D3C5096B4}"/>
    <dgm:cxn modelId="{CD605D2D-6B25-4D6A-B44C-EF50B3FFBF33}" type="presOf" srcId="{113845AB-5538-42AE-B3DF-B18A21F9ED94}" destId="{7C16CC02-A39B-417C-A7C7-2FCA559A0690}" srcOrd="1" destOrd="0" presId="urn:microsoft.com/office/officeart/2005/8/layout/orgChart1"/>
    <dgm:cxn modelId="{C4AF0632-AC0C-4CEF-B8D9-D37AF2FD28F2}" type="presOf" srcId="{C21044BC-A5B4-4709-9EBC-9D1C2FF7BC72}" destId="{4587E4E3-DDBA-4F85-95F2-9150747BE1B4}" srcOrd="0" destOrd="0" presId="urn:microsoft.com/office/officeart/2005/8/layout/orgChart1"/>
    <dgm:cxn modelId="{BDF61435-80FF-4652-887D-F7392EB3BE2F}" type="presOf" srcId="{FC5E3FAA-FACC-498D-8181-EDB87AC35E3A}" destId="{4BA7C033-3DC9-4CAA-9A22-131294A9C116}" srcOrd="1" destOrd="0" presId="urn:microsoft.com/office/officeart/2005/8/layout/orgChart1"/>
    <dgm:cxn modelId="{AA5B8135-A3E2-4DDF-842E-E3440B2ACEF8}" type="presOf" srcId="{2637CF5D-B223-4103-A826-E31BD862CA19}" destId="{9839C0F8-BFA7-4381-A956-9BA5ABFB55A0}" srcOrd="0" destOrd="0" presId="urn:microsoft.com/office/officeart/2005/8/layout/orgChart1"/>
    <dgm:cxn modelId="{E95DFD38-D1D4-4090-AB0F-582E8E487488}" type="presOf" srcId="{F316A6D3-0091-4201-A091-8E21D9C565A4}" destId="{0FBF3DF3-41C9-4326-A804-BC4D9B9D9129}" srcOrd="0" destOrd="0" presId="urn:microsoft.com/office/officeart/2005/8/layout/orgChart1"/>
    <dgm:cxn modelId="{7EB7343C-7230-4B63-A670-13B976A4E767}" type="presOf" srcId="{3CEFF2DF-6294-410C-8B43-22D945C03406}" destId="{82AFC85A-73B4-4C5A-9B1A-A8462C6DB57E}" srcOrd="0" destOrd="0" presId="urn:microsoft.com/office/officeart/2005/8/layout/orgChart1"/>
    <dgm:cxn modelId="{94EF4B3C-677C-4CBE-9B25-745B83697581}" type="presOf" srcId="{BC375C83-5683-446A-8A51-9FF2B5E32A2A}" destId="{AEABCA0F-A82D-44CE-995D-5D040F1816B7}" srcOrd="0" destOrd="0" presId="urn:microsoft.com/office/officeart/2005/8/layout/orgChart1"/>
    <dgm:cxn modelId="{B7002A5C-2C81-430E-B469-5CFC9297B1CF}" type="presOf" srcId="{940E387D-60AE-4D7E-B882-615AEDB02AF3}" destId="{9F85FAAE-D749-4076-A77A-18BE3A8E161A}" srcOrd="0" destOrd="0" presId="urn:microsoft.com/office/officeart/2005/8/layout/orgChart1"/>
    <dgm:cxn modelId="{A2B11A5D-7CCE-40AC-851A-C6DF5D72323F}" type="presOf" srcId="{9D4FBD52-A95D-428D-9905-2853C5D53EC9}" destId="{5396F83C-9FEA-4D82-BB39-C283E953A58D}" srcOrd="0" destOrd="0" presId="urn:microsoft.com/office/officeart/2005/8/layout/orgChart1"/>
    <dgm:cxn modelId="{379E4E5E-BB56-414A-B503-6795E3E89457}" type="presOf" srcId="{14DE85A4-A364-4E83-8EAB-33A298D43C40}" destId="{8CB26080-DA22-4E3B-9363-EAD23F8F66BD}" srcOrd="0" destOrd="0" presId="urn:microsoft.com/office/officeart/2005/8/layout/orgChart1"/>
    <dgm:cxn modelId="{9834B962-BCE3-4129-9649-B3940C255229}" type="presOf" srcId="{0F649C34-483B-4F98-88B9-ADE7B3585EAC}" destId="{1F436051-F5D0-4CD7-8F30-7FCD661AF0E0}" srcOrd="0" destOrd="0" presId="urn:microsoft.com/office/officeart/2005/8/layout/orgChart1"/>
    <dgm:cxn modelId="{4AA2CD42-67C5-44E8-BE4E-883B0D84BF72}" type="presOf" srcId="{888F4ABB-3945-47F4-9D27-1E04EA6AF334}" destId="{43148E70-62DA-41F6-A772-1CC6432A990C}" srcOrd="1" destOrd="0" presId="urn:microsoft.com/office/officeart/2005/8/layout/orgChart1"/>
    <dgm:cxn modelId="{497A2146-61FC-40D5-9FEA-1E408BBFC72E}" type="presOf" srcId="{049F3ADA-0C99-4CDC-BBC1-F8622802DE26}" destId="{6A11A465-8F20-4AB6-BA05-647C22431309}" srcOrd="1" destOrd="0" presId="urn:microsoft.com/office/officeart/2005/8/layout/orgChart1"/>
    <dgm:cxn modelId="{09654A47-6650-4479-9540-48D05977BBB5}" type="presOf" srcId="{E8405C30-48AE-4066-BBCC-9BFBB220002F}" destId="{1CD62A90-BE02-4E7B-BE21-F702AC5098AC}" srcOrd="1" destOrd="0" presId="urn:microsoft.com/office/officeart/2005/8/layout/orgChart1"/>
    <dgm:cxn modelId="{22847867-8C83-442E-AA97-2CD238B28C2F}" type="presOf" srcId="{4BEB280F-F8CE-48B7-A34C-DA1A5621444A}" destId="{5246380F-5A60-4DAE-BE1E-AB6508F57162}" srcOrd="1" destOrd="0" presId="urn:microsoft.com/office/officeart/2005/8/layout/orgChart1"/>
    <dgm:cxn modelId="{9BF94F49-6BD6-436E-9F13-CDF281D63F9B}" srcId="{4BEB280F-F8CE-48B7-A34C-DA1A5621444A}" destId="{456FDA63-BFE2-4EE2-AEC3-7D62D12700E6}" srcOrd="1" destOrd="0" parTransId="{CA41E039-E43D-4742-A820-2204FB546A3A}" sibTransId="{928C50A4-E34D-4454-B33A-B0731A3E286C}"/>
    <dgm:cxn modelId="{14A43D4A-7049-49F9-94DE-7F9ACC48A838}" type="presOf" srcId="{ED4E9E90-D48E-4AA2-9428-CDB4CBFDC878}" destId="{839521CE-EAC5-49D4-BEB7-1A2FD7876093}" srcOrd="0" destOrd="0" presId="urn:microsoft.com/office/officeart/2005/8/layout/orgChart1"/>
    <dgm:cxn modelId="{A684546B-1EFA-4CBB-AD6F-E0EAC1F504C3}" type="presOf" srcId="{5C9D7AF1-0C8E-4915-886C-61B1ADCB8DA4}" destId="{C5F5CB17-4BDC-4776-BE16-E3BCC9B7772C}" srcOrd="1" destOrd="0" presId="urn:microsoft.com/office/officeart/2005/8/layout/orgChart1"/>
    <dgm:cxn modelId="{7DFB7C6E-FCEA-4B92-BC19-1435992D7E37}" type="presOf" srcId="{CCE27523-AE2A-4F9F-AAAB-4395D08D3B07}" destId="{7C186182-D2C7-428F-93D9-71071E224554}" srcOrd="0" destOrd="0" presId="urn:microsoft.com/office/officeart/2005/8/layout/orgChart1"/>
    <dgm:cxn modelId="{84331E6F-AAFD-4754-91E6-D2D7990E341D}" type="presOf" srcId="{0E3ECCE8-B631-4108-B66B-080699432458}" destId="{0802F607-366D-4992-80A1-36BF2E9FEBB2}" srcOrd="0" destOrd="0" presId="urn:microsoft.com/office/officeart/2005/8/layout/orgChart1"/>
    <dgm:cxn modelId="{BE29EE50-E009-4B3E-9282-7CD79B79007E}" type="presOf" srcId="{62A87FAD-29F8-4AD0-846A-F70DE46322F3}" destId="{79538512-A91A-40EC-891E-5718CBF5D18F}" srcOrd="0" destOrd="0" presId="urn:microsoft.com/office/officeart/2005/8/layout/orgChart1"/>
    <dgm:cxn modelId="{418B947F-836F-49DC-B187-0C04BF03C09F}" type="presOf" srcId="{456FDA63-BFE2-4EE2-AEC3-7D62D12700E6}" destId="{413B7E89-D162-455C-BBB2-BF428B0F26B4}" srcOrd="0" destOrd="0" presId="urn:microsoft.com/office/officeart/2005/8/layout/orgChart1"/>
    <dgm:cxn modelId="{FAC29A81-C6C2-4931-A881-C678D25D8928}" type="presOf" srcId="{492B6FB0-9CE3-4AD2-82B8-2D1C836A6317}" destId="{766EDE54-3A83-4FEE-A8DF-88A218D9139E}" srcOrd="1" destOrd="0" presId="urn:microsoft.com/office/officeart/2005/8/layout/orgChart1"/>
    <dgm:cxn modelId="{F6FAA985-EC5E-4825-AD43-FDD306558C80}" srcId="{7114A537-F908-492F-8780-CBF193AB120F}" destId="{FC5E3FAA-FACC-498D-8181-EDB87AC35E3A}" srcOrd="0" destOrd="0" parTransId="{CCE27523-AE2A-4F9F-AAAB-4395D08D3B07}" sibTransId="{56D6103D-D7F8-47D2-9316-A18D9E4F23C5}"/>
    <dgm:cxn modelId="{DD8E4D86-AF15-4EE5-8D8A-EE128632BD8B}" type="presOf" srcId="{5C9D7AF1-0C8E-4915-886C-61B1ADCB8DA4}" destId="{1CBA9272-C002-4D3E-BBF7-B6C0259198DF}" srcOrd="0" destOrd="0" presId="urn:microsoft.com/office/officeart/2005/8/layout/orgChart1"/>
    <dgm:cxn modelId="{28969786-C71D-4F58-B007-21608C3A7347}" type="presOf" srcId="{7114A537-F908-492F-8780-CBF193AB120F}" destId="{6679C6DB-6038-4849-B7DD-2CC9F834160F}" srcOrd="1" destOrd="0" presId="urn:microsoft.com/office/officeart/2005/8/layout/orgChart1"/>
    <dgm:cxn modelId="{E9450B89-A32F-4B1F-9F23-91C924F9CC52}" srcId="{BC375C83-5683-446A-8A51-9FF2B5E32A2A}" destId="{CF3B04D8-D0A5-43FB-B3BB-9AC2F17BB4CB}" srcOrd="0" destOrd="0" parTransId="{F316A6D3-0091-4201-A091-8E21D9C565A4}" sibTransId="{724E41B4-8115-427C-B163-56715BEDC9DB}"/>
    <dgm:cxn modelId="{C33CC18A-38DA-40F7-9DE2-DFE540A26BE5}" type="presOf" srcId="{1D391C57-8F0F-4285-9D91-C2297A4A7127}" destId="{3CC499A4-1983-4104-B32F-DA02BA11C447}" srcOrd="0" destOrd="0" presId="urn:microsoft.com/office/officeart/2005/8/layout/orgChart1"/>
    <dgm:cxn modelId="{7CC1858C-1F98-49DA-8B4B-97BB1C62677B}" srcId="{4BEB280F-F8CE-48B7-A34C-DA1A5621444A}" destId="{9D4FBD52-A95D-428D-9905-2853C5D53EC9}" srcOrd="0" destOrd="0" parTransId="{0CF16C25-BA0B-47B0-8D5A-78B022DDE30C}" sibTransId="{2BA181EE-E2BC-4B7D-B05E-181E60ABC34F}"/>
    <dgm:cxn modelId="{8922D68D-672C-447F-AC81-9CFF19E81A74}" type="presOf" srcId="{14DE85A4-A364-4E83-8EAB-33A298D43C40}" destId="{AE144961-038B-4811-9456-1A768ACED6E7}" srcOrd="1" destOrd="0" presId="urn:microsoft.com/office/officeart/2005/8/layout/orgChart1"/>
    <dgm:cxn modelId="{5E7F648F-CDF6-4EE1-851C-B168655E2DE0}" srcId="{113845AB-5538-42AE-B3DF-B18A21F9ED94}" destId="{62A87FAD-29F8-4AD0-846A-F70DE46322F3}" srcOrd="1" destOrd="0" parTransId="{2C3D33D4-63AD-4CD6-AEA9-2158A0545B48}" sibTransId="{B043D7AD-A405-4F34-8EC0-4F919E9353F6}"/>
    <dgm:cxn modelId="{12F1F18F-14E5-44A2-A3B0-DF3718216A18}" srcId="{C21044BC-A5B4-4709-9EBC-9D1C2FF7BC72}" destId="{6E567AAB-5B84-4CB9-A5F1-2E2CDDCA7F0B}" srcOrd="1" destOrd="0" parTransId="{2D1ED3B0-EFB5-495F-B1BA-162A22647A8D}" sibTransId="{E8B0B5E1-F84E-462D-8E79-B30B3FD2AB61}"/>
    <dgm:cxn modelId="{2B4C6793-237C-4CAF-BB24-53210C3B6C76}" srcId="{492B6FB0-9CE3-4AD2-82B8-2D1C836A6317}" destId="{E8405C30-48AE-4066-BBCC-9BFBB220002F}" srcOrd="1" destOrd="0" parTransId="{0F649C34-483B-4F98-88B9-ADE7B3585EAC}" sibTransId="{D0DA99DA-381E-46F3-A35A-8625A056D5B1}"/>
    <dgm:cxn modelId="{1D0D8895-2532-400C-B3F7-5BE38243E95E}" type="presOf" srcId="{7114A537-F908-492F-8780-CBF193AB120F}" destId="{FBBFDD41-CE3E-4047-9C85-374AB009FDEB}" srcOrd="0" destOrd="0" presId="urn:microsoft.com/office/officeart/2005/8/layout/orgChart1"/>
    <dgm:cxn modelId="{05CF3A99-9D38-46FE-BB1B-D1A5A70C04A7}" type="presOf" srcId="{22DC6571-17E7-4E2C-976C-6FD19FF5E446}" destId="{E0FB0DD3-1449-4744-A5C2-E88F305DF30D}" srcOrd="0" destOrd="0" presId="urn:microsoft.com/office/officeart/2005/8/layout/orgChart1"/>
    <dgm:cxn modelId="{C9219899-E509-417E-886E-F7790A037EE6}" type="presOf" srcId="{888F4ABB-3945-47F4-9D27-1E04EA6AF334}" destId="{F6A9EBE0-3DE8-4AD8-87F8-1C7260329139}" srcOrd="0" destOrd="0" presId="urn:microsoft.com/office/officeart/2005/8/layout/orgChart1"/>
    <dgm:cxn modelId="{7F1DBD9C-2CFA-49F3-88D0-0F7653606BAA}" type="presOf" srcId="{0CF16C25-BA0B-47B0-8D5A-78B022DDE30C}" destId="{FF2F54F1-5103-48CF-96C2-70C05EA67C92}" srcOrd="0" destOrd="0" presId="urn:microsoft.com/office/officeart/2005/8/layout/orgChart1"/>
    <dgm:cxn modelId="{8FC8699E-96D1-4495-AFDE-DA2F0AC8066E}" type="presOf" srcId="{BC375C83-5683-446A-8A51-9FF2B5E32A2A}" destId="{CA14EB3F-9523-4357-A75D-648763D6B216}" srcOrd="1" destOrd="0" presId="urn:microsoft.com/office/officeart/2005/8/layout/orgChart1"/>
    <dgm:cxn modelId="{47F5CA9F-F98A-4EEC-9443-73316E1A57E2}" type="presOf" srcId="{E8405C30-48AE-4066-BBCC-9BFBB220002F}" destId="{11449B82-F0D2-4CB3-9D9D-8000782AD0C5}" srcOrd="0" destOrd="0" presId="urn:microsoft.com/office/officeart/2005/8/layout/orgChart1"/>
    <dgm:cxn modelId="{698CE7A0-3F4A-49E5-A5F2-9106C7A37F20}" type="presOf" srcId="{0E3ECCE8-B631-4108-B66B-080699432458}" destId="{F1C47E66-660F-4EE5-85A2-580290D24358}" srcOrd="1" destOrd="0" presId="urn:microsoft.com/office/officeart/2005/8/layout/orgChart1"/>
    <dgm:cxn modelId="{F0D917A1-09AA-441F-8ACF-D9F377564755}" srcId="{14DE85A4-A364-4E83-8EAB-33A298D43C40}" destId="{303EE216-B81F-4991-8B2B-1F91262804F1}" srcOrd="0" destOrd="0" parTransId="{709DF8A1-8EFD-4F6F-84D8-0AD0CBB387CD}" sibTransId="{030B55B4-AF08-4AD9-84F9-747778340C27}"/>
    <dgm:cxn modelId="{4FEF36A1-EF24-4ABE-9920-D9507A129913}" type="presOf" srcId="{FA7C61F5-581F-42CA-BA31-9D1190D359AF}" destId="{25EB7B1D-3A7F-47BF-9CD1-068E6C080C94}" srcOrd="0" destOrd="0" presId="urn:microsoft.com/office/officeart/2005/8/layout/orgChart1"/>
    <dgm:cxn modelId="{B174EDA2-3E60-4046-804B-BBE482B46C2E}" srcId="{CF3B04D8-D0A5-43FB-B3BB-9AC2F17BB4CB}" destId="{888F4ABB-3945-47F4-9D27-1E04EA6AF334}" srcOrd="1" destOrd="0" parTransId="{FA7C61F5-581F-42CA-BA31-9D1190D359AF}" sibTransId="{999D2D5C-1A08-4C2F-94F0-7DD9F73A8C5F}"/>
    <dgm:cxn modelId="{4A240CA6-ED0C-4646-93F9-D32F25FED508}" type="presOf" srcId="{22DC6571-17E7-4E2C-976C-6FD19FF5E446}" destId="{5D7410EE-4A92-4DC0-9C9D-E65C80D56FB6}" srcOrd="1" destOrd="0" presId="urn:microsoft.com/office/officeart/2005/8/layout/orgChart1"/>
    <dgm:cxn modelId="{38B7D7A7-EF6B-41E7-BFDC-F9EA430B2101}" type="presOf" srcId="{940E387D-60AE-4D7E-B882-615AEDB02AF3}" destId="{AE17F321-8C6C-4486-AABC-1181FF49CC4E}" srcOrd="1" destOrd="0" presId="urn:microsoft.com/office/officeart/2005/8/layout/orgChart1"/>
    <dgm:cxn modelId="{B29A42BA-1916-48F1-9DF6-3A11BFC206C5}" type="presOf" srcId="{4BE1141B-4571-4339-B8DC-EF08E934549E}" destId="{23AF1A98-AE1D-439F-A28D-F3BE689566B3}" srcOrd="0" destOrd="0" presId="urn:microsoft.com/office/officeart/2005/8/layout/orgChart1"/>
    <dgm:cxn modelId="{B33F8FBE-E7C5-4E7A-BCDE-760816E7A1EE}" type="presOf" srcId="{244F062D-154B-4EAC-9008-FE496E6EC03A}" destId="{94107B70-BB29-4050-8B45-B9FEA118683A}" srcOrd="0" destOrd="0" presId="urn:microsoft.com/office/officeart/2005/8/layout/orgChart1"/>
    <dgm:cxn modelId="{1225E0C2-66E1-4CBF-9C2D-75D92697B952}" type="presOf" srcId="{AB1D91A4-AA93-4FC3-9F52-B37A905D2902}" destId="{85621EA8-155C-4724-9045-358186EA3282}" srcOrd="0" destOrd="0" presId="urn:microsoft.com/office/officeart/2005/8/layout/orgChart1"/>
    <dgm:cxn modelId="{03F515C3-198E-4992-8C7D-074154E4152D}" srcId="{C21044BC-A5B4-4709-9EBC-9D1C2FF7BC72}" destId="{049F3ADA-0C99-4CDC-BBC1-F8622802DE26}" srcOrd="2" destOrd="0" parTransId="{BA85CAEC-E936-4B99-9389-38FF067ACB4E}" sibTransId="{1E9560E2-86B0-4504-BD8C-160AD668ABC1}"/>
    <dgm:cxn modelId="{5F09FCC3-3BB2-4E93-B8F3-D1D18BBD0B91}" type="presOf" srcId="{113845AB-5538-42AE-B3DF-B18A21F9ED94}" destId="{D871F753-8FD6-444F-96E5-F3EE40E27520}" srcOrd="0" destOrd="0" presId="urn:microsoft.com/office/officeart/2005/8/layout/orgChart1"/>
    <dgm:cxn modelId="{52C553C6-1F3B-4AD7-AF7E-19B82278D2A8}" type="presOf" srcId="{709DF8A1-8EFD-4F6F-84D8-0AD0CBB387CD}" destId="{4F1D179B-D8F3-4E34-BE08-23B8BA8EADA6}" srcOrd="0" destOrd="0" presId="urn:microsoft.com/office/officeart/2005/8/layout/orgChart1"/>
    <dgm:cxn modelId="{45018BCC-00C2-4C39-AE77-FB14E0245B93}" srcId="{7114A537-F908-492F-8780-CBF193AB120F}" destId="{2637CF5D-B223-4103-A826-E31BD862CA19}" srcOrd="1" destOrd="0" parTransId="{127DDB61-977F-4D6B-8408-A2D38046E02C}" sibTransId="{6B7E29FA-0C77-436B-8082-FF7F1C1326F1}"/>
    <dgm:cxn modelId="{7D5907D0-E1C9-4F1F-87D3-2842540535F0}" type="presOf" srcId="{BA85CAEC-E936-4B99-9389-38FF067ACB4E}" destId="{3EE97347-0149-47D5-B019-4634CD3984E4}" srcOrd="0" destOrd="0" presId="urn:microsoft.com/office/officeart/2005/8/layout/orgChart1"/>
    <dgm:cxn modelId="{E2095BD0-720B-485D-908C-D48A9711052B}" type="presOf" srcId="{6E567AAB-5B84-4CB9-A5F1-2E2CDDCA7F0B}" destId="{29E3A264-F509-4F06-882F-341E9CF12D01}" srcOrd="1" destOrd="0" presId="urn:microsoft.com/office/officeart/2005/8/layout/orgChart1"/>
    <dgm:cxn modelId="{C88D4AD1-F6F5-4121-8ED2-FD2B9A9ED431}" srcId="{1CF7C877-9960-4904-A187-705BA36E722D}" destId="{113845AB-5538-42AE-B3DF-B18A21F9ED94}" srcOrd="0" destOrd="0" parTransId="{087B4A1D-E826-4A43-AC8B-3896323EAFD7}" sibTransId="{EBDA95A4-0B66-477C-8727-970EDE30E13F}"/>
    <dgm:cxn modelId="{99C826D5-F90B-44C6-8F1B-581ACB451595}" type="presOf" srcId="{CF3B04D8-D0A5-43FB-B3BB-9AC2F17BB4CB}" destId="{3E9BCED1-E4F6-4518-A936-A5F2E2A42618}" srcOrd="1" destOrd="0" presId="urn:microsoft.com/office/officeart/2005/8/layout/orgChart1"/>
    <dgm:cxn modelId="{F9526FD5-AE44-4A17-A306-6C5D74A7F093}" type="presOf" srcId="{2D1ED3B0-EFB5-495F-B1BA-162A22647A8D}" destId="{3A28243F-EF36-4C9A-BFFE-51CF891D4CAE}" srcOrd="0" destOrd="0" presId="urn:microsoft.com/office/officeart/2005/8/layout/orgChart1"/>
    <dgm:cxn modelId="{85FBBCD8-F2C7-4FA1-ADCA-CA3AD7A1CFB3}" type="presOf" srcId="{303EE216-B81F-4991-8B2B-1F91262804F1}" destId="{7991CEC0-013B-4F89-B632-6FDD8DABD2EE}" srcOrd="0" destOrd="0" presId="urn:microsoft.com/office/officeart/2005/8/layout/orgChart1"/>
    <dgm:cxn modelId="{1ABEFCD9-8682-4362-AEB0-EB10B53D94C8}" type="presOf" srcId="{456FDA63-BFE2-4EE2-AEC3-7D62D12700E6}" destId="{9A13CF14-3F7C-46A1-B5DA-8853599C5861}" srcOrd="1" destOrd="0" presId="urn:microsoft.com/office/officeart/2005/8/layout/orgChart1"/>
    <dgm:cxn modelId="{5B6029DE-7B16-49E9-942D-4FE2B821A14B}" srcId="{492B6FB0-9CE3-4AD2-82B8-2D1C836A6317}" destId="{0E3ECCE8-B631-4108-B66B-080699432458}" srcOrd="0" destOrd="0" parTransId="{244F062D-154B-4EAC-9008-FE496E6EC03A}" sibTransId="{F672DB90-7C9C-4FFF-BEBE-144F2B73214B}"/>
    <dgm:cxn modelId="{D345DFDE-D8F8-4F6C-A675-B5BF86621A3E}" srcId="{C21044BC-A5B4-4709-9EBC-9D1C2FF7BC72}" destId="{22DC6571-17E7-4E2C-976C-6FD19FF5E446}" srcOrd="0" destOrd="0" parTransId="{AB1D91A4-AA93-4FC3-9F52-B37A905D2902}" sibTransId="{28CAC182-C4E0-43D4-BF0B-47D546DE9EA3}"/>
    <dgm:cxn modelId="{A8CDA8DF-DB5D-4E5E-A142-AB50DB9DEAC9}" type="presOf" srcId="{0574A5D3-6D20-4539-90A8-CC9E5EABE604}" destId="{14E67A8D-44C3-4FE2-BC4D-07B1AC6F9E09}" srcOrd="0" destOrd="0" presId="urn:microsoft.com/office/officeart/2005/8/layout/orgChart1"/>
    <dgm:cxn modelId="{9EB1AAE7-FEEA-441D-B013-BBC69E945A52}" type="presOf" srcId="{6E567AAB-5B84-4CB9-A5F1-2E2CDDCA7F0B}" destId="{60A66C1E-1567-4ED5-B30D-63C064CC1E16}" srcOrd="0" destOrd="0" presId="urn:microsoft.com/office/officeart/2005/8/layout/orgChart1"/>
    <dgm:cxn modelId="{D0BA44E8-0AB7-4E88-8756-F44272281478}" type="presOf" srcId="{9FEC4B6C-AB3C-4CC1-8697-935664EDACE3}" destId="{296956C5-4E8B-483C-BFBB-BC4E033830D0}" srcOrd="0" destOrd="0" presId="urn:microsoft.com/office/officeart/2005/8/layout/orgChart1"/>
    <dgm:cxn modelId="{DD4C17EB-1108-4E2C-AB90-C335F8E843C0}" srcId="{CF3B04D8-D0A5-43FB-B3BB-9AC2F17BB4CB}" destId="{5C9D7AF1-0C8E-4915-886C-61B1ADCB8DA4}" srcOrd="0" destOrd="0" parTransId="{ED4E9E90-D48E-4AA2-9428-CDB4CBFDC878}" sibTransId="{70915EEA-D9D0-43D4-904D-89A9C1FA8B3E}"/>
    <dgm:cxn modelId="{9C68C1EC-3D0E-45C4-83A2-951F157C5DC8}" srcId="{BC375C83-5683-446A-8A51-9FF2B5E32A2A}" destId="{492B6FB0-9CE3-4AD2-82B8-2D1C836A6317}" srcOrd="3" destOrd="0" parTransId="{4BE1141B-4571-4339-B8DC-EF08E934549E}" sibTransId="{883B20CA-E589-49E3-AB63-F45CB4569F11}"/>
    <dgm:cxn modelId="{5EE8C8EE-B151-4F80-9A37-21D624E95FDD}" type="presOf" srcId="{1CF7C877-9960-4904-A187-705BA36E722D}" destId="{2263D290-4505-4AAB-8327-AF5DE6636631}" srcOrd="0" destOrd="0" presId="urn:microsoft.com/office/officeart/2005/8/layout/orgChart1"/>
    <dgm:cxn modelId="{AF880BF3-EAB2-4C12-909B-E9A0FADF22CD}" type="presOf" srcId="{049F3ADA-0C99-4CDC-BBC1-F8622802DE26}" destId="{575201C0-6D51-44C8-A70C-9D9870BC4D7E}" srcOrd="0" destOrd="0" presId="urn:microsoft.com/office/officeart/2005/8/layout/orgChart1"/>
    <dgm:cxn modelId="{822148F4-9EA8-4D93-B46D-D0F12861F60F}" type="presOf" srcId="{C21044BC-A5B4-4709-9EBC-9D1C2FF7BC72}" destId="{DE6A7462-64EA-4E7E-876D-B72AE64AEA38}" srcOrd="1" destOrd="0" presId="urn:microsoft.com/office/officeart/2005/8/layout/orgChart1"/>
    <dgm:cxn modelId="{D93E58F8-2194-4491-A0B9-7AEEC602D536}" srcId="{113845AB-5538-42AE-B3DF-B18A21F9ED94}" destId="{4BEB280F-F8CE-48B7-A34C-DA1A5621444A}" srcOrd="0" destOrd="0" parTransId="{E81CB6D6-D62C-46B8-BF73-008117A9457D}" sibTransId="{8522104C-BDED-4DF5-B866-30A04C9A397D}"/>
    <dgm:cxn modelId="{CC57E4F8-8A44-43F3-988C-14D30C1CFA3C}" srcId="{62A87FAD-29F8-4AD0-846A-F70DE46322F3}" destId="{14DE85A4-A364-4E83-8EAB-33A298D43C40}" srcOrd="1" destOrd="0" parTransId="{1D391C57-8F0F-4285-9D91-C2297A4A7127}" sibTransId="{227A8F54-A01A-4F77-A277-EF64EC34CF3F}"/>
    <dgm:cxn modelId="{225CFAFC-F7F1-4DAB-8834-7E8A5EF12C9C}" type="presOf" srcId="{127DDB61-977F-4D6B-8408-A2D38046E02C}" destId="{AE46BBC0-FA60-4435-8A1D-ED67B9EE9C94}" srcOrd="0" destOrd="0" presId="urn:microsoft.com/office/officeart/2005/8/layout/orgChart1"/>
    <dgm:cxn modelId="{1CFFABFD-13A6-4371-870D-14E0604713D2}" srcId="{7114A537-F908-492F-8780-CBF193AB120F}" destId="{940E387D-60AE-4D7E-B882-615AEDB02AF3}" srcOrd="2" destOrd="0" parTransId="{9FEC4B6C-AB3C-4CC1-8697-935664EDACE3}" sibTransId="{14DAD4F9-CE8C-4BC9-B925-97306389D45C}"/>
    <dgm:cxn modelId="{BDA4AAFE-995C-4385-AAF1-CC50CE6EB1EE}" type="presOf" srcId="{CA41E039-E43D-4742-A820-2204FB546A3A}" destId="{B31A427A-6135-48D1-8E59-C932A5725DD9}" srcOrd="0" destOrd="0" presId="urn:microsoft.com/office/officeart/2005/8/layout/orgChart1"/>
    <dgm:cxn modelId="{949BD25A-A717-4405-B7D6-8DDB047E2245}" type="presParOf" srcId="{2263D290-4505-4AAB-8327-AF5DE6636631}" destId="{5B334304-3F28-4A38-AD2B-7C3BEDCE7073}" srcOrd="0" destOrd="0" presId="urn:microsoft.com/office/officeart/2005/8/layout/orgChart1"/>
    <dgm:cxn modelId="{F3483CD2-8BE9-4617-91AD-2CEEB8BB4CCD}" type="presParOf" srcId="{5B334304-3F28-4A38-AD2B-7C3BEDCE7073}" destId="{4E357EF6-95E3-440E-91AA-C99A64425031}" srcOrd="0" destOrd="0" presId="urn:microsoft.com/office/officeart/2005/8/layout/orgChart1"/>
    <dgm:cxn modelId="{08942F85-C27B-49ED-944E-9D1C168FDF9D}" type="presParOf" srcId="{4E357EF6-95E3-440E-91AA-C99A64425031}" destId="{D871F753-8FD6-444F-96E5-F3EE40E27520}" srcOrd="0" destOrd="0" presId="urn:microsoft.com/office/officeart/2005/8/layout/orgChart1"/>
    <dgm:cxn modelId="{E0D56D2F-9F68-4913-8B7B-7082B31536F6}" type="presParOf" srcId="{4E357EF6-95E3-440E-91AA-C99A64425031}" destId="{7C16CC02-A39B-417C-A7C7-2FCA559A0690}" srcOrd="1" destOrd="0" presId="urn:microsoft.com/office/officeart/2005/8/layout/orgChart1"/>
    <dgm:cxn modelId="{7D1EAE79-4B62-4573-B967-3A9B03E852AC}" type="presParOf" srcId="{5B334304-3F28-4A38-AD2B-7C3BEDCE7073}" destId="{6B7062D9-848B-4107-9B37-8EB5371EBD8E}" srcOrd="1" destOrd="0" presId="urn:microsoft.com/office/officeart/2005/8/layout/orgChart1"/>
    <dgm:cxn modelId="{858C3C38-52C8-4E43-9E1C-8B89A933605D}" type="presParOf" srcId="{6B7062D9-848B-4107-9B37-8EB5371EBD8E}" destId="{008E0DAB-E2BB-48A6-9064-BF7F45E462DC}" srcOrd="0" destOrd="0" presId="urn:microsoft.com/office/officeart/2005/8/layout/orgChart1"/>
    <dgm:cxn modelId="{E9A960AA-30D7-44B0-A0AC-48E90E919719}" type="presParOf" srcId="{6B7062D9-848B-4107-9B37-8EB5371EBD8E}" destId="{1FFD0AB6-6AF8-4F21-9892-D41CDE0C2087}" srcOrd="1" destOrd="0" presId="urn:microsoft.com/office/officeart/2005/8/layout/orgChart1"/>
    <dgm:cxn modelId="{96BAA9EC-0FD2-4286-A698-E9C7AEB351B3}" type="presParOf" srcId="{1FFD0AB6-6AF8-4F21-9892-D41CDE0C2087}" destId="{0F450671-846A-4445-AA01-6AA874347046}" srcOrd="0" destOrd="0" presId="urn:microsoft.com/office/officeart/2005/8/layout/orgChart1"/>
    <dgm:cxn modelId="{EA4F2E7D-DD73-49CD-9E17-0FFEA8217E80}" type="presParOf" srcId="{0F450671-846A-4445-AA01-6AA874347046}" destId="{5B8D1B51-E93D-4CF4-8048-867CDAC68FAD}" srcOrd="0" destOrd="0" presId="urn:microsoft.com/office/officeart/2005/8/layout/orgChart1"/>
    <dgm:cxn modelId="{356CD4CD-480B-4A45-9EE5-4923DEE15FE2}" type="presParOf" srcId="{0F450671-846A-4445-AA01-6AA874347046}" destId="{5246380F-5A60-4DAE-BE1E-AB6508F57162}" srcOrd="1" destOrd="0" presId="urn:microsoft.com/office/officeart/2005/8/layout/orgChart1"/>
    <dgm:cxn modelId="{06272F76-5D08-4247-9882-E6D4EAE862F6}" type="presParOf" srcId="{1FFD0AB6-6AF8-4F21-9892-D41CDE0C2087}" destId="{1A0D37FC-EE87-44E8-AD00-A2262CB57479}" srcOrd="1" destOrd="0" presId="urn:microsoft.com/office/officeart/2005/8/layout/orgChart1"/>
    <dgm:cxn modelId="{A7632254-C6DE-40C9-9880-B9F3148C08E5}" type="presParOf" srcId="{1A0D37FC-EE87-44E8-AD00-A2262CB57479}" destId="{FF2F54F1-5103-48CF-96C2-70C05EA67C92}" srcOrd="0" destOrd="0" presId="urn:microsoft.com/office/officeart/2005/8/layout/orgChart1"/>
    <dgm:cxn modelId="{5E562046-B228-4CDC-AF2C-BB0B4AE8A53A}" type="presParOf" srcId="{1A0D37FC-EE87-44E8-AD00-A2262CB57479}" destId="{B6E81A45-2D93-48D2-BDC4-2FE2C6121B42}" srcOrd="1" destOrd="0" presId="urn:microsoft.com/office/officeart/2005/8/layout/orgChart1"/>
    <dgm:cxn modelId="{3FD4DB57-AE61-4223-95C4-B0AF10F83239}" type="presParOf" srcId="{B6E81A45-2D93-48D2-BDC4-2FE2C6121B42}" destId="{5926CACA-5F71-4DD0-828E-D4C8D7F4D298}" srcOrd="0" destOrd="0" presId="urn:microsoft.com/office/officeart/2005/8/layout/orgChart1"/>
    <dgm:cxn modelId="{EEBFF6C8-0EF2-4698-8BD1-20B72689BA06}" type="presParOf" srcId="{5926CACA-5F71-4DD0-828E-D4C8D7F4D298}" destId="{5396F83C-9FEA-4D82-BB39-C283E953A58D}" srcOrd="0" destOrd="0" presId="urn:microsoft.com/office/officeart/2005/8/layout/orgChart1"/>
    <dgm:cxn modelId="{F180B2DD-B142-4D32-97A4-F857F12EEC94}" type="presParOf" srcId="{5926CACA-5F71-4DD0-828E-D4C8D7F4D298}" destId="{7B989094-1ADF-4B6F-B146-8233C20EA02E}" srcOrd="1" destOrd="0" presId="urn:microsoft.com/office/officeart/2005/8/layout/orgChart1"/>
    <dgm:cxn modelId="{E25E6F42-7EE4-4618-A594-556FD7D46811}" type="presParOf" srcId="{B6E81A45-2D93-48D2-BDC4-2FE2C6121B42}" destId="{A53709DD-D193-45D4-834E-BB09834786A1}" srcOrd="1" destOrd="0" presId="urn:microsoft.com/office/officeart/2005/8/layout/orgChart1"/>
    <dgm:cxn modelId="{E3A1CF54-0626-43E7-9C00-8F0AC1D8E65C}" type="presParOf" srcId="{B6E81A45-2D93-48D2-BDC4-2FE2C6121B42}" destId="{0AECF42A-2AB4-4D00-91B3-15F1ED6FBC40}" srcOrd="2" destOrd="0" presId="urn:microsoft.com/office/officeart/2005/8/layout/orgChart1"/>
    <dgm:cxn modelId="{7CF40AFE-48E5-4751-B470-E5AB7A6236BB}" type="presParOf" srcId="{1A0D37FC-EE87-44E8-AD00-A2262CB57479}" destId="{B31A427A-6135-48D1-8E59-C932A5725DD9}" srcOrd="2" destOrd="0" presId="urn:microsoft.com/office/officeart/2005/8/layout/orgChart1"/>
    <dgm:cxn modelId="{9824119B-0487-48DD-B0EB-507E65DDE500}" type="presParOf" srcId="{1A0D37FC-EE87-44E8-AD00-A2262CB57479}" destId="{A42F1687-62D7-490C-A86A-BD0EA8AC1414}" srcOrd="3" destOrd="0" presId="urn:microsoft.com/office/officeart/2005/8/layout/orgChart1"/>
    <dgm:cxn modelId="{E4FADD85-73EC-47A2-9156-1216F87E2290}" type="presParOf" srcId="{A42F1687-62D7-490C-A86A-BD0EA8AC1414}" destId="{CC92C8F9-4527-4827-9446-FF6E5B42B6FB}" srcOrd="0" destOrd="0" presId="urn:microsoft.com/office/officeart/2005/8/layout/orgChart1"/>
    <dgm:cxn modelId="{1610C0B7-41CD-434C-A20B-5D6E940E8DF5}" type="presParOf" srcId="{CC92C8F9-4527-4827-9446-FF6E5B42B6FB}" destId="{413B7E89-D162-455C-BBB2-BF428B0F26B4}" srcOrd="0" destOrd="0" presId="urn:microsoft.com/office/officeart/2005/8/layout/orgChart1"/>
    <dgm:cxn modelId="{B2EC9815-5332-41CD-8323-BC4C905F8A6E}" type="presParOf" srcId="{CC92C8F9-4527-4827-9446-FF6E5B42B6FB}" destId="{9A13CF14-3F7C-46A1-B5DA-8853599C5861}" srcOrd="1" destOrd="0" presId="urn:microsoft.com/office/officeart/2005/8/layout/orgChart1"/>
    <dgm:cxn modelId="{C80375DF-28E4-4C43-B296-B80CFBEB20E1}" type="presParOf" srcId="{A42F1687-62D7-490C-A86A-BD0EA8AC1414}" destId="{485840C0-04DE-46EC-A522-A5DFE44D2F4B}" srcOrd="1" destOrd="0" presId="urn:microsoft.com/office/officeart/2005/8/layout/orgChart1"/>
    <dgm:cxn modelId="{0D5E5682-6F0B-49D1-940F-4CF32FA82C45}" type="presParOf" srcId="{A42F1687-62D7-490C-A86A-BD0EA8AC1414}" destId="{93DA3202-E547-415B-8479-24843CC365BE}" srcOrd="2" destOrd="0" presId="urn:microsoft.com/office/officeart/2005/8/layout/orgChart1"/>
    <dgm:cxn modelId="{90F0D3B6-2B65-47E4-85DD-9C863E35F9E7}" type="presParOf" srcId="{1FFD0AB6-6AF8-4F21-9892-D41CDE0C2087}" destId="{E09757E8-9CAE-4099-800F-FEF00D41074F}" srcOrd="2" destOrd="0" presId="urn:microsoft.com/office/officeart/2005/8/layout/orgChart1"/>
    <dgm:cxn modelId="{3646D03D-374F-4E16-8DDF-DB7449DC692B}" type="presParOf" srcId="{6B7062D9-848B-4107-9B37-8EB5371EBD8E}" destId="{52EDD46E-C68C-464E-B260-6BB73B991DF7}" srcOrd="2" destOrd="0" presId="urn:microsoft.com/office/officeart/2005/8/layout/orgChart1"/>
    <dgm:cxn modelId="{7A9D2BB9-D067-460E-98C9-55B99F9D7C9B}" type="presParOf" srcId="{6B7062D9-848B-4107-9B37-8EB5371EBD8E}" destId="{6BA24175-991F-4F6D-B1C8-C844ADC543E6}" srcOrd="3" destOrd="0" presId="urn:microsoft.com/office/officeart/2005/8/layout/orgChart1"/>
    <dgm:cxn modelId="{004C2BAA-B768-4531-9A89-68FCADAFB75D}" type="presParOf" srcId="{6BA24175-991F-4F6D-B1C8-C844ADC543E6}" destId="{5E4ECA1C-F5C0-401F-B3BC-7A64E48891B0}" srcOrd="0" destOrd="0" presId="urn:microsoft.com/office/officeart/2005/8/layout/orgChart1"/>
    <dgm:cxn modelId="{9E319D80-C1EE-4083-BF89-4F0C21058E64}" type="presParOf" srcId="{5E4ECA1C-F5C0-401F-B3BC-7A64E48891B0}" destId="{79538512-A91A-40EC-891E-5718CBF5D18F}" srcOrd="0" destOrd="0" presId="urn:microsoft.com/office/officeart/2005/8/layout/orgChart1"/>
    <dgm:cxn modelId="{9B5A3843-E1FE-4C7D-8B23-EBBF146CAF73}" type="presParOf" srcId="{5E4ECA1C-F5C0-401F-B3BC-7A64E48891B0}" destId="{850EC65A-CD74-4CAD-834F-9CE649C60D6D}" srcOrd="1" destOrd="0" presId="urn:microsoft.com/office/officeart/2005/8/layout/orgChart1"/>
    <dgm:cxn modelId="{3A967654-37D7-4097-AC33-4015ED265317}" type="presParOf" srcId="{6BA24175-991F-4F6D-B1C8-C844ADC543E6}" destId="{B07599C6-51F1-4253-9860-AED87332A8FD}" srcOrd="1" destOrd="0" presId="urn:microsoft.com/office/officeart/2005/8/layout/orgChart1"/>
    <dgm:cxn modelId="{B9D6AF83-9C61-41F4-876A-E042D68DDE8C}" type="presParOf" srcId="{B07599C6-51F1-4253-9860-AED87332A8FD}" destId="{14E67A8D-44C3-4FE2-BC4D-07B1AC6F9E09}" srcOrd="0" destOrd="0" presId="urn:microsoft.com/office/officeart/2005/8/layout/orgChart1"/>
    <dgm:cxn modelId="{1DED81C8-4710-4EAB-B452-F6703565E3CE}" type="presParOf" srcId="{B07599C6-51F1-4253-9860-AED87332A8FD}" destId="{C37A910F-6E53-454C-862F-CCBE54F21272}" srcOrd="1" destOrd="0" presId="urn:microsoft.com/office/officeart/2005/8/layout/orgChart1"/>
    <dgm:cxn modelId="{15DB0EB6-99D8-41B1-9D88-86623B04C3A6}" type="presParOf" srcId="{C37A910F-6E53-454C-862F-CCBE54F21272}" destId="{C90001DD-7106-4641-8DA1-2A98F23FEEB7}" srcOrd="0" destOrd="0" presId="urn:microsoft.com/office/officeart/2005/8/layout/orgChart1"/>
    <dgm:cxn modelId="{5D9172AB-1AD1-4DB2-B0CE-00F1EBEA85D7}" type="presParOf" srcId="{C90001DD-7106-4641-8DA1-2A98F23FEEB7}" destId="{AEABCA0F-A82D-44CE-995D-5D040F1816B7}" srcOrd="0" destOrd="0" presId="urn:microsoft.com/office/officeart/2005/8/layout/orgChart1"/>
    <dgm:cxn modelId="{65540FF6-A9F0-4C96-B342-F134DAC275D4}" type="presParOf" srcId="{C90001DD-7106-4641-8DA1-2A98F23FEEB7}" destId="{CA14EB3F-9523-4357-A75D-648763D6B216}" srcOrd="1" destOrd="0" presId="urn:microsoft.com/office/officeart/2005/8/layout/orgChart1"/>
    <dgm:cxn modelId="{ECDBB06C-85AB-4974-8C2C-C09F3A188030}" type="presParOf" srcId="{C37A910F-6E53-454C-862F-CCBE54F21272}" destId="{EC0247C5-4118-4F11-9EAB-4486A28D1DD0}" srcOrd="1" destOrd="0" presId="urn:microsoft.com/office/officeart/2005/8/layout/orgChart1"/>
    <dgm:cxn modelId="{634B1223-D559-4E52-904D-C02CD9C788E4}" type="presParOf" srcId="{EC0247C5-4118-4F11-9EAB-4486A28D1DD0}" destId="{0FBF3DF3-41C9-4326-A804-BC4D9B9D9129}" srcOrd="0" destOrd="0" presId="urn:microsoft.com/office/officeart/2005/8/layout/orgChart1"/>
    <dgm:cxn modelId="{9FDE645C-2F60-4F5F-B945-D249A4841C25}" type="presParOf" srcId="{EC0247C5-4118-4F11-9EAB-4486A28D1DD0}" destId="{9F11FEFA-6AB9-42FA-85F6-641AD7427570}" srcOrd="1" destOrd="0" presId="urn:microsoft.com/office/officeart/2005/8/layout/orgChart1"/>
    <dgm:cxn modelId="{C1F189DA-08A0-4F79-BC33-27E7E1CB0450}" type="presParOf" srcId="{9F11FEFA-6AB9-42FA-85F6-641AD7427570}" destId="{E474A0F6-8574-4744-992E-D559ECADC01D}" srcOrd="0" destOrd="0" presId="urn:microsoft.com/office/officeart/2005/8/layout/orgChart1"/>
    <dgm:cxn modelId="{A2513180-A9BC-49EF-8C87-DEE86E65E71B}" type="presParOf" srcId="{E474A0F6-8574-4744-992E-D559ECADC01D}" destId="{170E4AE9-9051-403A-A4A7-FFD4482207EA}" srcOrd="0" destOrd="0" presId="urn:microsoft.com/office/officeart/2005/8/layout/orgChart1"/>
    <dgm:cxn modelId="{14983999-5CB8-4478-9F5C-81E3C0E9A97E}" type="presParOf" srcId="{E474A0F6-8574-4744-992E-D559ECADC01D}" destId="{3E9BCED1-E4F6-4518-A936-A5F2E2A42618}" srcOrd="1" destOrd="0" presId="urn:microsoft.com/office/officeart/2005/8/layout/orgChart1"/>
    <dgm:cxn modelId="{269464B8-9290-40B6-B519-1A88B016F027}" type="presParOf" srcId="{9F11FEFA-6AB9-42FA-85F6-641AD7427570}" destId="{22BE9881-FA9D-4436-8E6F-3361FAA21127}" srcOrd="1" destOrd="0" presId="urn:microsoft.com/office/officeart/2005/8/layout/orgChart1"/>
    <dgm:cxn modelId="{1D8300FD-3B8B-4E7E-BF19-30A535E655BE}" type="presParOf" srcId="{22BE9881-FA9D-4436-8E6F-3361FAA21127}" destId="{839521CE-EAC5-49D4-BEB7-1A2FD7876093}" srcOrd="0" destOrd="0" presId="urn:microsoft.com/office/officeart/2005/8/layout/orgChart1"/>
    <dgm:cxn modelId="{71E1A3E0-1969-44EF-B9AC-2793DEA579E5}" type="presParOf" srcId="{22BE9881-FA9D-4436-8E6F-3361FAA21127}" destId="{ECCCBB0E-0E79-4CAB-956B-C51DB0790AF2}" srcOrd="1" destOrd="0" presId="urn:microsoft.com/office/officeart/2005/8/layout/orgChart1"/>
    <dgm:cxn modelId="{CFAB3CEF-C8C4-4F27-99E8-770CA4964975}" type="presParOf" srcId="{ECCCBB0E-0E79-4CAB-956B-C51DB0790AF2}" destId="{4B9D1533-F610-455D-A55C-43D2F47ACE3E}" srcOrd="0" destOrd="0" presId="urn:microsoft.com/office/officeart/2005/8/layout/orgChart1"/>
    <dgm:cxn modelId="{175FB393-725E-4F4F-9F26-6D85E23A48CA}" type="presParOf" srcId="{4B9D1533-F610-455D-A55C-43D2F47ACE3E}" destId="{1CBA9272-C002-4D3E-BBF7-B6C0259198DF}" srcOrd="0" destOrd="0" presId="urn:microsoft.com/office/officeart/2005/8/layout/orgChart1"/>
    <dgm:cxn modelId="{79B1F2C3-527A-4047-A66C-74542400B728}" type="presParOf" srcId="{4B9D1533-F610-455D-A55C-43D2F47ACE3E}" destId="{C5F5CB17-4BDC-4776-BE16-E3BCC9B7772C}" srcOrd="1" destOrd="0" presId="urn:microsoft.com/office/officeart/2005/8/layout/orgChart1"/>
    <dgm:cxn modelId="{A80AF141-7253-434C-B578-11CAE5FF5363}" type="presParOf" srcId="{ECCCBB0E-0E79-4CAB-956B-C51DB0790AF2}" destId="{D7ED60FF-D21B-4B04-97DE-23AEBAC182FC}" srcOrd="1" destOrd="0" presId="urn:microsoft.com/office/officeart/2005/8/layout/orgChart1"/>
    <dgm:cxn modelId="{A5F81C0F-F6FA-4C9B-9A1C-218937A59C41}" type="presParOf" srcId="{ECCCBB0E-0E79-4CAB-956B-C51DB0790AF2}" destId="{E8EA1581-4E6A-4EF8-BC40-F3C2CF0DAB63}" srcOrd="2" destOrd="0" presId="urn:microsoft.com/office/officeart/2005/8/layout/orgChart1"/>
    <dgm:cxn modelId="{1CAB31D4-5EAD-42F8-8604-54A76070F63A}" type="presParOf" srcId="{22BE9881-FA9D-4436-8E6F-3361FAA21127}" destId="{25EB7B1D-3A7F-47BF-9CD1-068E6C080C94}" srcOrd="2" destOrd="0" presId="urn:microsoft.com/office/officeart/2005/8/layout/orgChart1"/>
    <dgm:cxn modelId="{A4232415-C19F-44F6-9F85-2F5F2EF8E6A4}" type="presParOf" srcId="{22BE9881-FA9D-4436-8E6F-3361FAA21127}" destId="{F95AB39F-515A-4DFC-A150-A21C3818A21E}" srcOrd="3" destOrd="0" presId="urn:microsoft.com/office/officeart/2005/8/layout/orgChart1"/>
    <dgm:cxn modelId="{7B2B2B48-00D1-4C6E-A9EE-36E8A944A52A}" type="presParOf" srcId="{F95AB39F-515A-4DFC-A150-A21C3818A21E}" destId="{72590B5E-3B11-429E-B044-3CA3298E230F}" srcOrd="0" destOrd="0" presId="urn:microsoft.com/office/officeart/2005/8/layout/orgChart1"/>
    <dgm:cxn modelId="{3361FD94-D8FB-42BB-A8BD-CF332E1E0E62}" type="presParOf" srcId="{72590B5E-3B11-429E-B044-3CA3298E230F}" destId="{F6A9EBE0-3DE8-4AD8-87F8-1C7260329139}" srcOrd="0" destOrd="0" presId="urn:microsoft.com/office/officeart/2005/8/layout/orgChart1"/>
    <dgm:cxn modelId="{581F2915-D737-4A39-8878-05F3BD6B6234}" type="presParOf" srcId="{72590B5E-3B11-429E-B044-3CA3298E230F}" destId="{43148E70-62DA-41F6-A772-1CC6432A990C}" srcOrd="1" destOrd="0" presId="urn:microsoft.com/office/officeart/2005/8/layout/orgChart1"/>
    <dgm:cxn modelId="{18478C9E-9765-4CE4-A10D-1244EF220A2C}" type="presParOf" srcId="{F95AB39F-515A-4DFC-A150-A21C3818A21E}" destId="{4D3891BB-B4BB-4EE8-BFB2-626C03DD4A83}" srcOrd="1" destOrd="0" presId="urn:microsoft.com/office/officeart/2005/8/layout/orgChart1"/>
    <dgm:cxn modelId="{75914BCE-1617-408F-AA0B-739901E2D2EE}" type="presParOf" srcId="{F95AB39F-515A-4DFC-A150-A21C3818A21E}" destId="{1A4B297D-B278-4807-AB3A-90B862ED3969}" srcOrd="2" destOrd="0" presId="urn:microsoft.com/office/officeart/2005/8/layout/orgChart1"/>
    <dgm:cxn modelId="{9CFF31A1-0A3C-40D1-B9D3-23650CB63A24}" type="presParOf" srcId="{9F11FEFA-6AB9-42FA-85F6-641AD7427570}" destId="{82653D86-59C0-4FCB-9678-53A94F467110}" srcOrd="2" destOrd="0" presId="urn:microsoft.com/office/officeart/2005/8/layout/orgChart1"/>
    <dgm:cxn modelId="{D5982162-A735-45D7-B3EE-CBD7D330D669}" type="presParOf" srcId="{EC0247C5-4118-4F11-9EAB-4486A28D1DD0}" destId="{82AFC85A-73B4-4C5A-9B1A-A8462C6DB57E}" srcOrd="2" destOrd="0" presId="urn:microsoft.com/office/officeart/2005/8/layout/orgChart1"/>
    <dgm:cxn modelId="{B7FB9F3B-A5B4-4EE9-93E4-274F2B8C54A5}" type="presParOf" srcId="{EC0247C5-4118-4F11-9EAB-4486A28D1DD0}" destId="{053FE159-588D-47D1-A6F6-1E58D71AD343}" srcOrd="3" destOrd="0" presId="urn:microsoft.com/office/officeart/2005/8/layout/orgChart1"/>
    <dgm:cxn modelId="{08C5C56A-9AC2-4484-9084-E789735A57DE}" type="presParOf" srcId="{053FE159-588D-47D1-A6F6-1E58D71AD343}" destId="{53549FFE-2A60-4938-8B22-7245C05D6147}" srcOrd="0" destOrd="0" presId="urn:microsoft.com/office/officeart/2005/8/layout/orgChart1"/>
    <dgm:cxn modelId="{F5A00861-3AA6-42FB-BA8A-CE01871BA5B8}" type="presParOf" srcId="{53549FFE-2A60-4938-8B22-7245C05D6147}" destId="{4587E4E3-DDBA-4F85-95F2-9150747BE1B4}" srcOrd="0" destOrd="0" presId="urn:microsoft.com/office/officeart/2005/8/layout/orgChart1"/>
    <dgm:cxn modelId="{78546CDC-85EA-4DEA-9087-4A167C5ABC63}" type="presParOf" srcId="{53549FFE-2A60-4938-8B22-7245C05D6147}" destId="{DE6A7462-64EA-4E7E-876D-B72AE64AEA38}" srcOrd="1" destOrd="0" presId="urn:microsoft.com/office/officeart/2005/8/layout/orgChart1"/>
    <dgm:cxn modelId="{A34FD649-01A0-44A4-A5F4-D0EF2D7A7101}" type="presParOf" srcId="{053FE159-588D-47D1-A6F6-1E58D71AD343}" destId="{1A61C5DA-B247-4A59-A5FA-B8E167DAED5D}" srcOrd="1" destOrd="0" presId="urn:microsoft.com/office/officeart/2005/8/layout/orgChart1"/>
    <dgm:cxn modelId="{589CDF68-932A-4F61-88D9-8F171B1FF9ED}" type="presParOf" srcId="{1A61C5DA-B247-4A59-A5FA-B8E167DAED5D}" destId="{85621EA8-155C-4724-9045-358186EA3282}" srcOrd="0" destOrd="0" presId="urn:microsoft.com/office/officeart/2005/8/layout/orgChart1"/>
    <dgm:cxn modelId="{5B2500CE-3B67-4B9D-B6F6-66CD885E0EA4}" type="presParOf" srcId="{1A61C5DA-B247-4A59-A5FA-B8E167DAED5D}" destId="{57CC2176-97FA-4DC2-B264-1C44B033E78C}" srcOrd="1" destOrd="0" presId="urn:microsoft.com/office/officeart/2005/8/layout/orgChart1"/>
    <dgm:cxn modelId="{8544BCE8-6F74-42DA-920C-86B343BF94DB}" type="presParOf" srcId="{57CC2176-97FA-4DC2-B264-1C44B033E78C}" destId="{35BF3AEA-A0DA-4C33-BD80-D60811FED860}" srcOrd="0" destOrd="0" presId="urn:microsoft.com/office/officeart/2005/8/layout/orgChart1"/>
    <dgm:cxn modelId="{03EFBF94-5EDA-47FA-B692-43A21F108ED3}" type="presParOf" srcId="{35BF3AEA-A0DA-4C33-BD80-D60811FED860}" destId="{E0FB0DD3-1449-4744-A5C2-E88F305DF30D}" srcOrd="0" destOrd="0" presId="urn:microsoft.com/office/officeart/2005/8/layout/orgChart1"/>
    <dgm:cxn modelId="{920012C0-5B80-449A-A4DD-1417E6B6FA3A}" type="presParOf" srcId="{35BF3AEA-A0DA-4C33-BD80-D60811FED860}" destId="{5D7410EE-4A92-4DC0-9C9D-E65C80D56FB6}" srcOrd="1" destOrd="0" presId="urn:microsoft.com/office/officeart/2005/8/layout/orgChart1"/>
    <dgm:cxn modelId="{E0E7D53F-986F-49A7-B7BE-FB7DB4746376}" type="presParOf" srcId="{57CC2176-97FA-4DC2-B264-1C44B033E78C}" destId="{799B5F51-0435-4F76-9FBC-9243685DE607}" srcOrd="1" destOrd="0" presId="urn:microsoft.com/office/officeart/2005/8/layout/orgChart1"/>
    <dgm:cxn modelId="{80B1703C-F74D-41A6-8C53-585BB2DDBF84}" type="presParOf" srcId="{57CC2176-97FA-4DC2-B264-1C44B033E78C}" destId="{9A546DC3-91D7-4017-841E-9F1DA3AB7CA6}" srcOrd="2" destOrd="0" presId="urn:microsoft.com/office/officeart/2005/8/layout/orgChart1"/>
    <dgm:cxn modelId="{FF36CF8A-1AB8-49FB-92D8-4A954ED547BB}" type="presParOf" srcId="{1A61C5DA-B247-4A59-A5FA-B8E167DAED5D}" destId="{3A28243F-EF36-4C9A-BFFE-51CF891D4CAE}" srcOrd="2" destOrd="0" presId="urn:microsoft.com/office/officeart/2005/8/layout/orgChart1"/>
    <dgm:cxn modelId="{06C84470-96EA-4D84-A13F-2C3151D63399}" type="presParOf" srcId="{1A61C5DA-B247-4A59-A5FA-B8E167DAED5D}" destId="{90CA0163-5DD0-4BBB-871C-B40F3A630902}" srcOrd="3" destOrd="0" presId="urn:microsoft.com/office/officeart/2005/8/layout/orgChart1"/>
    <dgm:cxn modelId="{043C632C-4788-45C7-972C-7F46687211F9}" type="presParOf" srcId="{90CA0163-5DD0-4BBB-871C-B40F3A630902}" destId="{A3900040-5812-47F5-A601-89F673B8E576}" srcOrd="0" destOrd="0" presId="urn:microsoft.com/office/officeart/2005/8/layout/orgChart1"/>
    <dgm:cxn modelId="{6FA08211-1A64-494E-ADAB-FE2F9EBD5766}" type="presParOf" srcId="{A3900040-5812-47F5-A601-89F673B8E576}" destId="{60A66C1E-1567-4ED5-B30D-63C064CC1E16}" srcOrd="0" destOrd="0" presId="urn:microsoft.com/office/officeart/2005/8/layout/orgChart1"/>
    <dgm:cxn modelId="{35B694B6-A053-4A07-828D-2BE203B1B7E1}" type="presParOf" srcId="{A3900040-5812-47F5-A601-89F673B8E576}" destId="{29E3A264-F509-4F06-882F-341E9CF12D01}" srcOrd="1" destOrd="0" presId="urn:microsoft.com/office/officeart/2005/8/layout/orgChart1"/>
    <dgm:cxn modelId="{D0982A1C-F111-4422-B467-CF7BC4032356}" type="presParOf" srcId="{90CA0163-5DD0-4BBB-871C-B40F3A630902}" destId="{B6936709-C47C-43AB-AE9D-6014F5A96F5C}" srcOrd="1" destOrd="0" presId="urn:microsoft.com/office/officeart/2005/8/layout/orgChart1"/>
    <dgm:cxn modelId="{08E18A5B-BA30-4CBA-A7B8-C3840A60FDA5}" type="presParOf" srcId="{90CA0163-5DD0-4BBB-871C-B40F3A630902}" destId="{F5978F52-9CCA-4F36-8BD4-A32B9E459248}" srcOrd="2" destOrd="0" presId="urn:microsoft.com/office/officeart/2005/8/layout/orgChart1"/>
    <dgm:cxn modelId="{1FD8E5EA-104B-431F-B93F-29D5CE8B5B01}" type="presParOf" srcId="{1A61C5DA-B247-4A59-A5FA-B8E167DAED5D}" destId="{3EE97347-0149-47D5-B019-4634CD3984E4}" srcOrd="4" destOrd="0" presId="urn:microsoft.com/office/officeart/2005/8/layout/orgChart1"/>
    <dgm:cxn modelId="{C7E0C2CB-6D28-4A59-8DD6-45D941B31AF8}" type="presParOf" srcId="{1A61C5DA-B247-4A59-A5FA-B8E167DAED5D}" destId="{166E3E37-6B79-4CE2-9653-CE0EC23EA95C}" srcOrd="5" destOrd="0" presId="urn:microsoft.com/office/officeart/2005/8/layout/orgChart1"/>
    <dgm:cxn modelId="{69497F4A-4122-41FE-893E-25301B0AC9C0}" type="presParOf" srcId="{166E3E37-6B79-4CE2-9653-CE0EC23EA95C}" destId="{37B86470-D5C6-4EFD-A05B-99A5AA95DB7B}" srcOrd="0" destOrd="0" presId="urn:microsoft.com/office/officeart/2005/8/layout/orgChart1"/>
    <dgm:cxn modelId="{65F69BE8-B917-467E-8C13-CEDC6BBE6B62}" type="presParOf" srcId="{37B86470-D5C6-4EFD-A05B-99A5AA95DB7B}" destId="{575201C0-6D51-44C8-A70C-9D9870BC4D7E}" srcOrd="0" destOrd="0" presId="urn:microsoft.com/office/officeart/2005/8/layout/orgChart1"/>
    <dgm:cxn modelId="{D1AF51EE-71E0-4A03-BFE6-E3BD59FA65B0}" type="presParOf" srcId="{37B86470-D5C6-4EFD-A05B-99A5AA95DB7B}" destId="{6A11A465-8F20-4AB6-BA05-647C22431309}" srcOrd="1" destOrd="0" presId="urn:microsoft.com/office/officeart/2005/8/layout/orgChart1"/>
    <dgm:cxn modelId="{03A21DB7-F394-4062-BC92-A1EDD07825B3}" type="presParOf" srcId="{166E3E37-6B79-4CE2-9653-CE0EC23EA95C}" destId="{241361A6-47D6-4519-AB9E-6095A64EDAC3}" srcOrd="1" destOrd="0" presId="urn:microsoft.com/office/officeart/2005/8/layout/orgChart1"/>
    <dgm:cxn modelId="{7092542D-081F-4D61-9083-A95734C1F806}" type="presParOf" srcId="{166E3E37-6B79-4CE2-9653-CE0EC23EA95C}" destId="{C5A64C18-3AD7-4B86-AD81-E993DF288C8C}" srcOrd="2" destOrd="0" presId="urn:microsoft.com/office/officeart/2005/8/layout/orgChart1"/>
    <dgm:cxn modelId="{BD32210A-3393-45E5-9829-F88FAAE3E715}" type="presParOf" srcId="{053FE159-588D-47D1-A6F6-1E58D71AD343}" destId="{718218F9-028F-4A2C-9118-241066B21E78}" srcOrd="2" destOrd="0" presId="urn:microsoft.com/office/officeart/2005/8/layout/orgChart1"/>
    <dgm:cxn modelId="{92A30385-8F42-4843-A026-72B894A7744F}" type="presParOf" srcId="{EC0247C5-4118-4F11-9EAB-4486A28D1DD0}" destId="{64604180-5F5B-44D7-9EA2-5EAA666B56C2}" srcOrd="4" destOrd="0" presId="urn:microsoft.com/office/officeart/2005/8/layout/orgChart1"/>
    <dgm:cxn modelId="{F854E405-6FF5-48E4-8869-8AE4D3F6FABD}" type="presParOf" srcId="{EC0247C5-4118-4F11-9EAB-4486A28D1DD0}" destId="{A0147431-CA8D-4037-A541-B791F2FA7FF8}" srcOrd="5" destOrd="0" presId="urn:microsoft.com/office/officeart/2005/8/layout/orgChart1"/>
    <dgm:cxn modelId="{5E14E33D-0A3F-45B6-B620-3B1BD4E70215}" type="presParOf" srcId="{A0147431-CA8D-4037-A541-B791F2FA7FF8}" destId="{8676E895-CDB0-434D-BCA9-4BBB8F282D55}" srcOrd="0" destOrd="0" presId="urn:microsoft.com/office/officeart/2005/8/layout/orgChart1"/>
    <dgm:cxn modelId="{B9BC0E07-DA92-4372-B5DE-3FC8B75A1BFB}" type="presParOf" srcId="{8676E895-CDB0-434D-BCA9-4BBB8F282D55}" destId="{FBBFDD41-CE3E-4047-9C85-374AB009FDEB}" srcOrd="0" destOrd="0" presId="urn:microsoft.com/office/officeart/2005/8/layout/orgChart1"/>
    <dgm:cxn modelId="{E8677E58-13D8-47D7-B3C3-830064C389CE}" type="presParOf" srcId="{8676E895-CDB0-434D-BCA9-4BBB8F282D55}" destId="{6679C6DB-6038-4849-B7DD-2CC9F834160F}" srcOrd="1" destOrd="0" presId="urn:microsoft.com/office/officeart/2005/8/layout/orgChart1"/>
    <dgm:cxn modelId="{BE6CD174-3318-428D-AD50-160F600F6F36}" type="presParOf" srcId="{A0147431-CA8D-4037-A541-B791F2FA7FF8}" destId="{BE5A2F8F-DBD1-47E3-9CE8-9FB9CE8113B1}" srcOrd="1" destOrd="0" presId="urn:microsoft.com/office/officeart/2005/8/layout/orgChart1"/>
    <dgm:cxn modelId="{F5D3F449-7A93-47CD-966E-D798F085FF23}" type="presParOf" srcId="{BE5A2F8F-DBD1-47E3-9CE8-9FB9CE8113B1}" destId="{7C186182-D2C7-428F-93D9-71071E224554}" srcOrd="0" destOrd="0" presId="urn:microsoft.com/office/officeart/2005/8/layout/orgChart1"/>
    <dgm:cxn modelId="{36E07EF5-223F-4DE1-850C-2C1D0D437B84}" type="presParOf" srcId="{BE5A2F8F-DBD1-47E3-9CE8-9FB9CE8113B1}" destId="{6E1F85A5-1432-4C3C-B689-2C2057126488}" srcOrd="1" destOrd="0" presId="urn:microsoft.com/office/officeart/2005/8/layout/orgChart1"/>
    <dgm:cxn modelId="{4F05F594-4368-4864-BA08-9F939D6B8E91}" type="presParOf" srcId="{6E1F85A5-1432-4C3C-B689-2C2057126488}" destId="{598E81B3-A14A-42E1-9504-5A6E697469C3}" srcOrd="0" destOrd="0" presId="urn:microsoft.com/office/officeart/2005/8/layout/orgChart1"/>
    <dgm:cxn modelId="{CD65E535-8592-46F3-B4B0-414723F11C8E}" type="presParOf" srcId="{598E81B3-A14A-42E1-9504-5A6E697469C3}" destId="{DD847E56-7630-4C91-B2BD-DB2A7F1C1363}" srcOrd="0" destOrd="0" presId="urn:microsoft.com/office/officeart/2005/8/layout/orgChart1"/>
    <dgm:cxn modelId="{2F639890-88A0-40F5-BB87-716A08ED223E}" type="presParOf" srcId="{598E81B3-A14A-42E1-9504-5A6E697469C3}" destId="{4BA7C033-3DC9-4CAA-9A22-131294A9C116}" srcOrd="1" destOrd="0" presId="urn:microsoft.com/office/officeart/2005/8/layout/orgChart1"/>
    <dgm:cxn modelId="{B029ADB8-5211-4E7A-A09F-C411A2BEB136}" type="presParOf" srcId="{6E1F85A5-1432-4C3C-B689-2C2057126488}" destId="{896EFC1D-7BA3-47CC-9D56-E3163CB113DB}" srcOrd="1" destOrd="0" presId="urn:microsoft.com/office/officeart/2005/8/layout/orgChart1"/>
    <dgm:cxn modelId="{2D84E81F-9EB9-449D-BB55-A692DCB9124F}" type="presParOf" srcId="{6E1F85A5-1432-4C3C-B689-2C2057126488}" destId="{5E871CE3-D8AC-4DEA-BF2B-F66197EC6B30}" srcOrd="2" destOrd="0" presId="urn:microsoft.com/office/officeart/2005/8/layout/orgChart1"/>
    <dgm:cxn modelId="{47847B37-1483-4608-81DC-983C50A47568}" type="presParOf" srcId="{BE5A2F8F-DBD1-47E3-9CE8-9FB9CE8113B1}" destId="{AE46BBC0-FA60-4435-8A1D-ED67B9EE9C94}" srcOrd="2" destOrd="0" presId="urn:microsoft.com/office/officeart/2005/8/layout/orgChart1"/>
    <dgm:cxn modelId="{B7C6649C-B10A-4AFB-8428-3DA389D71843}" type="presParOf" srcId="{BE5A2F8F-DBD1-47E3-9CE8-9FB9CE8113B1}" destId="{5A4F5874-D827-43A1-805B-49FD571DA4CE}" srcOrd="3" destOrd="0" presId="urn:microsoft.com/office/officeart/2005/8/layout/orgChart1"/>
    <dgm:cxn modelId="{2AEA391C-5C5D-4F2D-B984-F1E02220474F}" type="presParOf" srcId="{5A4F5874-D827-43A1-805B-49FD571DA4CE}" destId="{36980845-639F-440F-96F3-1DF8156DD90E}" srcOrd="0" destOrd="0" presId="urn:microsoft.com/office/officeart/2005/8/layout/orgChart1"/>
    <dgm:cxn modelId="{FD15261E-D0E9-4870-B768-48D9A35F39E4}" type="presParOf" srcId="{36980845-639F-440F-96F3-1DF8156DD90E}" destId="{9839C0F8-BFA7-4381-A956-9BA5ABFB55A0}" srcOrd="0" destOrd="0" presId="urn:microsoft.com/office/officeart/2005/8/layout/orgChart1"/>
    <dgm:cxn modelId="{80DF91B4-34CB-4569-A212-719AA5D6C5D9}" type="presParOf" srcId="{36980845-639F-440F-96F3-1DF8156DD90E}" destId="{1140DE46-82F4-4053-BE60-A4A55AAE6770}" srcOrd="1" destOrd="0" presId="urn:microsoft.com/office/officeart/2005/8/layout/orgChart1"/>
    <dgm:cxn modelId="{71D9DFA5-F645-4F42-B79D-F6A9280781FF}" type="presParOf" srcId="{5A4F5874-D827-43A1-805B-49FD571DA4CE}" destId="{AAAA5058-9201-4CE3-9293-5DF61F8F6A33}" srcOrd="1" destOrd="0" presId="urn:microsoft.com/office/officeart/2005/8/layout/orgChart1"/>
    <dgm:cxn modelId="{DC9E3913-553E-432C-9D32-5645BCC4BE60}" type="presParOf" srcId="{5A4F5874-D827-43A1-805B-49FD571DA4CE}" destId="{8AF947A9-EFF7-4CE9-B204-C7D42D6CBF31}" srcOrd="2" destOrd="0" presId="urn:microsoft.com/office/officeart/2005/8/layout/orgChart1"/>
    <dgm:cxn modelId="{E81CB6F9-FB3E-491F-965F-DC1B973334CC}" type="presParOf" srcId="{BE5A2F8F-DBD1-47E3-9CE8-9FB9CE8113B1}" destId="{296956C5-4E8B-483C-BFBB-BC4E033830D0}" srcOrd="4" destOrd="0" presId="urn:microsoft.com/office/officeart/2005/8/layout/orgChart1"/>
    <dgm:cxn modelId="{C9F3E236-AB00-4CD1-A75E-4415EDBC4B48}" type="presParOf" srcId="{BE5A2F8F-DBD1-47E3-9CE8-9FB9CE8113B1}" destId="{C606D3C2-18AB-4E91-BA18-BC3F514CCCBC}" srcOrd="5" destOrd="0" presId="urn:microsoft.com/office/officeart/2005/8/layout/orgChart1"/>
    <dgm:cxn modelId="{AEFF8620-CB88-41B5-B814-50490C13E161}" type="presParOf" srcId="{C606D3C2-18AB-4E91-BA18-BC3F514CCCBC}" destId="{9C32A8A9-267A-44BB-ABD7-DF87CB248FE5}" srcOrd="0" destOrd="0" presId="urn:microsoft.com/office/officeart/2005/8/layout/orgChart1"/>
    <dgm:cxn modelId="{5FE12451-7AE2-4DC8-AD78-254E9C75E200}" type="presParOf" srcId="{9C32A8A9-267A-44BB-ABD7-DF87CB248FE5}" destId="{9F85FAAE-D749-4076-A77A-18BE3A8E161A}" srcOrd="0" destOrd="0" presId="urn:microsoft.com/office/officeart/2005/8/layout/orgChart1"/>
    <dgm:cxn modelId="{4C32728B-5D8F-45F9-BE6E-E3385140593B}" type="presParOf" srcId="{9C32A8A9-267A-44BB-ABD7-DF87CB248FE5}" destId="{AE17F321-8C6C-4486-AABC-1181FF49CC4E}" srcOrd="1" destOrd="0" presId="urn:microsoft.com/office/officeart/2005/8/layout/orgChart1"/>
    <dgm:cxn modelId="{BD1D4EFB-F9DB-4481-9458-2DADEC322F08}" type="presParOf" srcId="{C606D3C2-18AB-4E91-BA18-BC3F514CCCBC}" destId="{65CD7198-BB90-4DAE-8CDA-D75DC054EA5B}" srcOrd="1" destOrd="0" presId="urn:microsoft.com/office/officeart/2005/8/layout/orgChart1"/>
    <dgm:cxn modelId="{D831B091-457F-4780-A05A-81D8CACD466E}" type="presParOf" srcId="{C606D3C2-18AB-4E91-BA18-BC3F514CCCBC}" destId="{D7328EAD-CC9F-4B5B-BBD0-0C40CB0025EB}" srcOrd="2" destOrd="0" presId="urn:microsoft.com/office/officeart/2005/8/layout/orgChart1"/>
    <dgm:cxn modelId="{442CBE4F-9C9E-480C-B7E1-C7FD32405360}" type="presParOf" srcId="{A0147431-CA8D-4037-A541-B791F2FA7FF8}" destId="{109B3002-E550-40D1-BE03-FF2284B00D2A}" srcOrd="2" destOrd="0" presId="urn:microsoft.com/office/officeart/2005/8/layout/orgChart1"/>
    <dgm:cxn modelId="{667B94BF-6DB4-4734-8D48-8CDCD7F7E46D}" type="presParOf" srcId="{EC0247C5-4118-4F11-9EAB-4486A28D1DD0}" destId="{23AF1A98-AE1D-439F-A28D-F3BE689566B3}" srcOrd="6" destOrd="0" presId="urn:microsoft.com/office/officeart/2005/8/layout/orgChart1"/>
    <dgm:cxn modelId="{553C7CB8-DD15-4934-95AE-E352D136264B}" type="presParOf" srcId="{EC0247C5-4118-4F11-9EAB-4486A28D1DD0}" destId="{FCDA39C8-342C-48E4-84AB-5E7754F8E4E7}" srcOrd="7" destOrd="0" presId="urn:microsoft.com/office/officeart/2005/8/layout/orgChart1"/>
    <dgm:cxn modelId="{7127476A-4A3C-4648-BE0D-4F4B212F4E49}" type="presParOf" srcId="{FCDA39C8-342C-48E4-84AB-5E7754F8E4E7}" destId="{16B54F72-9631-48F8-B9D5-A5DB575182E0}" srcOrd="0" destOrd="0" presId="urn:microsoft.com/office/officeart/2005/8/layout/orgChart1"/>
    <dgm:cxn modelId="{4EC5E3CD-36CB-4DCA-A695-943C9E17FE31}" type="presParOf" srcId="{16B54F72-9631-48F8-B9D5-A5DB575182E0}" destId="{61C5FF26-90CF-48BA-B59E-A4E8967B9F79}" srcOrd="0" destOrd="0" presId="urn:microsoft.com/office/officeart/2005/8/layout/orgChart1"/>
    <dgm:cxn modelId="{208F60AB-B883-4F7D-9020-3F675263C622}" type="presParOf" srcId="{16B54F72-9631-48F8-B9D5-A5DB575182E0}" destId="{766EDE54-3A83-4FEE-A8DF-88A218D9139E}" srcOrd="1" destOrd="0" presId="urn:microsoft.com/office/officeart/2005/8/layout/orgChart1"/>
    <dgm:cxn modelId="{B149DDE3-C765-4528-B41C-29BDB45674D6}" type="presParOf" srcId="{FCDA39C8-342C-48E4-84AB-5E7754F8E4E7}" destId="{E2FEE626-0792-4BC7-9AA5-DB7DC44A14EA}" srcOrd="1" destOrd="0" presId="urn:microsoft.com/office/officeart/2005/8/layout/orgChart1"/>
    <dgm:cxn modelId="{554125BF-D496-4DEE-A94D-34106D4C1A99}" type="presParOf" srcId="{E2FEE626-0792-4BC7-9AA5-DB7DC44A14EA}" destId="{94107B70-BB29-4050-8B45-B9FEA118683A}" srcOrd="0" destOrd="0" presId="urn:microsoft.com/office/officeart/2005/8/layout/orgChart1"/>
    <dgm:cxn modelId="{93D09993-15C5-4D54-84C3-A6107E51E93C}" type="presParOf" srcId="{E2FEE626-0792-4BC7-9AA5-DB7DC44A14EA}" destId="{CB31CCAF-2F01-48BD-A0E0-AC8B07BAB3C1}" srcOrd="1" destOrd="0" presId="urn:microsoft.com/office/officeart/2005/8/layout/orgChart1"/>
    <dgm:cxn modelId="{AC71FDC2-8126-4053-931B-CD559229EA65}" type="presParOf" srcId="{CB31CCAF-2F01-48BD-A0E0-AC8B07BAB3C1}" destId="{F7FF3470-ADF9-406E-9074-BC8C40BB0F89}" srcOrd="0" destOrd="0" presId="urn:microsoft.com/office/officeart/2005/8/layout/orgChart1"/>
    <dgm:cxn modelId="{CA14C431-F77C-4A37-BC67-051615AB15F3}" type="presParOf" srcId="{F7FF3470-ADF9-406E-9074-BC8C40BB0F89}" destId="{0802F607-366D-4992-80A1-36BF2E9FEBB2}" srcOrd="0" destOrd="0" presId="urn:microsoft.com/office/officeart/2005/8/layout/orgChart1"/>
    <dgm:cxn modelId="{ED8FAFEC-106A-40CB-855B-E2885F9139E9}" type="presParOf" srcId="{F7FF3470-ADF9-406E-9074-BC8C40BB0F89}" destId="{F1C47E66-660F-4EE5-85A2-580290D24358}" srcOrd="1" destOrd="0" presId="urn:microsoft.com/office/officeart/2005/8/layout/orgChart1"/>
    <dgm:cxn modelId="{C4093FD6-54EB-400E-93CE-114C476EDABA}" type="presParOf" srcId="{CB31CCAF-2F01-48BD-A0E0-AC8B07BAB3C1}" destId="{54EFDE24-9896-40AA-83FB-CFC8A9BED2C6}" srcOrd="1" destOrd="0" presId="urn:microsoft.com/office/officeart/2005/8/layout/orgChart1"/>
    <dgm:cxn modelId="{C759F8E8-F9F9-43F2-BAB8-8557FAE7673E}" type="presParOf" srcId="{CB31CCAF-2F01-48BD-A0E0-AC8B07BAB3C1}" destId="{54FF8B08-FAE9-41C5-B591-90FA0FFB4F0D}" srcOrd="2" destOrd="0" presId="urn:microsoft.com/office/officeart/2005/8/layout/orgChart1"/>
    <dgm:cxn modelId="{0A1BCFF0-754F-467F-8569-D98F3A447409}" type="presParOf" srcId="{E2FEE626-0792-4BC7-9AA5-DB7DC44A14EA}" destId="{1F436051-F5D0-4CD7-8F30-7FCD661AF0E0}" srcOrd="2" destOrd="0" presId="urn:microsoft.com/office/officeart/2005/8/layout/orgChart1"/>
    <dgm:cxn modelId="{1D535844-3C57-45E8-8162-DAB266C7C86B}" type="presParOf" srcId="{E2FEE626-0792-4BC7-9AA5-DB7DC44A14EA}" destId="{C321F082-6227-4A96-8076-042B8D241FBB}" srcOrd="3" destOrd="0" presId="urn:microsoft.com/office/officeart/2005/8/layout/orgChart1"/>
    <dgm:cxn modelId="{AA56933A-5186-46E9-921A-22BA6C0D70DD}" type="presParOf" srcId="{C321F082-6227-4A96-8076-042B8D241FBB}" destId="{58967CB5-649E-4D8C-82A8-EC9CB8824144}" srcOrd="0" destOrd="0" presId="urn:microsoft.com/office/officeart/2005/8/layout/orgChart1"/>
    <dgm:cxn modelId="{CDE1CF87-5333-4418-A064-FAE296D3D7FA}" type="presParOf" srcId="{58967CB5-649E-4D8C-82A8-EC9CB8824144}" destId="{11449B82-F0D2-4CB3-9D9D-8000782AD0C5}" srcOrd="0" destOrd="0" presId="urn:microsoft.com/office/officeart/2005/8/layout/orgChart1"/>
    <dgm:cxn modelId="{6BF8EB1A-13E1-4003-8C0C-214E9AB2E91D}" type="presParOf" srcId="{58967CB5-649E-4D8C-82A8-EC9CB8824144}" destId="{1CD62A90-BE02-4E7B-BE21-F702AC5098AC}" srcOrd="1" destOrd="0" presId="urn:microsoft.com/office/officeart/2005/8/layout/orgChart1"/>
    <dgm:cxn modelId="{238D9651-4E5C-48B1-8A65-1866616B472A}" type="presParOf" srcId="{C321F082-6227-4A96-8076-042B8D241FBB}" destId="{D6361065-9EED-4048-B869-6076ACDD5C72}" srcOrd="1" destOrd="0" presId="urn:microsoft.com/office/officeart/2005/8/layout/orgChart1"/>
    <dgm:cxn modelId="{1B445050-1424-45D6-B9DB-AD040FFD9C5D}" type="presParOf" srcId="{C321F082-6227-4A96-8076-042B8D241FBB}" destId="{ABDC8F4A-D146-4CAD-BDAF-C9860A1AB1A1}" srcOrd="2" destOrd="0" presId="urn:microsoft.com/office/officeart/2005/8/layout/orgChart1"/>
    <dgm:cxn modelId="{E164BF32-078C-4CD4-94B1-C1B2838B6D75}" type="presParOf" srcId="{FCDA39C8-342C-48E4-84AB-5E7754F8E4E7}" destId="{F068A547-746B-4A06-A826-EBC93E380B89}" srcOrd="2" destOrd="0" presId="urn:microsoft.com/office/officeart/2005/8/layout/orgChart1"/>
    <dgm:cxn modelId="{9E526C95-7BBE-44FD-B7E6-367C77F1A190}" type="presParOf" srcId="{C37A910F-6E53-454C-862F-CCBE54F21272}" destId="{A0818827-C772-4158-845C-3EE3FB31C732}" srcOrd="2" destOrd="0" presId="urn:microsoft.com/office/officeart/2005/8/layout/orgChart1"/>
    <dgm:cxn modelId="{C71689F3-8F18-42F9-A643-8678C232C83B}" type="presParOf" srcId="{B07599C6-51F1-4253-9860-AED87332A8FD}" destId="{3CC499A4-1983-4104-B32F-DA02BA11C447}" srcOrd="2" destOrd="0" presId="urn:microsoft.com/office/officeart/2005/8/layout/orgChart1"/>
    <dgm:cxn modelId="{64644BC7-DA18-4B8F-BB98-D583E065446A}" type="presParOf" srcId="{B07599C6-51F1-4253-9860-AED87332A8FD}" destId="{9F0BAB58-B6E1-4832-B234-1F42881DDABC}" srcOrd="3" destOrd="0" presId="urn:microsoft.com/office/officeart/2005/8/layout/orgChart1"/>
    <dgm:cxn modelId="{2CAF60CC-40C7-4324-B03A-E1D89492D036}" type="presParOf" srcId="{9F0BAB58-B6E1-4832-B234-1F42881DDABC}" destId="{14FDD6E1-7A05-4286-AE47-766DACA154E8}" srcOrd="0" destOrd="0" presId="urn:microsoft.com/office/officeart/2005/8/layout/orgChart1"/>
    <dgm:cxn modelId="{4E568F0A-8AA7-46E5-806D-D5347EE2C51C}" type="presParOf" srcId="{14FDD6E1-7A05-4286-AE47-766DACA154E8}" destId="{8CB26080-DA22-4E3B-9363-EAD23F8F66BD}" srcOrd="0" destOrd="0" presId="urn:microsoft.com/office/officeart/2005/8/layout/orgChart1"/>
    <dgm:cxn modelId="{D4BB137B-7232-4AAC-A669-C4DFA7AFAEFA}" type="presParOf" srcId="{14FDD6E1-7A05-4286-AE47-766DACA154E8}" destId="{AE144961-038B-4811-9456-1A768ACED6E7}" srcOrd="1" destOrd="0" presId="urn:microsoft.com/office/officeart/2005/8/layout/orgChart1"/>
    <dgm:cxn modelId="{26A7ABDD-8B5C-4857-918A-0C1F21E77295}" type="presParOf" srcId="{9F0BAB58-B6E1-4832-B234-1F42881DDABC}" destId="{D0E75192-DA43-4E4A-85A2-E72FCF92E9C9}" srcOrd="1" destOrd="0" presId="urn:microsoft.com/office/officeart/2005/8/layout/orgChart1"/>
    <dgm:cxn modelId="{1D4F5297-0902-4C92-9FA0-729570871BC1}" type="presParOf" srcId="{D0E75192-DA43-4E4A-85A2-E72FCF92E9C9}" destId="{4F1D179B-D8F3-4E34-BE08-23B8BA8EADA6}" srcOrd="0" destOrd="0" presId="urn:microsoft.com/office/officeart/2005/8/layout/orgChart1"/>
    <dgm:cxn modelId="{80081852-1950-48E9-903C-494BE85A2615}" type="presParOf" srcId="{D0E75192-DA43-4E4A-85A2-E72FCF92E9C9}" destId="{B497CE6A-90DC-4DCE-8F38-A3628AF03D51}" srcOrd="1" destOrd="0" presId="urn:microsoft.com/office/officeart/2005/8/layout/orgChart1"/>
    <dgm:cxn modelId="{D3DEDFFE-FC4E-4455-A896-EAAA829D26F2}" type="presParOf" srcId="{B497CE6A-90DC-4DCE-8F38-A3628AF03D51}" destId="{411526F6-5AF6-4507-B9EF-309D54106E1D}" srcOrd="0" destOrd="0" presId="urn:microsoft.com/office/officeart/2005/8/layout/orgChart1"/>
    <dgm:cxn modelId="{5E691C87-355C-4052-878F-FCC9A70DF593}" type="presParOf" srcId="{411526F6-5AF6-4507-B9EF-309D54106E1D}" destId="{7991CEC0-013B-4F89-B632-6FDD8DABD2EE}" srcOrd="0" destOrd="0" presId="urn:microsoft.com/office/officeart/2005/8/layout/orgChart1"/>
    <dgm:cxn modelId="{6DAD5C5A-72A4-4CD6-880F-E46BAD00F039}" type="presParOf" srcId="{411526F6-5AF6-4507-B9EF-309D54106E1D}" destId="{5CA2B341-5578-4ED1-8601-508117339048}" srcOrd="1" destOrd="0" presId="urn:microsoft.com/office/officeart/2005/8/layout/orgChart1"/>
    <dgm:cxn modelId="{82E59AB2-7B1F-4E45-80D5-120500CF8D3B}" type="presParOf" srcId="{B497CE6A-90DC-4DCE-8F38-A3628AF03D51}" destId="{A639CE2B-F748-4F99-B6B3-17CA6D434C1E}" srcOrd="1" destOrd="0" presId="urn:microsoft.com/office/officeart/2005/8/layout/orgChart1"/>
    <dgm:cxn modelId="{91CC7B2E-7FB2-47AC-AB1A-C3A0D13A42C4}" type="presParOf" srcId="{B497CE6A-90DC-4DCE-8F38-A3628AF03D51}" destId="{E7B7248B-1F98-4C99-9512-45A8088C1935}" srcOrd="2" destOrd="0" presId="urn:microsoft.com/office/officeart/2005/8/layout/orgChart1"/>
    <dgm:cxn modelId="{07BC3035-BFB7-4726-87E9-0CC15D1E79EF}" type="presParOf" srcId="{9F0BAB58-B6E1-4832-B234-1F42881DDABC}" destId="{E2448563-9776-46B2-BD61-DDE53E96435B}" srcOrd="2" destOrd="0" presId="urn:microsoft.com/office/officeart/2005/8/layout/orgChart1"/>
    <dgm:cxn modelId="{FF10E860-850B-4AB9-B727-87ABD7922BAF}" type="presParOf" srcId="{6BA24175-991F-4F6D-B1C8-C844ADC543E6}" destId="{C8382E95-ECCE-4AEC-B54A-343BCC6C7400}" srcOrd="2" destOrd="0" presId="urn:microsoft.com/office/officeart/2005/8/layout/orgChart1"/>
    <dgm:cxn modelId="{000B6A40-057B-4A96-B269-20B85D0786EA}" type="presParOf" srcId="{5B334304-3F28-4A38-AD2B-7C3BEDCE7073}" destId="{1826A783-00C0-447A-96A3-8B543EE9354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1DD5D6-5D69-4268-A592-63102F5B84FD}" type="doc">
      <dgm:prSet loTypeId="urn:microsoft.com/office/officeart/2005/8/layout/process1" loCatId="process" qsTypeId="urn:microsoft.com/office/officeart/2005/8/quickstyle/simple1" qsCatId="simple" csTypeId="urn:microsoft.com/office/officeart/2005/8/colors/accent1_2" csCatId="accent1" phldr="1"/>
      <dgm:spPr/>
    </dgm:pt>
    <dgm:pt modelId="{5F745C88-EBFD-4869-90C9-870A39916BF2}">
      <dgm:prSet phldrT="[Text]" custT="1"/>
      <dgm:spPr/>
      <dgm:t>
        <a:bodyPr/>
        <a:lstStyle/>
        <a:p>
          <a:r>
            <a:rPr lang="en-US" sz="1800" b="1" dirty="0">
              <a:latin typeface="Roboto" panose="02000000000000000000" pitchFamily="2" charset="0"/>
              <a:ea typeface="Roboto" panose="02000000000000000000" pitchFamily="2" charset="0"/>
            </a:rPr>
            <a:t>When the GP </a:t>
          </a:r>
          <a:br>
            <a:rPr lang="en-US" sz="1800" b="1" dirty="0">
              <a:latin typeface="Roboto" panose="02000000000000000000" pitchFamily="2" charset="0"/>
              <a:ea typeface="Roboto" panose="02000000000000000000" pitchFamily="2" charset="0"/>
            </a:rPr>
          </a:br>
          <a:r>
            <a:rPr lang="en-US" sz="1800" b="1" dirty="0">
              <a:latin typeface="Roboto" panose="02000000000000000000" pitchFamily="2" charset="0"/>
              <a:ea typeface="Roboto" panose="02000000000000000000" pitchFamily="2" charset="0"/>
            </a:rPr>
            <a:t>identifies an investment...</a:t>
          </a:r>
        </a:p>
      </dgm:t>
    </dgm:pt>
    <dgm:pt modelId="{83DA48F6-8658-4849-BEEB-9F751889B5E1}" type="parTrans" cxnId="{0DFE8246-FB9C-40A1-AE21-8210585AD23C}">
      <dgm:prSet/>
      <dgm:spPr/>
      <dgm:t>
        <a:bodyPr/>
        <a:lstStyle/>
        <a:p>
          <a:endParaRPr lang="en-US">
            <a:latin typeface="Roboto" panose="02000000000000000000" pitchFamily="2" charset="0"/>
            <a:ea typeface="Roboto" panose="02000000000000000000" pitchFamily="2" charset="0"/>
          </a:endParaRPr>
        </a:p>
      </dgm:t>
    </dgm:pt>
    <dgm:pt modelId="{6D7344A6-C7DF-4CCB-A12F-AD01D87E95A0}" type="sibTrans" cxnId="{0DFE8246-FB9C-40A1-AE21-8210585AD23C}">
      <dgm:prSet/>
      <dgm:spPr/>
      <dgm:t>
        <a:bodyPr/>
        <a:lstStyle/>
        <a:p>
          <a:endParaRPr lang="en-US" dirty="0">
            <a:latin typeface="Roboto" panose="02000000000000000000" pitchFamily="2" charset="0"/>
            <a:ea typeface="Roboto" panose="02000000000000000000" pitchFamily="2" charset="0"/>
          </a:endParaRPr>
        </a:p>
      </dgm:t>
    </dgm:pt>
    <dgm:pt modelId="{A80353D2-E939-447C-B237-E9023C7EC731}">
      <dgm:prSet phldrT="[Text]" custT="1"/>
      <dgm:spPr/>
      <dgm:t>
        <a:bodyPr/>
        <a:lstStyle/>
        <a:p>
          <a:r>
            <a:rPr lang="en-US" sz="1800" b="1" dirty="0">
              <a:latin typeface="Roboto" panose="02000000000000000000" pitchFamily="2" charset="0"/>
              <a:ea typeface="Roboto" panose="02000000000000000000" pitchFamily="2" charset="0"/>
            </a:rPr>
            <a:t>GP will then request LP capital through a </a:t>
          </a:r>
          <a:br>
            <a:rPr lang="en-US" sz="1800" b="1" dirty="0">
              <a:latin typeface="Roboto" panose="02000000000000000000" pitchFamily="2" charset="0"/>
              <a:ea typeface="Roboto" panose="02000000000000000000" pitchFamily="2" charset="0"/>
            </a:rPr>
          </a:br>
          <a:r>
            <a:rPr lang="en-US" sz="1800" b="1" u="sng" dirty="0">
              <a:latin typeface="Roboto" panose="02000000000000000000" pitchFamily="2" charset="0"/>
              <a:ea typeface="Roboto" panose="02000000000000000000" pitchFamily="2" charset="0"/>
            </a:rPr>
            <a:t>capital</a:t>
          </a:r>
          <a:r>
            <a:rPr lang="en-US" sz="1800" b="1" u="none" dirty="0">
              <a:latin typeface="Roboto" panose="02000000000000000000" pitchFamily="2" charset="0"/>
              <a:ea typeface="Roboto" panose="02000000000000000000" pitchFamily="2" charset="0"/>
            </a:rPr>
            <a:t> </a:t>
          </a:r>
          <a:r>
            <a:rPr lang="en-US" sz="1800" b="1" u="sng" dirty="0">
              <a:latin typeface="Roboto" panose="02000000000000000000" pitchFamily="2" charset="0"/>
              <a:ea typeface="Roboto" panose="02000000000000000000" pitchFamily="2" charset="0"/>
            </a:rPr>
            <a:t>call</a:t>
          </a:r>
          <a:endParaRPr lang="en-US" sz="1800" u="sng" dirty="0">
            <a:latin typeface="Roboto" panose="02000000000000000000" pitchFamily="2" charset="0"/>
            <a:ea typeface="Roboto" panose="02000000000000000000" pitchFamily="2" charset="0"/>
          </a:endParaRPr>
        </a:p>
      </dgm:t>
    </dgm:pt>
    <dgm:pt modelId="{78AB31D9-95B2-4A27-99A0-CEA76605CC59}" type="parTrans" cxnId="{9B59BCCA-49A8-46F6-BEDC-CDF515DC07DA}">
      <dgm:prSet/>
      <dgm:spPr/>
      <dgm:t>
        <a:bodyPr/>
        <a:lstStyle/>
        <a:p>
          <a:endParaRPr lang="en-US">
            <a:latin typeface="Roboto" panose="02000000000000000000" pitchFamily="2" charset="0"/>
            <a:ea typeface="Roboto" panose="02000000000000000000" pitchFamily="2" charset="0"/>
          </a:endParaRPr>
        </a:p>
      </dgm:t>
    </dgm:pt>
    <dgm:pt modelId="{B8F2497F-BB54-4C5C-B5F2-47FA1E437CC1}" type="sibTrans" cxnId="{9B59BCCA-49A8-46F6-BEDC-CDF515DC07DA}">
      <dgm:prSet/>
      <dgm:spPr/>
      <dgm:t>
        <a:bodyPr/>
        <a:lstStyle/>
        <a:p>
          <a:endParaRPr lang="en-US" dirty="0">
            <a:latin typeface="Roboto" panose="02000000000000000000" pitchFamily="2" charset="0"/>
            <a:ea typeface="Roboto" panose="02000000000000000000" pitchFamily="2" charset="0"/>
          </a:endParaRPr>
        </a:p>
      </dgm:t>
    </dgm:pt>
    <dgm:pt modelId="{366332D6-E102-49E7-AE1C-627463E4B1A0}">
      <dgm:prSet phldrT="[Text]" custT="1"/>
      <dgm:spPr/>
      <dgm:t>
        <a:bodyPr/>
        <a:lstStyle/>
        <a:p>
          <a:r>
            <a:rPr lang="en-US" sz="1800" b="1" dirty="0">
              <a:latin typeface="Roboto" panose="02000000000000000000" pitchFamily="2" charset="0"/>
              <a:ea typeface="Roboto" panose="02000000000000000000" pitchFamily="2" charset="0"/>
            </a:rPr>
            <a:t>When a </a:t>
          </a:r>
          <a:r>
            <a:rPr lang="en-US" sz="1800" b="1" u="sng" dirty="0">
              <a:latin typeface="Roboto" panose="02000000000000000000" pitchFamily="2" charset="0"/>
              <a:ea typeface="Roboto" panose="02000000000000000000" pitchFamily="2" charset="0"/>
            </a:rPr>
            <a:t>capital call is issued</a:t>
          </a:r>
          <a:r>
            <a:rPr lang="en-US" sz="1800" b="1" dirty="0">
              <a:latin typeface="Roboto" panose="02000000000000000000" pitchFamily="2" charset="0"/>
              <a:ea typeface="Roboto" panose="02000000000000000000" pitchFamily="2" charset="0"/>
            </a:rPr>
            <a:t>, public market investments must </a:t>
          </a:r>
          <a:br>
            <a:rPr lang="en-US" sz="1800" b="1" dirty="0">
              <a:latin typeface="Roboto" panose="02000000000000000000" pitchFamily="2" charset="0"/>
              <a:ea typeface="Roboto" panose="02000000000000000000" pitchFamily="2" charset="0"/>
            </a:rPr>
          </a:br>
          <a:r>
            <a:rPr lang="en-US" sz="1800" b="1" dirty="0">
              <a:latin typeface="Roboto" panose="02000000000000000000" pitchFamily="2" charset="0"/>
              <a:ea typeface="Roboto" panose="02000000000000000000" pitchFamily="2" charset="0"/>
            </a:rPr>
            <a:t>be sold to fund the capital call.</a:t>
          </a:r>
          <a:endParaRPr lang="en-US" sz="1800" b="1" u="sng" dirty="0">
            <a:latin typeface="Roboto" panose="02000000000000000000" pitchFamily="2" charset="0"/>
            <a:ea typeface="Roboto" panose="02000000000000000000" pitchFamily="2" charset="0"/>
          </a:endParaRPr>
        </a:p>
      </dgm:t>
    </dgm:pt>
    <dgm:pt modelId="{133A74BD-0868-460A-9F33-DCE69B36638C}" type="parTrans" cxnId="{CDFC404A-DBBD-445B-927A-88BBEEC4BB72}">
      <dgm:prSet/>
      <dgm:spPr/>
      <dgm:t>
        <a:bodyPr/>
        <a:lstStyle/>
        <a:p>
          <a:endParaRPr lang="en-US"/>
        </a:p>
      </dgm:t>
    </dgm:pt>
    <dgm:pt modelId="{90A9F85F-48A0-45E7-8A15-0A70569F1B55}" type="sibTrans" cxnId="{CDFC404A-DBBD-445B-927A-88BBEEC4BB72}">
      <dgm:prSet/>
      <dgm:spPr/>
      <dgm:t>
        <a:bodyPr/>
        <a:lstStyle/>
        <a:p>
          <a:endParaRPr lang="en-US"/>
        </a:p>
      </dgm:t>
    </dgm:pt>
    <dgm:pt modelId="{D3B70327-A5A5-4E3E-B182-301A69B2E8C6}" type="pres">
      <dgm:prSet presAssocID="{FF1DD5D6-5D69-4268-A592-63102F5B84FD}" presName="Name0" presStyleCnt="0">
        <dgm:presLayoutVars>
          <dgm:dir/>
          <dgm:resizeHandles val="exact"/>
        </dgm:presLayoutVars>
      </dgm:prSet>
      <dgm:spPr/>
    </dgm:pt>
    <dgm:pt modelId="{C8644EEA-C00F-42AB-9EE3-F4ADC65687EE}" type="pres">
      <dgm:prSet presAssocID="{5F745C88-EBFD-4869-90C9-870A39916BF2}" presName="node" presStyleLbl="node1" presStyleIdx="0" presStyleCnt="3" custScaleX="90756">
        <dgm:presLayoutVars>
          <dgm:bulletEnabled val="1"/>
        </dgm:presLayoutVars>
      </dgm:prSet>
      <dgm:spPr/>
    </dgm:pt>
    <dgm:pt modelId="{0352B596-EDDF-4CB3-9DEE-AB138ECE82BB}" type="pres">
      <dgm:prSet presAssocID="{6D7344A6-C7DF-4CCB-A12F-AD01D87E95A0}" presName="sibTrans" presStyleLbl="sibTrans2D1" presStyleIdx="0" presStyleCnt="2"/>
      <dgm:spPr/>
    </dgm:pt>
    <dgm:pt modelId="{0DD24613-23E0-4ABB-A8EC-F42E03336AA4}" type="pres">
      <dgm:prSet presAssocID="{6D7344A6-C7DF-4CCB-A12F-AD01D87E95A0}" presName="connectorText" presStyleLbl="sibTrans2D1" presStyleIdx="0" presStyleCnt="2"/>
      <dgm:spPr/>
    </dgm:pt>
    <dgm:pt modelId="{286E2DD8-557C-425E-B48B-6E007DC797D3}" type="pres">
      <dgm:prSet presAssocID="{A80353D2-E939-447C-B237-E9023C7EC731}" presName="node" presStyleLbl="node1" presStyleIdx="1" presStyleCnt="3" custScaleX="81643" custLinFactNeighborX="117" custLinFactNeighborY="5">
        <dgm:presLayoutVars>
          <dgm:bulletEnabled val="1"/>
        </dgm:presLayoutVars>
      </dgm:prSet>
      <dgm:spPr/>
    </dgm:pt>
    <dgm:pt modelId="{30BBBAC3-7986-40D8-BA65-675815F6737A}" type="pres">
      <dgm:prSet presAssocID="{B8F2497F-BB54-4C5C-B5F2-47FA1E437CC1}" presName="sibTrans" presStyleLbl="sibTrans2D1" presStyleIdx="1" presStyleCnt="2"/>
      <dgm:spPr/>
    </dgm:pt>
    <dgm:pt modelId="{8F881A95-927E-41E5-AD3A-54188F85AF6F}" type="pres">
      <dgm:prSet presAssocID="{B8F2497F-BB54-4C5C-B5F2-47FA1E437CC1}" presName="connectorText" presStyleLbl="sibTrans2D1" presStyleIdx="1" presStyleCnt="2"/>
      <dgm:spPr/>
    </dgm:pt>
    <dgm:pt modelId="{2A4D776A-AEB9-4E32-A0ED-D50EFF0EFFB9}" type="pres">
      <dgm:prSet presAssocID="{366332D6-E102-49E7-AE1C-627463E4B1A0}" presName="node" presStyleLbl="node1" presStyleIdx="2" presStyleCnt="3">
        <dgm:presLayoutVars>
          <dgm:bulletEnabled val="1"/>
        </dgm:presLayoutVars>
      </dgm:prSet>
      <dgm:spPr/>
    </dgm:pt>
  </dgm:ptLst>
  <dgm:cxnLst>
    <dgm:cxn modelId="{8B4F4E33-0E6B-4352-B69E-7134A214BB7B}" type="presOf" srcId="{B8F2497F-BB54-4C5C-B5F2-47FA1E437CC1}" destId="{30BBBAC3-7986-40D8-BA65-675815F6737A}" srcOrd="0" destOrd="0" presId="urn:microsoft.com/office/officeart/2005/8/layout/process1"/>
    <dgm:cxn modelId="{1DBAFC5B-B379-42C2-9A2B-D15DA3492ADC}" type="presOf" srcId="{6D7344A6-C7DF-4CCB-A12F-AD01D87E95A0}" destId="{0352B596-EDDF-4CB3-9DEE-AB138ECE82BB}" srcOrd="0" destOrd="0" presId="urn:microsoft.com/office/officeart/2005/8/layout/process1"/>
    <dgm:cxn modelId="{0DFE8246-FB9C-40A1-AE21-8210585AD23C}" srcId="{FF1DD5D6-5D69-4268-A592-63102F5B84FD}" destId="{5F745C88-EBFD-4869-90C9-870A39916BF2}" srcOrd="0" destOrd="0" parTransId="{83DA48F6-8658-4849-BEEB-9F751889B5E1}" sibTransId="{6D7344A6-C7DF-4CCB-A12F-AD01D87E95A0}"/>
    <dgm:cxn modelId="{CDFC404A-DBBD-445B-927A-88BBEEC4BB72}" srcId="{FF1DD5D6-5D69-4268-A592-63102F5B84FD}" destId="{366332D6-E102-49E7-AE1C-627463E4B1A0}" srcOrd="2" destOrd="0" parTransId="{133A74BD-0868-460A-9F33-DCE69B36638C}" sibTransId="{90A9F85F-48A0-45E7-8A15-0A70569F1B55}"/>
    <dgm:cxn modelId="{138AEC78-A035-4353-9FE3-59B57F33E144}" type="presOf" srcId="{A80353D2-E939-447C-B237-E9023C7EC731}" destId="{286E2DD8-557C-425E-B48B-6E007DC797D3}" srcOrd="0" destOrd="0" presId="urn:microsoft.com/office/officeart/2005/8/layout/process1"/>
    <dgm:cxn modelId="{9B59BCCA-49A8-46F6-BEDC-CDF515DC07DA}" srcId="{FF1DD5D6-5D69-4268-A592-63102F5B84FD}" destId="{A80353D2-E939-447C-B237-E9023C7EC731}" srcOrd="1" destOrd="0" parTransId="{78AB31D9-95B2-4A27-99A0-CEA76605CC59}" sibTransId="{B8F2497F-BB54-4C5C-B5F2-47FA1E437CC1}"/>
    <dgm:cxn modelId="{96FE7ECC-D93D-48B8-965C-0476C5FC9A85}" type="presOf" srcId="{366332D6-E102-49E7-AE1C-627463E4B1A0}" destId="{2A4D776A-AEB9-4E32-A0ED-D50EFF0EFFB9}" srcOrd="0" destOrd="0" presId="urn:microsoft.com/office/officeart/2005/8/layout/process1"/>
    <dgm:cxn modelId="{AEC497CF-D8A7-40E5-8B3D-B4DE38364327}" type="presOf" srcId="{FF1DD5D6-5D69-4268-A592-63102F5B84FD}" destId="{D3B70327-A5A5-4E3E-B182-301A69B2E8C6}" srcOrd="0" destOrd="0" presId="urn:microsoft.com/office/officeart/2005/8/layout/process1"/>
    <dgm:cxn modelId="{994D22EA-44A9-4107-844B-CCA5D124C3E1}" type="presOf" srcId="{6D7344A6-C7DF-4CCB-A12F-AD01D87E95A0}" destId="{0DD24613-23E0-4ABB-A8EC-F42E03336AA4}" srcOrd="1" destOrd="0" presId="urn:microsoft.com/office/officeart/2005/8/layout/process1"/>
    <dgm:cxn modelId="{18B263EC-CD64-4CE2-A307-15A0B28059CD}" type="presOf" srcId="{B8F2497F-BB54-4C5C-B5F2-47FA1E437CC1}" destId="{8F881A95-927E-41E5-AD3A-54188F85AF6F}" srcOrd="1" destOrd="0" presId="urn:microsoft.com/office/officeart/2005/8/layout/process1"/>
    <dgm:cxn modelId="{C13A5DF9-D802-40EA-A59F-81682BC643FA}" type="presOf" srcId="{5F745C88-EBFD-4869-90C9-870A39916BF2}" destId="{C8644EEA-C00F-42AB-9EE3-F4ADC65687EE}" srcOrd="0" destOrd="0" presId="urn:microsoft.com/office/officeart/2005/8/layout/process1"/>
    <dgm:cxn modelId="{D6EF2DB8-1884-4D05-A568-E4DFA1457115}" type="presParOf" srcId="{D3B70327-A5A5-4E3E-B182-301A69B2E8C6}" destId="{C8644EEA-C00F-42AB-9EE3-F4ADC65687EE}" srcOrd="0" destOrd="0" presId="urn:microsoft.com/office/officeart/2005/8/layout/process1"/>
    <dgm:cxn modelId="{07C6CEC9-A811-4691-8123-33641832C31F}" type="presParOf" srcId="{D3B70327-A5A5-4E3E-B182-301A69B2E8C6}" destId="{0352B596-EDDF-4CB3-9DEE-AB138ECE82BB}" srcOrd="1" destOrd="0" presId="urn:microsoft.com/office/officeart/2005/8/layout/process1"/>
    <dgm:cxn modelId="{4E40B362-DA55-42A3-8BF1-BA6D07F1A19F}" type="presParOf" srcId="{0352B596-EDDF-4CB3-9DEE-AB138ECE82BB}" destId="{0DD24613-23E0-4ABB-A8EC-F42E03336AA4}" srcOrd="0" destOrd="0" presId="urn:microsoft.com/office/officeart/2005/8/layout/process1"/>
    <dgm:cxn modelId="{112CD780-EFE4-4E65-B39B-6A7B9997D585}" type="presParOf" srcId="{D3B70327-A5A5-4E3E-B182-301A69B2E8C6}" destId="{286E2DD8-557C-425E-B48B-6E007DC797D3}" srcOrd="2" destOrd="0" presId="urn:microsoft.com/office/officeart/2005/8/layout/process1"/>
    <dgm:cxn modelId="{17050B6A-1A1D-42F8-8D4E-2020A9597906}" type="presParOf" srcId="{D3B70327-A5A5-4E3E-B182-301A69B2E8C6}" destId="{30BBBAC3-7986-40D8-BA65-675815F6737A}" srcOrd="3" destOrd="0" presId="urn:microsoft.com/office/officeart/2005/8/layout/process1"/>
    <dgm:cxn modelId="{44DD0D66-0C6D-44A4-9F92-E733E6EA65C0}" type="presParOf" srcId="{30BBBAC3-7986-40D8-BA65-675815F6737A}" destId="{8F881A95-927E-41E5-AD3A-54188F85AF6F}" srcOrd="0" destOrd="0" presId="urn:microsoft.com/office/officeart/2005/8/layout/process1"/>
    <dgm:cxn modelId="{EB1D4062-C5CA-4E82-8D44-0D684E50C018}" type="presParOf" srcId="{D3B70327-A5A5-4E3E-B182-301A69B2E8C6}" destId="{2A4D776A-AEB9-4E32-A0ED-D50EFF0EFFB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1DD5D6-5D69-4268-A592-63102F5B84FD}" type="doc">
      <dgm:prSet loTypeId="urn:microsoft.com/office/officeart/2005/8/layout/process1" loCatId="process" qsTypeId="urn:microsoft.com/office/officeart/2005/8/quickstyle/simple1" qsCatId="simple" csTypeId="urn:microsoft.com/office/officeart/2005/8/colors/accent1_2" csCatId="accent1" phldr="1"/>
      <dgm:spPr/>
    </dgm:pt>
    <dgm:pt modelId="{5F745C88-EBFD-4869-90C9-870A39916BF2}">
      <dgm:prSet phldrT="[Text]" custT="1"/>
      <dgm:spPr/>
      <dgm:t>
        <a:bodyPr/>
        <a:lstStyle/>
        <a:p>
          <a:r>
            <a:rPr lang="en-US" sz="1800" b="1" dirty="0">
              <a:latin typeface="Roboto" panose="02000000000000000000" pitchFamily="2" charset="0"/>
              <a:ea typeface="Roboto" panose="02000000000000000000" pitchFamily="2" charset="0"/>
            </a:rPr>
            <a:t>When the GP </a:t>
          </a:r>
          <a:br>
            <a:rPr lang="en-US" sz="1800" b="1" dirty="0">
              <a:latin typeface="Roboto" panose="02000000000000000000" pitchFamily="2" charset="0"/>
              <a:ea typeface="Roboto" panose="02000000000000000000" pitchFamily="2" charset="0"/>
            </a:rPr>
          </a:br>
          <a:r>
            <a:rPr lang="en-US" sz="1800" b="1" dirty="0">
              <a:latin typeface="Roboto" panose="02000000000000000000" pitchFamily="2" charset="0"/>
              <a:ea typeface="Roboto" panose="02000000000000000000" pitchFamily="2" charset="0"/>
            </a:rPr>
            <a:t>sells an investment… </a:t>
          </a:r>
        </a:p>
      </dgm:t>
    </dgm:pt>
    <dgm:pt modelId="{83DA48F6-8658-4849-BEEB-9F751889B5E1}" type="parTrans" cxnId="{0DFE8246-FB9C-40A1-AE21-8210585AD23C}">
      <dgm:prSet/>
      <dgm:spPr/>
      <dgm:t>
        <a:bodyPr/>
        <a:lstStyle/>
        <a:p>
          <a:endParaRPr lang="en-US" b="1">
            <a:latin typeface="Roboto" panose="02000000000000000000" pitchFamily="2" charset="0"/>
            <a:ea typeface="Roboto" panose="02000000000000000000" pitchFamily="2" charset="0"/>
          </a:endParaRPr>
        </a:p>
      </dgm:t>
    </dgm:pt>
    <dgm:pt modelId="{6D7344A6-C7DF-4CCB-A12F-AD01D87E95A0}" type="sibTrans" cxnId="{0DFE8246-FB9C-40A1-AE21-8210585AD23C}">
      <dgm:prSet/>
      <dgm:spPr/>
      <dgm:t>
        <a:bodyPr/>
        <a:lstStyle/>
        <a:p>
          <a:endParaRPr lang="en-US" b="1" dirty="0">
            <a:latin typeface="Roboto" panose="02000000000000000000" pitchFamily="2" charset="0"/>
            <a:ea typeface="Roboto" panose="02000000000000000000" pitchFamily="2" charset="0"/>
          </a:endParaRPr>
        </a:p>
      </dgm:t>
    </dgm:pt>
    <dgm:pt modelId="{A80353D2-E939-447C-B237-E9023C7EC731}">
      <dgm:prSet phldrT="[Text]" custT="1"/>
      <dgm:spPr/>
      <dgm:t>
        <a:bodyPr/>
        <a:lstStyle/>
        <a:p>
          <a:r>
            <a:rPr lang="en-US" sz="1800" b="1" dirty="0">
              <a:latin typeface="Roboto" panose="02000000000000000000" pitchFamily="2" charset="0"/>
              <a:ea typeface="Roboto" panose="02000000000000000000" pitchFamily="2" charset="0"/>
            </a:rPr>
            <a:t>GP then gives capital back to </a:t>
          </a:r>
          <a:br>
            <a:rPr lang="en-US" sz="1800" b="1" dirty="0">
              <a:latin typeface="Roboto" panose="02000000000000000000" pitchFamily="2" charset="0"/>
              <a:ea typeface="Roboto" panose="02000000000000000000" pitchFamily="2" charset="0"/>
            </a:rPr>
          </a:br>
          <a:r>
            <a:rPr lang="en-US" sz="1800" b="1" dirty="0">
              <a:latin typeface="Roboto" panose="02000000000000000000" pitchFamily="2" charset="0"/>
              <a:ea typeface="Roboto" panose="02000000000000000000" pitchFamily="2" charset="0"/>
            </a:rPr>
            <a:t>LPs through </a:t>
          </a:r>
          <a:r>
            <a:rPr lang="en-US" sz="1800" b="1" u="sng" dirty="0">
              <a:latin typeface="Roboto" panose="02000000000000000000" pitchFamily="2" charset="0"/>
              <a:ea typeface="Roboto" panose="02000000000000000000" pitchFamily="2" charset="0"/>
            </a:rPr>
            <a:t>distributions</a:t>
          </a:r>
        </a:p>
      </dgm:t>
    </dgm:pt>
    <dgm:pt modelId="{78AB31D9-95B2-4A27-99A0-CEA76605CC59}" type="parTrans" cxnId="{9B59BCCA-49A8-46F6-BEDC-CDF515DC07DA}">
      <dgm:prSet/>
      <dgm:spPr/>
      <dgm:t>
        <a:bodyPr/>
        <a:lstStyle/>
        <a:p>
          <a:endParaRPr lang="en-US" b="1">
            <a:latin typeface="Roboto" panose="02000000000000000000" pitchFamily="2" charset="0"/>
            <a:ea typeface="Roboto" panose="02000000000000000000" pitchFamily="2" charset="0"/>
          </a:endParaRPr>
        </a:p>
      </dgm:t>
    </dgm:pt>
    <dgm:pt modelId="{B8F2497F-BB54-4C5C-B5F2-47FA1E437CC1}" type="sibTrans" cxnId="{9B59BCCA-49A8-46F6-BEDC-CDF515DC07DA}">
      <dgm:prSet/>
      <dgm:spPr/>
      <dgm:t>
        <a:bodyPr/>
        <a:lstStyle/>
        <a:p>
          <a:endParaRPr lang="en-US" b="1" dirty="0">
            <a:latin typeface="Roboto" panose="02000000000000000000" pitchFamily="2" charset="0"/>
            <a:ea typeface="Roboto" panose="02000000000000000000" pitchFamily="2" charset="0"/>
          </a:endParaRPr>
        </a:p>
      </dgm:t>
    </dgm:pt>
    <dgm:pt modelId="{48C8417B-1DB3-446B-AC99-6D6345870DAD}">
      <dgm:prSet phldrT="[Text]" custT="1"/>
      <dgm:spPr/>
      <dgm:t>
        <a:bodyPr/>
        <a:lstStyle/>
        <a:p>
          <a:r>
            <a:rPr lang="en-US" sz="1800" b="1" dirty="0">
              <a:latin typeface="Roboto" panose="02000000000000000000" pitchFamily="2" charset="0"/>
              <a:ea typeface="Roboto" panose="02000000000000000000" pitchFamily="2" charset="0"/>
            </a:rPr>
            <a:t>When a </a:t>
          </a:r>
          <a:r>
            <a:rPr lang="en-US" sz="1800" b="1" u="sng" dirty="0">
              <a:latin typeface="Roboto" panose="02000000000000000000" pitchFamily="2" charset="0"/>
              <a:ea typeface="Roboto" panose="02000000000000000000" pitchFamily="2" charset="0"/>
            </a:rPr>
            <a:t>distribution is issued</a:t>
          </a:r>
          <a:r>
            <a:rPr lang="en-US" sz="1800" b="1" dirty="0">
              <a:latin typeface="Roboto" panose="02000000000000000000" pitchFamily="2" charset="0"/>
              <a:ea typeface="Roboto" panose="02000000000000000000" pitchFamily="2" charset="0"/>
            </a:rPr>
            <a:t>, public market investments are purchased until additional capital is called from private market investments.</a:t>
          </a:r>
          <a:endParaRPr lang="en-US" sz="1800" b="1" u="sng" dirty="0">
            <a:latin typeface="Roboto" panose="02000000000000000000" pitchFamily="2" charset="0"/>
            <a:ea typeface="Roboto" panose="02000000000000000000" pitchFamily="2" charset="0"/>
          </a:endParaRPr>
        </a:p>
      </dgm:t>
    </dgm:pt>
    <dgm:pt modelId="{2FAB173E-A253-4DA7-8B57-7C123429E48A}" type="parTrans" cxnId="{7E7B9B6B-D8CE-4BCC-97CC-349CF7644440}">
      <dgm:prSet/>
      <dgm:spPr/>
      <dgm:t>
        <a:bodyPr/>
        <a:lstStyle/>
        <a:p>
          <a:endParaRPr lang="en-US"/>
        </a:p>
      </dgm:t>
    </dgm:pt>
    <dgm:pt modelId="{378A3619-DE6A-4843-A465-A3803D2DDBBB}" type="sibTrans" cxnId="{7E7B9B6B-D8CE-4BCC-97CC-349CF7644440}">
      <dgm:prSet/>
      <dgm:spPr/>
      <dgm:t>
        <a:bodyPr/>
        <a:lstStyle/>
        <a:p>
          <a:endParaRPr lang="en-US"/>
        </a:p>
      </dgm:t>
    </dgm:pt>
    <dgm:pt modelId="{D3B70327-A5A5-4E3E-B182-301A69B2E8C6}" type="pres">
      <dgm:prSet presAssocID="{FF1DD5D6-5D69-4268-A592-63102F5B84FD}" presName="Name0" presStyleCnt="0">
        <dgm:presLayoutVars>
          <dgm:dir/>
          <dgm:resizeHandles val="exact"/>
        </dgm:presLayoutVars>
      </dgm:prSet>
      <dgm:spPr/>
    </dgm:pt>
    <dgm:pt modelId="{C8644EEA-C00F-42AB-9EE3-F4ADC65687EE}" type="pres">
      <dgm:prSet presAssocID="{5F745C88-EBFD-4869-90C9-870A39916BF2}" presName="node" presStyleLbl="node1" presStyleIdx="0" presStyleCnt="3" custScaleX="85996" custScaleY="71623">
        <dgm:presLayoutVars>
          <dgm:bulletEnabled val="1"/>
        </dgm:presLayoutVars>
      </dgm:prSet>
      <dgm:spPr/>
    </dgm:pt>
    <dgm:pt modelId="{0352B596-EDDF-4CB3-9DEE-AB138ECE82BB}" type="pres">
      <dgm:prSet presAssocID="{6D7344A6-C7DF-4CCB-A12F-AD01D87E95A0}" presName="sibTrans" presStyleLbl="sibTrans2D1" presStyleIdx="0" presStyleCnt="2"/>
      <dgm:spPr/>
    </dgm:pt>
    <dgm:pt modelId="{0DD24613-23E0-4ABB-A8EC-F42E03336AA4}" type="pres">
      <dgm:prSet presAssocID="{6D7344A6-C7DF-4CCB-A12F-AD01D87E95A0}" presName="connectorText" presStyleLbl="sibTrans2D1" presStyleIdx="0" presStyleCnt="2"/>
      <dgm:spPr/>
    </dgm:pt>
    <dgm:pt modelId="{286E2DD8-557C-425E-B48B-6E007DC797D3}" type="pres">
      <dgm:prSet presAssocID="{A80353D2-E939-447C-B237-E9023C7EC731}" presName="node" presStyleLbl="node1" presStyleIdx="1" presStyleCnt="3" custScaleX="81454" custScaleY="78788">
        <dgm:presLayoutVars>
          <dgm:bulletEnabled val="1"/>
        </dgm:presLayoutVars>
      </dgm:prSet>
      <dgm:spPr/>
    </dgm:pt>
    <dgm:pt modelId="{F655386D-AF06-424F-904E-6EC28051FFFB}" type="pres">
      <dgm:prSet presAssocID="{B8F2497F-BB54-4C5C-B5F2-47FA1E437CC1}" presName="sibTrans" presStyleLbl="sibTrans2D1" presStyleIdx="1" presStyleCnt="2"/>
      <dgm:spPr/>
    </dgm:pt>
    <dgm:pt modelId="{FD35B4D6-EF65-4271-84CB-EF5AEEE57F98}" type="pres">
      <dgm:prSet presAssocID="{B8F2497F-BB54-4C5C-B5F2-47FA1E437CC1}" presName="connectorText" presStyleLbl="sibTrans2D1" presStyleIdx="1" presStyleCnt="2"/>
      <dgm:spPr/>
    </dgm:pt>
    <dgm:pt modelId="{A5053C3A-796C-41D7-9425-19A4310041A4}" type="pres">
      <dgm:prSet presAssocID="{48C8417B-1DB3-446B-AC99-6D6345870DAD}" presName="node" presStyleLbl="node1" presStyleIdx="2" presStyleCnt="3">
        <dgm:presLayoutVars>
          <dgm:bulletEnabled val="1"/>
        </dgm:presLayoutVars>
      </dgm:prSet>
      <dgm:spPr/>
    </dgm:pt>
  </dgm:ptLst>
  <dgm:cxnLst>
    <dgm:cxn modelId="{39F5F615-ED1C-4D41-9E41-4146A5EDA266}" type="presOf" srcId="{B8F2497F-BB54-4C5C-B5F2-47FA1E437CC1}" destId="{F655386D-AF06-424F-904E-6EC28051FFFB}" srcOrd="0" destOrd="0" presId="urn:microsoft.com/office/officeart/2005/8/layout/process1"/>
    <dgm:cxn modelId="{1DBAFC5B-B379-42C2-9A2B-D15DA3492ADC}" type="presOf" srcId="{6D7344A6-C7DF-4CCB-A12F-AD01D87E95A0}" destId="{0352B596-EDDF-4CB3-9DEE-AB138ECE82BB}" srcOrd="0" destOrd="0" presId="urn:microsoft.com/office/officeart/2005/8/layout/process1"/>
    <dgm:cxn modelId="{0DFE8246-FB9C-40A1-AE21-8210585AD23C}" srcId="{FF1DD5D6-5D69-4268-A592-63102F5B84FD}" destId="{5F745C88-EBFD-4869-90C9-870A39916BF2}" srcOrd="0" destOrd="0" parTransId="{83DA48F6-8658-4849-BEEB-9F751889B5E1}" sibTransId="{6D7344A6-C7DF-4CCB-A12F-AD01D87E95A0}"/>
    <dgm:cxn modelId="{7E7B9B6B-D8CE-4BCC-97CC-349CF7644440}" srcId="{FF1DD5D6-5D69-4268-A592-63102F5B84FD}" destId="{48C8417B-1DB3-446B-AC99-6D6345870DAD}" srcOrd="2" destOrd="0" parTransId="{2FAB173E-A253-4DA7-8B57-7C123429E48A}" sibTransId="{378A3619-DE6A-4843-A465-A3803D2DDBBB}"/>
    <dgm:cxn modelId="{138AEC78-A035-4353-9FE3-59B57F33E144}" type="presOf" srcId="{A80353D2-E939-447C-B237-E9023C7EC731}" destId="{286E2DD8-557C-425E-B48B-6E007DC797D3}" srcOrd="0" destOrd="0" presId="urn:microsoft.com/office/officeart/2005/8/layout/process1"/>
    <dgm:cxn modelId="{34A69382-240F-4DF2-9647-2D14F261B6AA}" type="presOf" srcId="{B8F2497F-BB54-4C5C-B5F2-47FA1E437CC1}" destId="{FD35B4D6-EF65-4271-84CB-EF5AEEE57F98}" srcOrd="1" destOrd="0" presId="urn:microsoft.com/office/officeart/2005/8/layout/process1"/>
    <dgm:cxn modelId="{D3BB3F99-9684-401E-8F6E-C275E93578AD}" type="presOf" srcId="{48C8417B-1DB3-446B-AC99-6D6345870DAD}" destId="{A5053C3A-796C-41D7-9425-19A4310041A4}" srcOrd="0" destOrd="0" presId="urn:microsoft.com/office/officeart/2005/8/layout/process1"/>
    <dgm:cxn modelId="{9B59BCCA-49A8-46F6-BEDC-CDF515DC07DA}" srcId="{FF1DD5D6-5D69-4268-A592-63102F5B84FD}" destId="{A80353D2-E939-447C-B237-E9023C7EC731}" srcOrd="1" destOrd="0" parTransId="{78AB31D9-95B2-4A27-99A0-CEA76605CC59}" sibTransId="{B8F2497F-BB54-4C5C-B5F2-47FA1E437CC1}"/>
    <dgm:cxn modelId="{AEC497CF-D8A7-40E5-8B3D-B4DE38364327}" type="presOf" srcId="{FF1DD5D6-5D69-4268-A592-63102F5B84FD}" destId="{D3B70327-A5A5-4E3E-B182-301A69B2E8C6}" srcOrd="0" destOrd="0" presId="urn:microsoft.com/office/officeart/2005/8/layout/process1"/>
    <dgm:cxn modelId="{994D22EA-44A9-4107-844B-CCA5D124C3E1}" type="presOf" srcId="{6D7344A6-C7DF-4CCB-A12F-AD01D87E95A0}" destId="{0DD24613-23E0-4ABB-A8EC-F42E03336AA4}" srcOrd="1" destOrd="0" presId="urn:microsoft.com/office/officeart/2005/8/layout/process1"/>
    <dgm:cxn modelId="{C13A5DF9-D802-40EA-A59F-81682BC643FA}" type="presOf" srcId="{5F745C88-EBFD-4869-90C9-870A39916BF2}" destId="{C8644EEA-C00F-42AB-9EE3-F4ADC65687EE}" srcOrd="0" destOrd="0" presId="urn:microsoft.com/office/officeart/2005/8/layout/process1"/>
    <dgm:cxn modelId="{D6EF2DB8-1884-4D05-A568-E4DFA1457115}" type="presParOf" srcId="{D3B70327-A5A5-4E3E-B182-301A69B2E8C6}" destId="{C8644EEA-C00F-42AB-9EE3-F4ADC65687EE}" srcOrd="0" destOrd="0" presId="urn:microsoft.com/office/officeart/2005/8/layout/process1"/>
    <dgm:cxn modelId="{07C6CEC9-A811-4691-8123-33641832C31F}" type="presParOf" srcId="{D3B70327-A5A5-4E3E-B182-301A69B2E8C6}" destId="{0352B596-EDDF-4CB3-9DEE-AB138ECE82BB}" srcOrd="1" destOrd="0" presId="urn:microsoft.com/office/officeart/2005/8/layout/process1"/>
    <dgm:cxn modelId="{4E40B362-DA55-42A3-8BF1-BA6D07F1A19F}" type="presParOf" srcId="{0352B596-EDDF-4CB3-9DEE-AB138ECE82BB}" destId="{0DD24613-23E0-4ABB-A8EC-F42E03336AA4}" srcOrd="0" destOrd="0" presId="urn:microsoft.com/office/officeart/2005/8/layout/process1"/>
    <dgm:cxn modelId="{112CD780-EFE4-4E65-B39B-6A7B9997D585}" type="presParOf" srcId="{D3B70327-A5A5-4E3E-B182-301A69B2E8C6}" destId="{286E2DD8-557C-425E-B48B-6E007DC797D3}" srcOrd="2" destOrd="0" presId="urn:microsoft.com/office/officeart/2005/8/layout/process1"/>
    <dgm:cxn modelId="{0CBCFC59-6006-4F60-9016-D1D19B4FB63A}" type="presParOf" srcId="{D3B70327-A5A5-4E3E-B182-301A69B2E8C6}" destId="{F655386D-AF06-424F-904E-6EC28051FFFB}" srcOrd="3" destOrd="0" presId="urn:microsoft.com/office/officeart/2005/8/layout/process1"/>
    <dgm:cxn modelId="{12BEDA54-9C9C-483B-85ED-897B442DE4C6}" type="presParOf" srcId="{F655386D-AF06-424F-904E-6EC28051FFFB}" destId="{FD35B4D6-EF65-4271-84CB-EF5AEEE57F98}" srcOrd="0" destOrd="0" presId="urn:microsoft.com/office/officeart/2005/8/layout/process1"/>
    <dgm:cxn modelId="{147BB068-F267-4CD8-B546-CF4BF6D1ECE6}" type="presParOf" srcId="{D3B70327-A5A5-4E3E-B182-301A69B2E8C6}" destId="{A5053C3A-796C-41D7-9425-19A4310041A4}"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D179B-D8F3-4E34-BE08-23B8BA8EADA6}">
      <dsp:nvSpPr>
        <dsp:cNvPr id="0" name=""/>
        <dsp:cNvSpPr/>
      </dsp:nvSpPr>
      <dsp:spPr>
        <a:xfrm>
          <a:off x="7519040" y="2522473"/>
          <a:ext cx="176802" cy="542195"/>
        </a:xfrm>
        <a:custGeom>
          <a:avLst/>
          <a:gdLst/>
          <a:ahLst/>
          <a:cxnLst/>
          <a:rect l="0" t="0" r="0" b="0"/>
          <a:pathLst>
            <a:path>
              <a:moveTo>
                <a:pt x="0" y="0"/>
              </a:moveTo>
              <a:lnTo>
                <a:pt x="0" y="542195"/>
              </a:lnTo>
              <a:lnTo>
                <a:pt x="176802" y="542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C499A4-1983-4104-B32F-DA02BA11C447}">
      <dsp:nvSpPr>
        <dsp:cNvPr id="0" name=""/>
        <dsp:cNvSpPr/>
      </dsp:nvSpPr>
      <dsp:spPr>
        <a:xfrm>
          <a:off x="6355089" y="1685607"/>
          <a:ext cx="1635425" cy="247523"/>
        </a:xfrm>
        <a:custGeom>
          <a:avLst/>
          <a:gdLst/>
          <a:ahLst/>
          <a:cxnLst/>
          <a:rect l="0" t="0" r="0" b="0"/>
          <a:pathLst>
            <a:path>
              <a:moveTo>
                <a:pt x="0" y="0"/>
              </a:moveTo>
              <a:lnTo>
                <a:pt x="0" y="123761"/>
              </a:lnTo>
              <a:lnTo>
                <a:pt x="1635425" y="123761"/>
              </a:lnTo>
              <a:lnTo>
                <a:pt x="1635425" y="247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436051-F5D0-4CD7-8F30-7FCD661AF0E0}">
      <dsp:nvSpPr>
        <dsp:cNvPr id="0" name=""/>
        <dsp:cNvSpPr/>
      </dsp:nvSpPr>
      <dsp:spPr>
        <a:xfrm>
          <a:off x="6387503" y="3359340"/>
          <a:ext cx="176802" cy="1379061"/>
        </a:xfrm>
        <a:custGeom>
          <a:avLst/>
          <a:gdLst/>
          <a:ahLst/>
          <a:cxnLst/>
          <a:rect l="0" t="0" r="0" b="0"/>
          <a:pathLst>
            <a:path>
              <a:moveTo>
                <a:pt x="0" y="0"/>
              </a:moveTo>
              <a:lnTo>
                <a:pt x="0" y="1379061"/>
              </a:lnTo>
              <a:lnTo>
                <a:pt x="176802" y="13790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07B70-BB29-4050-8B45-B9FEA118683A}">
      <dsp:nvSpPr>
        <dsp:cNvPr id="0" name=""/>
        <dsp:cNvSpPr/>
      </dsp:nvSpPr>
      <dsp:spPr>
        <a:xfrm>
          <a:off x="6387503" y="3359340"/>
          <a:ext cx="176802" cy="542195"/>
        </a:xfrm>
        <a:custGeom>
          <a:avLst/>
          <a:gdLst/>
          <a:ahLst/>
          <a:cxnLst/>
          <a:rect l="0" t="0" r="0" b="0"/>
          <a:pathLst>
            <a:path>
              <a:moveTo>
                <a:pt x="0" y="0"/>
              </a:moveTo>
              <a:lnTo>
                <a:pt x="0" y="542195"/>
              </a:lnTo>
              <a:lnTo>
                <a:pt x="176802" y="542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AF1A98-AE1D-439F-A28D-F3BE689566B3}">
      <dsp:nvSpPr>
        <dsp:cNvPr id="0" name=""/>
        <dsp:cNvSpPr/>
      </dsp:nvSpPr>
      <dsp:spPr>
        <a:xfrm>
          <a:off x="4719663" y="2522473"/>
          <a:ext cx="2139313" cy="247523"/>
        </a:xfrm>
        <a:custGeom>
          <a:avLst/>
          <a:gdLst/>
          <a:ahLst/>
          <a:cxnLst/>
          <a:rect l="0" t="0" r="0" b="0"/>
          <a:pathLst>
            <a:path>
              <a:moveTo>
                <a:pt x="0" y="0"/>
              </a:moveTo>
              <a:lnTo>
                <a:pt x="0" y="123761"/>
              </a:lnTo>
              <a:lnTo>
                <a:pt x="2139313" y="123761"/>
              </a:lnTo>
              <a:lnTo>
                <a:pt x="2139313" y="247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6956C5-4E8B-483C-BFBB-BC4E033830D0}">
      <dsp:nvSpPr>
        <dsp:cNvPr id="0" name=""/>
        <dsp:cNvSpPr/>
      </dsp:nvSpPr>
      <dsp:spPr>
        <a:xfrm>
          <a:off x="4961293" y="3359340"/>
          <a:ext cx="176802" cy="2215928"/>
        </a:xfrm>
        <a:custGeom>
          <a:avLst/>
          <a:gdLst/>
          <a:ahLst/>
          <a:cxnLst/>
          <a:rect l="0" t="0" r="0" b="0"/>
          <a:pathLst>
            <a:path>
              <a:moveTo>
                <a:pt x="0" y="0"/>
              </a:moveTo>
              <a:lnTo>
                <a:pt x="0" y="2215928"/>
              </a:lnTo>
              <a:lnTo>
                <a:pt x="176802" y="22159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46BBC0-FA60-4435-8A1D-ED67B9EE9C94}">
      <dsp:nvSpPr>
        <dsp:cNvPr id="0" name=""/>
        <dsp:cNvSpPr/>
      </dsp:nvSpPr>
      <dsp:spPr>
        <a:xfrm>
          <a:off x="4961293" y="3359340"/>
          <a:ext cx="176802" cy="1379061"/>
        </a:xfrm>
        <a:custGeom>
          <a:avLst/>
          <a:gdLst/>
          <a:ahLst/>
          <a:cxnLst/>
          <a:rect l="0" t="0" r="0" b="0"/>
          <a:pathLst>
            <a:path>
              <a:moveTo>
                <a:pt x="0" y="0"/>
              </a:moveTo>
              <a:lnTo>
                <a:pt x="0" y="1379061"/>
              </a:lnTo>
              <a:lnTo>
                <a:pt x="176802" y="13790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186182-D2C7-428F-93D9-71071E224554}">
      <dsp:nvSpPr>
        <dsp:cNvPr id="0" name=""/>
        <dsp:cNvSpPr/>
      </dsp:nvSpPr>
      <dsp:spPr>
        <a:xfrm>
          <a:off x="4961293" y="3359340"/>
          <a:ext cx="176802" cy="542195"/>
        </a:xfrm>
        <a:custGeom>
          <a:avLst/>
          <a:gdLst/>
          <a:ahLst/>
          <a:cxnLst/>
          <a:rect l="0" t="0" r="0" b="0"/>
          <a:pathLst>
            <a:path>
              <a:moveTo>
                <a:pt x="0" y="0"/>
              </a:moveTo>
              <a:lnTo>
                <a:pt x="0" y="542195"/>
              </a:lnTo>
              <a:lnTo>
                <a:pt x="176802" y="542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04180-5F5B-44D7-9EA2-5EAA666B56C2}">
      <dsp:nvSpPr>
        <dsp:cNvPr id="0" name=""/>
        <dsp:cNvSpPr/>
      </dsp:nvSpPr>
      <dsp:spPr>
        <a:xfrm>
          <a:off x="4719663" y="2522473"/>
          <a:ext cx="713104" cy="247523"/>
        </a:xfrm>
        <a:custGeom>
          <a:avLst/>
          <a:gdLst/>
          <a:ahLst/>
          <a:cxnLst/>
          <a:rect l="0" t="0" r="0" b="0"/>
          <a:pathLst>
            <a:path>
              <a:moveTo>
                <a:pt x="0" y="0"/>
              </a:moveTo>
              <a:lnTo>
                <a:pt x="0" y="123761"/>
              </a:lnTo>
              <a:lnTo>
                <a:pt x="713104" y="123761"/>
              </a:lnTo>
              <a:lnTo>
                <a:pt x="713104" y="247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E97347-0149-47D5-B019-4634CD3984E4}">
      <dsp:nvSpPr>
        <dsp:cNvPr id="0" name=""/>
        <dsp:cNvSpPr/>
      </dsp:nvSpPr>
      <dsp:spPr>
        <a:xfrm>
          <a:off x="3535084" y="3359340"/>
          <a:ext cx="176802" cy="2215928"/>
        </a:xfrm>
        <a:custGeom>
          <a:avLst/>
          <a:gdLst/>
          <a:ahLst/>
          <a:cxnLst/>
          <a:rect l="0" t="0" r="0" b="0"/>
          <a:pathLst>
            <a:path>
              <a:moveTo>
                <a:pt x="0" y="0"/>
              </a:moveTo>
              <a:lnTo>
                <a:pt x="0" y="2215928"/>
              </a:lnTo>
              <a:lnTo>
                <a:pt x="176802" y="22159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28243F-EF36-4C9A-BFFE-51CF891D4CAE}">
      <dsp:nvSpPr>
        <dsp:cNvPr id="0" name=""/>
        <dsp:cNvSpPr/>
      </dsp:nvSpPr>
      <dsp:spPr>
        <a:xfrm>
          <a:off x="3535084" y="3359340"/>
          <a:ext cx="176802" cy="1379061"/>
        </a:xfrm>
        <a:custGeom>
          <a:avLst/>
          <a:gdLst/>
          <a:ahLst/>
          <a:cxnLst/>
          <a:rect l="0" t="0" r="0" b="0"/>
          <a:pathLst>
            <a:path>
              <a:moveTo>
                <a:pt x="0" y="0"/>
              </a:moveTo>
              <a:lnTo>
                <a:pt x="0" y="1379061"/>
              </a:lnTo>
              <a:lnTo>
                <a:pt x="176802" y="13790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621EA8-155C-4724-9045-358186EA3282}">
      <dsp:nvSpPr>
        <dsp:cNvPr id="0" name=""/>
        <dsp:cNvSpPr/>
      </dsp:nvSpPr>
      <dsp:spPr>
        <a:xfrm>
          <a:off x="3535084" y="3359340"/>
          <a:ext cx="176802" cy="542195"/>
        </a:xfrm>
        <a:custGeom>
          <a:avLst/>
          <a:gdLst/>
          <a:ahLst/>
          <a:cxnLst/>
          <a:rect l="0" t="0" r="0" b="0"/>
          <a:pathLst>
            <a:path>
              <a:moveTo>
                <a:pt x="0" y="0"/>
              </a:moveTo>
              <a:lnTo>
                <a:pt x="0" y="542195"/>
              </a:lnTo>
              <a:lnTo>
                <a:pt x="176802" y="542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AFC85A-73B4-4C5A-9B1A-A8462C6DB57E}">
      <dsp:nvSpPr>
        <dsp:cNvPr id="0" name=""/>
        <dsp:cNvSpPr/>
      </dsp:nvSpPr>
      <dsp:spPr>
        <a:xfrm>
          <a:off x="4006558" y="2522473"/>
          <a:ext cx="713104" cy="247523"/>
        </a:xfrm>
        <a:custGeom>
          <a:avLst/>
          <a:gdLst/>
          <a:ahLst/>
          <a:cxnLst/>
          <a:rect l="0" t="0" r="0" b="0"/>
          <a:pathLst>
            <a:path>
              <a:moveTo>
                <a:pt x="713104" y="0"/>
              </a:moveTo>
              <a:lnTo>
                <a:pt x="713104" y="123761"/>
              </a:lnTo>
              <a:lnTo>
                <a:pt x="0" y="123761"/>
              </a:lnTo>
              <a:lnTo>
                <a:pt x="0" y="247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EB7B1D-3A7F-47BF-9CD1-068E6C080C94}">
      <dsp:nvSpPr>
        <dsp:cNvPr id="0" name=""/>
        <dsp:cNvSpPr/>
      </dsp:nvSpPr>
      <dsp:spPr>
        <a:xfrm>
          <a:off x="2108875" y="3359340"/>
          <a:ext cx="176802" cy="1379061"/>
        </a:xfrm>
        <a:custGeom>
          <a:avLst/>
          <a:gdLst/>
          <a:ahLst/>
          <a:cxnLst/>
          <a:rect l="0" t="0" r="0" b="0"/>
          <a:pathLst>
            <a:path>
              <a:moveTo>
                <a:pt x="0" y="0"/>
              </a:moveTo>
              <a:lnTo>
                <a:pt x="0" y="1379061"/>
              </a:lnTo>
              <a:lnTo>
                <a:pt x="176802" y="13790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9521CE-EAC5-49D4-BEB7-1A2FD7876093}">
      <dsp:nvSpPr>
        <dsp:cNvPr id="0" name=""/>
        <dsp:cNvSpPr/>
      </dsp:nvSpPr>
      <dsp:spPr>
        <a:xfrm>
          <a:off x="2108875" y="3359340"/>
          <a:ext cx="176802" cy="542195"/>
        </a:xfrm>
        <a:custGeom>
          <a:avLst/>
          <a:gdLst/>
          <a:ahLst/>
          <a:cxnLst/>
          <a:rect l="0" t="0" r="0" b="0"/>
          <a:pathLst>
            <a:path>
              <a:moveTo>
                <a:pt x="0" y="0"/>
              </a:moveTo>
              <a:lnTo>
                <a:pt x="0" y="542195"/>
              </a:lnTo>
              <a:lnTo>
                <a:pt x="176802" y="542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BF3DF3-41C9-4326-A804-BC4D9B9D9129}">
      <dsp:nvSpPr>
        <dsp:cNvPr id="0" name=""/>
        <dsp:cNvSpPr/>
      </dsp:nvSpPr>
      <dsp:spPr>
        <a:xfrm>
          <a:off x="2580349" y="2522473"/>
          <a:ext cx="2139313" cy="247523"/>
        </a:xfrm>
        <a:custGeom>
          <a:avLst/>
          <a:gdLst/>
          <a:ahLst/>
          <a:cxnLst/>
          <a:rect l="0" t="0" r="0" b="0"/>
          <a:pathLst>
            <a:path>
              <a:moveTo>
                <a:pt x="2139313" y="0"/>
              </a:moveTo>
              <a:lnTo>
                <a:pt x="2139313" y="123761"/>
              </a:lnTo>
              <a:lnTo>
                <a:pt x="0" y="123761"/>
              </a:lnTo>
              <a:lnTo>
                <a:pt x="0" y="247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E67A8D-44C3-4FE2-BC4D-07B1AC6F9E09}">
      <dsp:nvSpPr>
        <dsp:cNvPr id="0" name=""/>
        <dsp:cNvSpPr/>
      </dsp:nvSpPr>
      <dsp:spPr>
        <a:xfrm>
          <a:off x="4719663" y="1685607"/>
          <a:ext cx="1635425" cy="247523"/>
        </a:xfrm>
        <a:custGeom>
          <a:avLst/>
          <a:gdLst/>
          <a:ahLst/>
          <a:cxnLst/>
          <a:rect l="0" t="0" r="0" b="0"/>
          <a:pathLst>
            <a:path>
              <a:moveTo>
                <a:pt x="1635425" y="0"/>
              </a:moveTo>
              <a:lnTo>
                <a:pt x="1635425" y="123761"/>
              </a:lnTo>
              <a:lnTo>
                <a:pt x="0" y="123761"/>
              </a:lnTo>
              <a:lnTo>
                <a:pt x="0" y="2475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EDD46E-C68C-464E-B260-6BB73B991DF7}">
      <dsp:nvSpPr>
        <dsp:cNvPr id="0" name=""/>
        <dsp:cNvSpPr/>
      </dsp:nvSpPr>
      <dsp:spPr>
        <a:xfrm>
          <a:off x="3740162" y="848740"/>
          <a:ext cx="2614926" cy="247523"/>
        </a:xfrm>
        <a:custGeom>
          <a:avLst/>
          <a:gdLst/>
          <a:ahLst/>
          <a:cxnLst/>
          <a:rect l="0" t="0" r="0" b="0"/>
          <a:pathLst>
            <a:path>
              <a:moveTo>
                <a:pt x="0" y="0"/>
              </a:moveTo>
              <a:lnTo>
                <a:pt x="0" y="123761"/>
              </a:lnTo>
              <a:lnTo>
                <a:pt x="2614926" y="123761"/>
              </a:lnTo>
              <a:lnTo>
                <a:pt x="2614926" y="247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1A427A-6135-48D1-8E59-C932A5725DD9}">
      <dsp:nvSpPr>
        <dsp:cNvPr id="0" name=""/>
        <dsp:cNvSpPr/>
      </dsp:nvSpPr>
      <dsp:spPr>
        <a:xfrm>
          <a:off x="228534" y="1685607"/>
          <a:ext cx="336263" cy="1379061"/>
        </a:xfrm>
        <a:custGeom>
          <a:avLst/>
          <a:gdLst/>
          <a:ahLst/>
          <a:cxnLst/>
          <a:rect l="0" t="0" r="0" b="0"/>
          <a:pathLst>
            <a:path>
              <a:moveTo>
                <a:pt x="0" y="0"/>
              </a:moveTo>
              <a:lnTo>
                <a:pt x="0" y="1379061"/>
              </a:lnTo>
              <a:lnTo>
                <a:pt x="336263" y="13790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2F54F1-5103-48CF-96C2-70C05EA67C92}">
      <dsp:nvSpPr>
        <dsp:cNvPr id="0" name=""/>
        <dsp:cNvSpPr/>
      </dsp:nvSpPr>
      <dsp:spPr>
        <a:xfrm>
          <a:off x="228534" y="1685607"/>
          <a:ext cx="336263" cy="542195"/>
        </a:xfrm>
        <a:custGeom>
          <a:avLst/>
          <a:gdLst/>
          <a:ahLst/>
          <a:cxnLst/>
          <a:rect l="0" t="0" r="0" b="0"/>
          <a:pathLst>
            <a:path>
              <a:moveTo>
                <a:pt x="0" y="0"/>
              </a:moveTo>
              <a:lnTo>
                <a:pt x="0" y="542195"/>
              </a:lnTo>
              <a:lnTo>
                <a:pt x="336263" y="5421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8E0DAB-E2BB-48A6-9064-BF7F45E462DC}">
      <dsp:nvSpPr>
        <dsp:cNvPr id="0" name=""/>
        <dsp:cNvSpPr/>
      </dsp:nvSpPr>
      <dsp:spPr>
        <a:xfrm>
          <a:off x="1125235" y="848740"/>
          <a:ext cx="2614926" cy="247523"/>
        </a:xfrm>
        <a:custGeom>
          <a:avLst/>
          <a:gdLst/>
          <a:ahLst/>
          <a:cxnLst/>
          <a:rect l="0" t="0" r="0" b="0"/>
          <a:pathLst>
            <a:path>
              <a:moveTo>
                <a:pt x="2614926" y="0"/>
              </a:moveTo>
              <a:lnTo>
                <a:pt x="2614926" y="123761"/>
              </a:lnTo>
              <a:lnTo>
                <a:pt x="0" y="123761"/>
              </a:lnTo>
              <a:lnTo>
                <a:pt x="0" y="247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71F753-8FD6-444F-96E5-F3EE40E27520}">
      <dsp:nvSpPr>
        <dsp:cNvPr id="0" name=""/>
        <dsp:cNvSpPr/>
      </dsp:nvSpPr>
      <dsp:spPr>
        <a:xfrm>
          <a:off x="2293308" y="259397"/>
          <a:ext cx="2893707" cy="58934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solidFill>
              <a:latin typeface="Roboto" panose="02000000000000000000" pitchFamily="2" charset="0"/>
              <a:ea typeface="Roboto" panose="02000000000000000000" pitchFamily="2" charset="0"/>
            </a:rPr>
            <a:t>Global Market Portfolio</a:t>
          </a:r>
        </a:p>
      </dsp:txBody>
      <dsp:txXfrm>
        <a:off x="2322077" y="288166"/>
        <a:ext cx="2836169" cy="531804"/>
      </dsp:txXfrm>
    </dsp:sp>
    <dsp:sp modelId="{5B8D1B51-E93D-4CF4-8048-867CDAC68FAD}">
      <dsp:nvSpPr>
        <dsp:cNvPr id="0" name=""/>
        <dsp:cNvSpPr/>
      </dsp:nvSpPr>
      <dsp:spPr>
        <a:xfrm>
          <a:off x="4358" y="1096264"/>
          <a:ext cx="2241753" cy="58934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accent1"/>
              </a:solidFill>
              <a:latin typeface="Roboto" panose="02000000000000000000" pitchFamily="2" charset="0"/>
              <a:ea typeface="Roboto" panose="02000000000000000000" pitchFamily="2" charset="0"/>
            </a:rPr>
            <a:t>Traditional Asset Classes</a:t>
          </a:r>
        </a:p>
      </dsp:txBody>
      <dsp:txXfrm>
        <a:off x="33127" y="1125033"/>
        <a:ext cx="2184215" cy="531804"/>
      </dsp:txXfrm>
    </dsp:sp>
    <dsp:sp modelId="{5396F83C-9FEA-4D82-BB39-C283E953A58D}">
      <dsp:nvSpPr>
        <dsp:cNvPr id="0" name=""/>
        <dsp:cNvSpPr/>
      </dsp:nvSpPr>
      <dsp:spPr>
        <a:xfrm>
          <a:off x="564797" y="1933131"/>
          <a:ext cx="1178685" cy="58934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accent1"/>
              </a:solidFill>
              <a:latin typeface="Roboto" panose="02000000000000000000" pitchFamily="2" charset="0"/>
              <a:ea typeface="Roboto" panose="02000000000000000000" pitchFamily="2" charset="0"/>
            </a:rPr>
            <a:t>Public </a:t>
          </a:r>
          <a:br>
            <a:rPr lang="en-US" sz="1200" b="1" kern="1200" dirty="0">
              <a:solidFill>
                <a:schemeClr val="accent1"/>
              </a:solidFill>
              <a:latin typeface="Roboto" panose="02000000000000000000" pitchFamily="2" charset="0"/>
              <a:ea typeface="Roboto" panose="02000000000000000000" pitchFamily="2" charset="0"/>
            </a:rPr>
          </a:br>
          <a:r>
            <a:rPr lang="en-US" sz="1200" b="1" kern="1200" dirty="0">
              <a:solidFill>
                <a:schemeClr val="accent1"/>
              </a:solidFill>
              <a:latin typeface="Roboto" panose="02000000000000000000" pitchFamily="2" charset="0"/>
              <a:ea typeface="Roboto" panose="02000000000000000000" pitchFamily="2" charset="0"/>
            </a:rPr>
            <a:t>Equity</a:t>
          </a:r>
        </a:p>
      </dsp:txBody>
      <dsp:txXfrm>
        <a:off x="593566" y="1961900"/>
        <a:ext cx="1121147" cy="531804"/>
      </dsp:txXfrm>
    </dsp:sp>
    <dsp:sp modelId="{413B7E89-D162-455C-BBB2-BF428B0F26B4}">
      <dsp:nvSpPr>
        <dsp:cNvPr id="0" name=""/>
        <dsp:cNvSpPr/>
      </dsp:nvSpPr>
      <dsp:spPr>
        <a:xfrm>
          <a:off x="564797" y="2769997"/>
          <a:ext cx="1178685" cy="58934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accent1"/>
              </a:solidFill>
              <a:latin typeface="Roboto" panose="02000000000000000000" pitchFamily="2" charset="0"/>
              <a:ea typeface="Roboto" panose="02000000000000000000" pitchFamily="2" charset="0"/>
            </a:rPr>
            <a:t>Fixed </a:t>
          </a:r>
          <a:br>
            <a:rPr lang="en-US" sz="1200" b="1" kern="1200" dirty="0">
              <a:solidFill>
                <a:schemeClr val="accent1"/>
              </a:solidFill>
              <a:latin typeface="Roboto" panose="02000000000000000000" pitchFamily="2" charset="0"/>
              <a:ea typeface="Roboto" panose="02000000000000000000" pitchFamily="2" charset="0"/>
            </a:rPr>
          </a:br>
          <a:r>
            <a:rPr lang="en-US" sz="1200" b="1" kern="1200" dirty="0">
              <a:solidFill>
                <a:schemeClr val="accent1"/>
              </a:solidFill>
              <a:latin typeface="Roboto" panose="02000000000000000000" pitchFamily="2" charset="0"/>
              <a:ea typeface="Roboto" panose="02000000000000000000" pitchFamily="2" charset="0"/>
            </a:rPr>
            <a:t>Income</a:t>
          </a:r>
        </a:p>
      </dsp:txBody>
      <dsp:txXfrm>
        <a:off x="593566" y="2798766"/>
        <a:ext cx="1121147" cy="531804"/>
      </dsp:txXfrm>
    </dsp:sp>
    <dsp:sp modelId="{79538512-A91A-40EC-891E-5718CBF5D18F}">
      <dsp:nvSpPr>
        <dsp:cNvPr id="0" name=""/>
        <dsp:cNvSpPr/>
      </dsp:nvSpPr>
      <dsp:spPr>
        <a:xfrm>
          <a:off x="5234212" y="1096264"/>
          <a:ext cx="2241753" cy="58934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accent1"/>
              </a:solidFill>
              <a:latin typeface="Roboto" panose="02000000000000000000" pitchFamily="2" charset="0"/>
              <a:ea typeface="Roboto" panose="02000000000000000000" pitchFamily="2" charset="0"/>
            </a:rPr>
            <a:t>Alternative Asset Classes</a:t>
          </a:r>
        </a:p>
      </dsp:txBody>
      <dsp:txXfrm>
        <a:off x="5262981" y="1125033"/>
        <a:ext cx="2184215" cy="531804"/>
      </dsp:txXfrm>
    </dsp:sp>
    <dsp:sp modelId="{AEABCA0F-A82D-44CE-995D-5D040F1816B7}">
      <dsp:nvSpPr>
        <dsp:cNvPr id="0" name=""/>
        <dsp:cNvSpPr/>
      </dsp:nvSpPr>
      <dsp:spPr>
        <a:xfrm>
          <a:off x="4130320" y="1933131"/>
          <a:ext cx="1178685" cy="58934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accent1"/>
              </a:solidFill>
              <a:latin typeface="Roboto" panose="02000000000000000000" pitchFamily="2" charset="0"/>
              <a:ea typeface="Roboto" panose="02000000000000000000" pitchFamily="2" charset="0"/>
            </a:rPr>
            <a:t>Illiquid Alternatives</a:t>
          </a:r>
        </a:p>
      </dsp:txBody>
      <dsp:txXfrm>
        <a:off x="4159089" y="1961900"/>
        <a:ext cx="1121147" cy="531804"/>
      </dsp:txXfrm>
    </dsp:sp>
    <dsp:sp modelId="{170E4AE9-9051-403A-A4A7-FFD4482207EA}">
      <dsp:nvSpPr>
        <dsp:cNvPr id="0" name=""/>
        <dsp:cNvSpPr/>
      </dsp:nvSpPr>
      <dsp:spPr>
        <a:xfrm>
          <a:off x="1991006" y="2769997"/>
          <a:ext cx="1178685" cy="58934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Private </a:t>
          </a:r>
          <a:br>
            <a:rPr lang="en-US" sz="1200" b="1" kern="1200" dirty="0">
              <a:latin typeface="Roboto" panose="02000000000000000000" pitchFamily="2" charset="0"/>
              <a:ea typeface="Roboto" panose="02000000000000000000" pitchFamily="2" charset="0"/>
            </a:rPr>
          </a:br>
          <a:r>
            <a:rPr lang="en-US" sz="1200" b="1" kern="1200" dirty="0">
              <a:latin typeface="Roboto" panose="02000000000000000000" pitchFamily="2" charset="0"/>
              <a:ea typeface="Roboto" panose="02000000000000000000" pitchFamily="2" charset="0"/>
            </a:rPr>
            <a:t>Market Equity</a:t>
          </a:r>
        </a:p>
      </dsp:txBody>
      <dsp:txXfrm>
        <a:off x="2019775" y="2798766"/>
        <a:ext cx="1121147" cy="531804"/>
      </dsp:txXfrm>
    </dsp:sp>
    <dsp:sp modelId="{1CBA9272-C002-4D3E-BBF7-B6C0259198DF}">
      <dsp:nvSpPr>
        <dsp:cNvPr id="0" name=""/>
        <dsp:cNvSpPr/>
      </dsp:nvSpPr>
      <dsp:spPr>
        <a:xfrm>
          <a:off x="2285677" y="3606864"/>
          <a:ext cx="1178685" cy="58934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Private </a:t>
          </a:r>
          <a:br>
            <a:rPr lang="en-US" sz="1200" b="1" kern="1200" dirty="0">
              <a:latin typeface="Roboto" panose="02000000000000000000" pitchFamily="2" charset="0"/>
              <a:ea typeface="Roboto" panose="02000000000000000000" pitchFamily="2" charset="0"/>
            </a:rPr>
          </a:br>
          <a:r>
            <a:rPr lang="en-US" sz="1200" b="1" kern="1200" dirty="0">
              <a:latin typeface="Roboto" panose="02000000000000000000" pitchFamily="2" charset="0"/>
              <a:ea typeface="Roboto" panose="02000000000000000000" pitchFamily="2" charset="0"/>
            </a:rPr>
            <a:t>Equity</a:t>
          </a:r>
        </a:p>
      </dsp:txBody>
      <dsp:txXfrm>
        <a:off x="2314446" y="3635633"/>
        <a:ext cx="1121147" cy="531804"/>
      </dsp:txXfrm>
    </dsp:sp>
    <dsp:sp modelId="{F6A9EBE0-3DE8-4AD8-87F8-1C7260329139}">
      <dsp:nvSpPr>
        <dsp:cNvPr id="0" name=""/>
        <dsp:cNvSpPr/>
      </dsp:nvSpPr>
      <dsp:spPr>
        <a:xfrm>
          <a:off x="2285677" y="4443730"/>
          <a:ext cx="1178685" cy="58934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Venture </a:t>
          </a:r>
          <a:br>
            <a:rPr lang="en-US" sz="1200" b="1" kern="1200" dirty="0">
              <a:latin typeface="Roboto" panose="02000000000000000000" pitchFamily="2" charset="0"/>
              <a:ea typeface="Roboto" panose="02000000000000000000" pitchFamily="2" charset="0"/>
            </a:rPr>
          </a:br>
          <a:r>
            <a:rPr lang="en-US" sz="1200" b="1" kern="1200" dirty="0">
              <a:latin typeface="Roboto" panose="02000000000000000000" pitchFamily="2" charset="0"/>
              <a:ea typeface="Roboto" panose="02000000000000000000" pitchFamily="2" charset="0"/>
            </a:rPr>
            <a:t>Capital</a:t>
          </a:r>
        </a:p>
      </dsp:txBody>
      <dsp:txXfrm>
        <a:off x="2314446" y="4472499"/>
        <a:ext cx="1121147" cy="531804"/>
      </dsp:txXfrm>
    </dsp:sp>
    <dsp:sp modelId="{4587E4E3-DDBA-4F85-95F2-9150747BE1B4}">
      <dsp:nvSpPr>
        <dsp:cNvPr id="0" name=""/>
        <dsp:cNvSpPr/>
      </dsp:nvSpPr>
      <dsp:spPr>
        <a:xfrm>
          <a:off x="3417215" y="2769997"/>
          <a:ext cx="1178685" cy="589342"/>
        </a:xfrm>
        <a:prstGeom prst="roundRect">
          <a:avLst/>
        </a:prstGeom>
        <a:solidFill>
          <a:schemeClr val="accent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Private </a:t>
          </a:r>
          <a:br>
            <a:rPr lang="en-US" sz="1200" b="1" kern="1200" dirty="0">
              <a:latin typeface="Roboto" panose="02000000000000000000" pitchFamily="2" charset="0"/>
              <a:ea typeface="Roboto" panose="02000000000000000000" pitchFamily="2" charset="0"/>
            </a:rPr>
          </a:br>
          <a:r>
            <a:rPr lang="en-US" sz="1200" b="1" kern="1200" dirty="0">
              <a:latin typeface="Roboto" panose="02000000000000000000" pitchFamily="2" charset="0"/>
              <a:ea typeface="Roboto" panose="02000000000000000000" pitchFamily="2" charset="0"/>
            </a:rPr>
            <a:t>Debt</a:t>
          </a:r>
        </a:p>
      </dsp:txBody>
      <dsp:txXfrm>
        <a:off x="3445984" y="2798766"/>
        <a:ext cx="1121147" cy="531804"/>
      </dsp:txXfrm>
    </dsp:sp>
    <dsp:sp modelId="{E0FB0DD3-1449-4744-A5C2-E88F305DF30D}">
      <dsp:nvSpPr>
        <dsp:cNvPr id="0" name=""/>
        <dsp:cNvSpPr/>
      </dsp:nvSpPr>
      <dsp:spPr>
        <a:xfrm>
          <a:off x="3711887" y="3606864"/>
          <a:ext cx="1178685" cy="589342"/>
        </a:xfrm>
        <a:prstGeom prst="roundRect">
          <a:avLst/>
        </a:prstGeom>
        <a:solidFill>
          <a:schemeClr val="accent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Mezzanine</a:t>
          </a:r>
        </a:p>
      </dsp:txBody>
      <dsp:txXfrm>
        <a:off x="3740656" y="3635633"/>
        <a:ext cx="1121147" cy="531804"/>
      </dsp:txXfrm>
    </dsp:sp>
    <dsp:sp modelId="{60A66C1E-1567-4ED5-B30D-63C064CC1E16}">
      <dsp:nvSpPr>
        <dsp:cNvPr id="0" name=""/>
        <dsp:cNvSpPr/>
      </dsp:nvSpPr>
      <dsp:spPr>
        <a:xfrm>
          <a:off x="3711887" y="4443730"/>
          <a:ext cx="1178685" cy="589342"/>
        </a:xfrm>
        <a:prstGeom prst="roundRect">
          <a:avLst/>
        </a:prstGeom>
        <a:solidFill>
          <a:schemeClr val="accent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Direct </a:t>
          </a:r>
          <a:br>
            <a:rPr lang="en-US" sz="1200" b="1" kern="1200" dirty="0">
              <a:latin typeface="Roboto" panose="02000000000000000000" pitchFamily="2" charset="0"/>
              <a:ea typeface="Roboto" panose="02000000000000000000" pitchFamily="2" charset="0"/>
            </a:rPr>
          </a:br>
          <a:r>
            <a:rPr lang="en-US" sz="1200" b="1" kern="1200" dirty="0">
              <a:latin typeface="Roboto" panose="02000000000000000000" pitchFamily="2" charset="0"/>
              <a:ea typeface="Roboto" panose="02000000000000000000" pitchFamily="2" charset="0"/>
            </a:rPr>
            <a:t>Lending</a:t>
          </a:r>
        </a:p>
      </dsp:txBody>
      <dsp:txXfrm>
        <a:off x="3740656" y="4472499"/>
        <a:ext cx="1121147" cy="531804"/>
      </dsp:txXfrm>
    </dsp:sp>
    <dsp:sp modelId="{575201C0-6D51-44C8-A70C-9D9870BC4D7E}">
      <dsp:nvSpPr>
        <dsp:cNvPr id="0" name=""/>
        <dsp:cNvSpPr/>
      </dsp:nvSpPr>
      <dsp:spPr>
        <a:xfrm>
          <a:off x="3711887" y="5280597"/>
          <a:ext cx="1178685" cy="589342"/>
        </a:xfrm>
        <a:prstGeom prst="roundRect">
          <a:avLst/>
        </a:prstGeom>
        <a:solidFill>
          <a:schemeClr val="accent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Distressed </a:t>
          </a:r>
          <a:br>
            <a:rPr lang="en-US" sz="1200" b="1" kern="1200" dirty="0">
              <a:latin typeface="Roboto" panose="02000000000000000000" pitchFamily="2" charset="0"/>
              <a:ea typeface="Roboto" panose="02000000000000000000" pitchFamily="2" charset="0"/>
            </a:rPr>
          </a:br>
          <a:r>
            <a:rPr lang="en-US" sz="1200" b="1" kern="1200" dirty="0">
              <a:latin typeface="Roboto" panose="02000000000000000000" pitchFamily="2" charset="0"/>
              <a:ea typeface="Roboto" panose="02000000000000000000" pitchFamily="2" charset="0"/>
            </a:rPr>
            <a:t>Debt</a:t>
          </a:r>
        </a:p>
      </dsp:txBody>
      <dsp:txXfrm>
        <a:off x="3740656" y="5309366"/>
        <a:ext cx="1121147" cy="531804"/>
      </dsp:txXfrm>
    </dsp:sp>
    <dsp:sp modelId="{FBBFDD41-CE3E-4047-9C85-374AB009FDEB}">
      <dsp:nvSpPr>
        <dsp:cNvPr id="0" name=""/>
        <dsp:cNvSpPr/>
      </dsp:nvSpPr>
      <dsp:spPr>
        <a:xfrm>
          <a:off x="4843425" y="2769997"/>
          <a:ext cx="1178685" cy="589342"/>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Real </a:t>
          </a:r>
          <a:br>
            <a:rPr lang="en-US" sz="1200" b="1" kern="1200" dirty="0">
              <a:latin typeface="Roboto" panose="02000000000000000000" pitchFamily="2" charset="0"/>
              <a:ea typeface="Roboto" panose="02000000000000000000" pitchFamily="2" charset="0"/>
            </a:rPr>
          </a:br>
          <a:r>
            <a:rPr lang="en-US" sz="1200" b="1" kern="1200" dirty="0">
              <a:latin typeface="Roboto" panose="02000000000000000000" pitchFamily="2" charset="0"/>
              <a:ea typeface="Roboto" panose="02000000000000000000" pitchFamily="2" charset="0"/>
            </a:rPr>
            <a:t>Assets</a:t>
          </a:r>
        </a:p>
      </dsp:txBody>
      <dsp:txXfrm>
        <a:off x="4872194" y="2798766"/>
        <a:ext cx="1121147" cy="531804"/>
      </dsp:txXfrm>
    </dsp:sp>
    <dsp:sp modelId="{DD847E56-7630-4C91-B2BD-DB2A7F1C1363}">
      <dsp:nvSpPr>
        <dsp:cNvPr id="0" name=""/>
        <dsp:cNvSpPr/>
      </dsp:nvSpPr>
      <dsp:spPr>
        <a:xfrm>
          <a:off x="5138096" y="3606864"/>
          <a:ext cx="1178685" cy="589342"/>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Infrastructure</a:t>
          </a:r>
        </a:p>
      </dsp:txBody>
      <dsp:txXfrm>
        <a:off x="5166865" y="3635633"/>
        <a:ext cx="1121147" cy="531804"/>
      </dsp:txXfrm>
    </dsp:sp>
    <dsp:sp modelId="{9839C0F8-BFA7-4381-A956-9BA5ABFB55A0}">
      <dsp:nvSpPr>
        <dsp:cNvPr id="0" name=""/>
        <dsp:cNvSpPr/>
      </dsp:nvSpPr>
      <dsp:spPr>
        <a:xfrm>
          <a:off x="5138096" y="4443730"/>
          <a:ext cx="1178685" cy="589342"/>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Farmland</a:t>
          </a:r>
        </a:p>
      </dsp:txBody>
      <dsp:txXfrm>
        <a:off x="5166865" y="4472499"/>
        <a:ext cx="1121147" cy="531804"/>
      </dsp:txXfrm>
    </dsp:sp>
    <dsp:sp modelId="{9F85FAAE-D749-4076-A77A-18BE3A8E161A}">
      <dsp:nvSpPr>
        <dsp:cNvPr id="0" name=""/>
        <dsp:cNvSpPr/>
      </dsp:nvSpPr>
      <dsp:spPr>
        <a:xfrm>
          <a:off x="5138096" y="5280597"/>
          <a:ext cx="1178685" cy="589342"/>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Commodities</a:t>
          </a:r>
        </a:p>
      </dsp:txBody>
      <dsp:txXfrm>
        <a:off x="5166865" y="5309366"/>
        <a:ext cx="1121147" cy="531804"/>
      </dsp:txXfrm>
    </dsp:sp>
    <dsp:sp modelId="{61C5FF26-90CF-48BA-B59E-A4E8967B9F79}">
      <dsp:nvSpPr>
        <dsp:cNvPr id="0" name=""/>
        <dsp:cNvSpPr/>
      </dsp:nvSpPr>
      <dsp:spPr>
        <a:xfrm>
          <a:off x="6269634" y="2769997"/>
          <a:ext cx="1178685" cy="58934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Real </a:t>
          </a:r>
          <a:br>
            <a:rPr lang="en-US" sz="1200" b="1" kern="1200" dirty="0">
              <a:latin typeface="Roboto" panose="02000000000000000000" pitchFamily="2" charset="0"/>
              <a:ea typeface="Roboto" panose="02000000000000000000" pitchFamily="2" charset="0"/>
            </a:rPr>
          </a:br>
          <a:r>
            <a:rPr lang="en-US" sz="1200" b="1" kern="1200" dirty="0">
              <a:latin typeface="Roboto" panose="02000000000000000000" pitchFamily="2" charset="0"/>
              <a:ea typeface="Roboto" panose="02000000000000000000" pitchFamily="2" charset="0"/>
            </a:rPr>
            <a:t>Estate</a:t>
          </a:r>
        </a:p>
      </dsp:txBody>
      <dsp:txXfrm>
        <a:off x="6298403" y="2798766"/>
        <a:ext cx="1121147" cy="531804"/>
      </dsp:txXfrm>
    </dsp:sp>
    <dsp:sp modelId="{0802F607-366D-4992-80A1-36BF2E9FEBB2}">
      <dsp:nvSpPr>
        <dsp:cNvPr id="0" name=""/>
        <dsp:cNvSpPr/>
      </dsp:nvSpPr>
      <dsp:spPr>
        <a:xfrm>
          <a:off x="6564305" y="3606864"/>
          <a:ext cx="1178685" cy="58934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Core Real Estate</a:t>
          </a:r>
        </a:p>
      </dsp:txBody>
      <dsp:txXfrm>
        <a:off x="6593074" y="3635633"/>
        <a:ext cx="1121147" cy="531804"/>
      </dsp:txXfrm>
    </dsp:sp>
    <dsp:sp modelId="{11449B82-F0D2-4CB3-9D9D-8000782AD0C5}">
      <dsp:nvSpPr>
        <dsp:cNvPr id="0" name=""/>
        <dsp:cNvSpPr/>
      </dsp:nvSpPr>
      <dsp:spPr>
        <a:xfrm>
          <a:off x="6564305" y="4443730"/>
          <a:ext cx="1178685" cy="58934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Roboto" panose="02000000000000000000" pitchFamily="2" charset="0"/>
              <a:ea typeface="Roboto" panose="02000000000000000000" pitchFamily="2" charset="0"/>
            </a:rPr>
            <a:t>Non-Core </a:t>
          </a:r>
          <a:br>
            <a:rPr lang="en-US" sz="1200" b="1" kern="1200" dirty="0">
              <a:latin typeface="Roboto" panose="02000000000000000000" pitchFamily="2" charset="0"/>
              <a:ea typeface="Roboto" panose="02000000000000000000" pitchFamily="2" charset="0"/>
            </a:rPr>
          </a:br>
          <a:r>
            <a:rPr lang="en-US" sz="1200" b="1" kern="1200" dirty="0">
              <a:latin typeface="Roboto" panose="02000000000000000000" pitchFamily="2" charset="0"/>
              <a:ea typeface="Roboto" panose="02000000000000000000" pitchFamily="2" charset="0"/>
            </a:rPr>
            <a:t>Real Estate</a:t>
          </a:r>
        </a:p>
      </dsp:txBody>
      <dsp:txXfrm>
        <a:off x="6593074" y="4472499"/>
        <a:ext cx="1121147" cy="531804"/>
      </dsp:txXfrm>
    </dsp:sp>
    <dsp:sp modelId="{8CB26080-DA22-4E3B-9363-EAD23F8F66BD}">
      <dsp:nvSpPr>
        <dsp:cNvPr id="0" name=""/>
        <dsp:cNvSpPr/>
      </dsp:nvSpPr>
      <dsp:spPr>
        <a:xfrm>
          <a:off x="7401172" y="1933131"/>
          <a:ext cx="1178685" cy="58934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accent1"/>
              </a:solidFill>
              <a:latin typeface="Roboto" panose="02000000000000000000" pitchFamily="2" charset="0"/>
              <a:ea typeface="Roboto" panose="02000000000000000000" pitchFamily="2" charset="0"/>
            </a:rPr>
            <a:t>Liquid Alternatives</a:t>
          </a:r>
        </a:p>
      </dsp:txBody>
      <dsp:txXfrm>
        <a:off x="7429941" y="1961900"/>
        <a:ext cx="1121147" cy="531804"/>
      </dsp:txXfrm>
    </dsp:sp>
    <dsp:sp modelId="{7991CEC0-013B-4F89-B632-6FDD8DABD2EE}">
      <dsp:nvSpPr>
        <dsp:cNvPr id="0" name=""/>
        <dsp:cNvSpPr/>
      </dsp:nvSpPr>
      <dsp:spPr>
        <a:xfrm>
          <a:off x="7695843" y="2769997"/>
          <a:ext cx="1178685" cy="589342"/>
        </a:xfrm>
        <a:prstGeom prst="roundRect">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accent1"/>
              </a:solidFill>
              <a:latin typeface="Roboto" panose="02000000000000000000" pitchFamily="2" charset="0"/>
              <a:ea typeface="Roboto" panose="02000000000000000000" pitchFamily="2" charset="0"/>
            </a:rPr>
            <a:t>Hedge </a:t>
          </a:r>
          <a:br>
            <a:rPr lang="en-US" sz="1200" b="1" kern="1200" dirty="0">
              <a:solidFill>
                <a:schemeClr val="accent1"/>
              </a:solidFill>
              <a:latin typeface="Roboto" panose="02000000000000000000" pitchFamily="2" charset="0"/>
              <a:ea typeface="Roboto" panose="02000000000000000000" pitchFamily="2" charset="0"/>
            </a:rPr>
          </a:br>
          <a:r>
            <a:rPr lang="en-US" sz="1200" b="1" kern="1200" dirty="0">
              <a:solidFill>
                <a:schemeClr val="accent1"/>
              </a:solidFill>
              <a:latin typeface="Roboto" panose="02000000000000000000" pitchFamily="2" charset="0"/>
              <a:ea typeface="Roboto" panose="02000000000000000000" pitchFamily="2" charset="0"/>
            </a:rPr>
            <a:t>Funds</a:t>
          </a:r>
        </a:p>
      </dsp:txBody>
      <dsp:txXfrm>
        <a:off x="7724612" y="2798766"/>
        <a:ext cx="1121147" cy="531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44EEA-C00F-42AB-9EE3-F4ADC65687EE}">
      <dsp:nvSpPr>
        <dsp:cNvPr id="0" name=""/>
        <dsp:cNvSpPr/>
      </dsp:nvSpPr>
      <dsp:spPr>
        <a:xfrm>
          <a:off x="1280" y="258256"/>
          <a:ext cx="2402782" cy="15885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When the GP </a:t>
          </a:r>
          <a:br>
            <a:rPr lang="en-US" sz="1800" b="1" kern="1200" dirty="0">
              <a:latin typeface="Roboto" panose="02000000000000000000" pitchFamily="2" charset="0"/>
              <a:ea typeface="Roboto" panose="02000000000000000000" pitchFamily="2" charset="0"/>
            </a:rPr>
          </a:br>
          <a:r>
            <a:rPr lang="en-US" sz="1800" b="1" kern="1200" dirty="0">
              <a:latin typeface="Roboto" panose="02000000000000000000" pitchFamily="2" charset="0"/>
              <a:ea typeface="Roboto" panose="02000000000000000000" pitchFamily="2" charset="0"/>
            </a:rPr>
            <a:t>identifies an investment...</a:t>
          </a:r>
        </a:p>
      </dsp:txBody>
      <dsp:txXfrm>
        <a:off x="47806" y="304782"/>
        <a:ext cx="2309730" cy="1495459"/>
      </dsp:txXfrm>
    </dsp:sp>
    <dsp:sp modelId="{0352B596-EDDF-4CB3-9DEE-AB138ECE82BB}">
      <dsp:nvSpPr>
        <dsp:cNvPr id="0" name=""/>
        <dsp:cNvSpPr/>
      </dsp:nvSpPr>
      <dsp:spPr>
        <a:xfrm rot="82">
          <a:off x="2669123" y="724261"/>
          <a:ext cx="561930" cy="6565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Roboto" panose="02000000000000000000" pitchFamily="2" charset="0"/>
            <a:ea typeface="Roboto" panose="02000000000000000000" pitchFamily="2" charset="0"/>
          </a:endParaRPr>
        </a:p>
      </dsp:txBody>
      <dsp:txXfrm>
        <a:off x="2669123" y="855576"/>
        <a:ext cx="393351" cy="393950"/>
      </dsp:txXfrm>
    </dsp:sp>
    <dsp:sp modelId="{286E2DD8-557C-425E-B48B-6E007DC797D3}">
      <dsp:nvSpPr>
        <dsp:cNvPr id="0" name=""/>
        <dsp:cNvSpPr/>
      </dsp:nvSpPr>
      <dsp:spPr>
        <a:xfrm>
          <a:off x="3464308" y="258336"/>
          <a:ext cx="2161513" cy="15885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GP will then request LP capital through a </a:t>
          </a:r>
          <a:br>
            <a:rPr lang="en-US" sz="1800" b="1" kern="1200" dirty="0">
              <a:latin typeface="Roboto" panose="02000000000000000000" pitchFamily="2" charset="0"/>
              <a:ea typeface="Roboto" panose="02000000000000000000" pitchFamily="2" charset="0"/>
            </a:rPr>
          </a:br>
          <a:r>
            <a:rPr lang="en-US" sz="1800" b="1" u="sng" kern="1200" dirty="0">
              <a:latin typeface="Roboto" panose="02000000000000000000" pitchFamily="2" charset="0"/>
              <a:ea typeface="Roboto" panose="02000000000000000000" pitchFamily="2" charset="0"/>
            </a:rPr>
            <a:t>capital</a:t>
          </a:r>
          <a:r>
            <a:rPr lang="en-US" sz="1800" b="1" u="none" kern="1200" dirty="0">
              <a:latin typeface="Roboto" panose="02000000000000000000" pitchFamily="2" charset="0"/>
              <a:ea typeface="Roboto" panose="02000000000000000000" pitchFamily="2" charset="0"/>
            </a:rPr>
            <a:t> </a:t>
          </a:r>
          <a:r>
            <a:rPr lang="en-US" sz="1800" b="1" u="sng" kern="1200" dirty="0">
              <a:latin typeface="Roboto" panose="02000000000000000000" pitchFamily="2" charset="0"/>
              <a:ea typeface="Roboto" panose="02000000000000000000" pitchFamily="2" charset="0"/>
            </a:rPr>
            <a:t>call</a:t>
          </a:r>
          <a:endParaRPr lang="en-US" sz="1800" u="sng" kern="1200" dirty="0">
            <a:latin typeface="Roboto" panose="02000000000000000000" pitchFamily="2" charset="0"/>
            <a:ea typeface="Roboto" panose="02000000000000000000" pitchFamily="2" charset="0"/>
          </a:endParaRPr>
        </a:p>
      </dsp:txBody>
      <dsp:txXfrm>
        <a:off x="3510834" y="304862"/>
        <a:ext cx="2068461" cy="1495459"/>
      </dsp:txXfrm>
    </dsp:sp>
    <dsp:sp modelId="{30BBBAC3-7986-40D8-BA65-675815F6737A}">
      <dsp:nvSpPr>
        <dsp:cNvPr id="0" name=""/>
        <dsp:cNvSpPr/>
      </dsp:nvSpPr>
      <dsp:spPr>
        <a:xfrm rot="21599921">
          <a:off x="5890264" y="724262"/>
          <a:ext cx="560617" cy="6565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Roboto" panose="02000000000000000000" pitchFamily="2" charset="0"/>
            <a:ea typeface="Roboto" panose="02000000000000000000" pitchFamily="2" charset="0"/>
          </a:endParaRPr>
        </a:p>
      </dsp:txBody>
      <dsp:txXfrm>
        <a:off x="5890264" y="855581"/>
        <a:ext cx="392432" cy="393950"/>
      </dsp:txXfrm>
    </dsp:sp>
    <dsp:sp modelId="{2A4D776A-AEB9-4E32-A0ED-D50EFF0EFFB9}">
      <dsp:nvSpPr>
        <dsp:cNvPr id="0" name=""/>
        <dsp:cNvSpPr/>
      </dsp:nvSpPr>
      <dsp:spPr>
        <a:xfrm>
          <a:off x="6683591" y="258256"/>
          <a:ext cx="2647518" cy="15885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When a </a:t>
          </a:r>
          <a:r>
            <a:rPr lang="en-US" sz="1800" b="1" u="sng" kern="1200" dirty="0">
              <a:latin typeface="Roboto" panose="02000000000000000000" pitchFamily="2" charset="0"/>
              <a:ea typeface="Roboto" panose="02000000000000000000" pitchFamily="2" charset="0"/>
            </a:rPr>
            <a:t>capital call is issued</a:t>
          </a:r>
          <a:r>
            <a:rPr lang="en-US" sz="1800" b="1" kern="1200" dirty="0">
              <a:latin typeface="Roboto" panose="02000000000000000000" pitchFamily="2" charset="0"/>
              <a:ea typeface="Roboto" panose="02000000000000000000" pitchFamily="2" charset="0"/>
            </a:rPr>
            <a:t>, public market investments must </a:t>
          </a:r>
          <a:br>
            <a:rPr lang="en-US" sz="1800" b="1" kern="1200" dirty="0">
              <a:latin typeface="Roboto" panose="02000000000000000000" pitchFamily="2" charset="0"/>
              <a:ea typeface="Roboto" panose="02000000000000000000" pitchFamily="2" charset="0"/>
            </a:rPr>
          </a:br>
          <a:r>
            <a:rPr lang="en-US" sz="1800" b="1" kern="1200" dirty="0">
              <a:latin typeface="Roboto" panose="02000000000000000000" pitchFamily="2" charset="0"/>
              <a:ea typeface="Roboto" panose="02000000000000000000" pitchFamily="2" charset="0"/>
            </a:rPr>
            <a:t>be sold to fund the capital call.</a:t>
          </a:r>
          <a:endParaRPr lang="en-US" sz="1800" b="1" u="sng" kern="1200" dirty="0">
            <a:latin typeface="Roboto" panose="02000000000000000000" pitchFamily="2" charset="0"/>
            <a:ea typeface="Roboto" panose="02000000000000000000" pitchFamily="2" charset="0"/>
          </a:endParaRPr>
        </a:p>
      </dsp:txBody>
      <dsp:txXfrm>
        <a:off x="6730117" y="304782"/>
        <a:ext cx="2554466" cy="1495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44EEA-C00F-42AB-9EE3-F4ADC65687EE}">
      <dsp:nvSpPr>
        <dsp:cNvPr id="0" name=""/>
        <dsp:cNvSpPr/>
      </dsp:nvSpPr>
      <dsp:spPr>
        <a:xfrm>
          <a:off x="3452" y="342596"/>
          <a:ext cx="2301783" cy="14198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When the GP </a:t>
          </a:r>
          <a:br>
            <a:rPr lang="en-US" sz="1800" b="1" kern="1200" dirty="0">
              <a:latin typeface="Roboto" panose="02000000000000000000" pitchFamily="2" charset="0"/>
              <a:ea typeface="Roboto" panose="02000000000000000000" pitchFamily="2" charset="0"/>
            </a:rPr>
          </a:br>
          <a:r>
            <a:rPr lang="en-US" sz="1800" b="1" kern="1200" dirty="0">
              <a:latin typeface="Roboto" panose="02000000000000000000" pitchFamily="2" charset="0"/>
              <a:ea typeface="Roboto" panose="02000000000000000000" pitchFamily="2" charset="0"/>
            </a:rPr>
            <a:t>sells an investment… </a:t>
          </a:r>
        </a:p>
      </dsp:txBody>
      <dsp:txXfrm>
        <a:off x="45037" y="384181"/>
        <a:ext cx="2218613" cy="1336662"/>
      </dsp:txXfrm>
    </dsp:sp>
    <dsp:sp modelId="{0352B596-EDDF-4CB3-9DEE-AB138ECE82BB}">
      <dsp:nvSpPr>
        <dsp:cNvPr id="0" name=""/>
        <dsp:cNvSpPr/>
      </dsp:nvSpPr>
      <dsp:spPr>
        <a:xfrm>
          <a:off x="2572897" y="720612"/>
          <a:ext cx="567442" cy="6638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b="1" kern="1200" dirty="0">
            <a:latin typeface="Roboto" panose="02000000000000000000" pitchFamily="2" charset="0"/>
            <a:ea typeface="Roboto" panose="02000000000000000000" pitchFamily="2" charset="0"/>
          </a:endParaRPr>
        </a:p>
      </dsp:txBody>
      <dsp:txXfrm>
        <a:off x="2572897" y="853372"/>
        <a:ext cx="397209" cy="398280"/>
      </dsp:txXfrm>
    </dsp:sp>
    <dsp:sp modelId="{286E2DD8-557C-425E-B48B-6E007DC797D3}">
      <dsp:nvSpPr>
        <dsp:cNvPr id="0" name=""/>
        <dsp:cNvSpPr/>
      </dsp:nvSpPr>
      <dsp:spPr>
        <a:xfrm>
          <a:off x="3375882" y="271577"/>
          <a:ext cx="2180211" cy="15618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GP then gives capital back to </a:t>
          </a:r>
          <a:br>
            <a:rPr lang="en-US" sz="1800" b="1" kern="1200" dirty="0">
              <a:latin typeface="Roboto" panose="02000000000000000000" pitchFamily="2" charset="0"/>
              <a:ea typeface="Roboto" panose="02000000000000000000" pitchFamily="2" charset="0"/>
            </a:rPr>
          </a:br>
          <a:r>
            <a:rPr lang="en-US" sz="1800" b="1" kern="1200" dirty="0">
              <a:latin typeface="Roboto" panose="02000000000000000000" pitchFamily="2" charset="0"/>
              <a:ea typeface="Roboto" panose="02000000000000000000" pitchFamily="2" charset="0"/>
            </a:rPr>
            <a:t>LPs through </a:t>
          </a:r>
          <a:r>
            <a:rPr lang="en-US" sz="1800" b="1" u="sng" kern="1200" dirty="0">
              <a:latin typeface="Roboto" panose="02000000000000000000" pitchFamily="2" charset="0"/>
              <a:ea typeface="Roboto" panose="02000000000000000000" pitchFamily="2" charset="0"/>
            </a:rPr>
            <a:t>distributions</a:t>
          </a:r>
        </a:p>
      </dsp:txBody>
      <dsp:txXfrm>
        <a:off x="3421628" y="317323"/>
        <a:ext cx="2088719" cy="1470377"/>
      </dsp:txXfrm>
    </dsp:sp>
    <dsp:sp modelId="{F655386D-AF06-424F-904E-6EC28051FFFB}">
      <dsp:nvSpPr>
        <dsp:cNvPr id="0" name=""/>
        <dsp:cNvSpPr/>
      </dsp:nvSpPr>
      <dsp:spPr>
        <a:xfrm>
          <a:off x="5823755" y="720612"/>
          <a:ext cx="567442" cy="6638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b="1" kern="1200" dirty="0">
            <a:latin typeface="Roboto" panose="02000000000000000000" pitchFamily="2" charset="0"/>
            <a:ea typeface="Roboto" panose="02000000000000000000" pitchFamily="2" charset="0"/>
          </a:endParaRPr>
        </a:p>
      </dsp:txBody>
      <dsp:txXfrm>
        <a:off x="5823755" y="853372"/>
        <a:ext cx="397209" cy="398280"/>
      </dsp:txXfrm>
    </dsp:sp>
    <dsp:sp modelId="{A5053C3A-796C-41D7-9425-19A4310041A4}">
      <dsp:nvSpPr>
        <dsp:cNvPr id="0" name=""/>
        <dsp:cNvSpPr/>
      </dsp:nvSpPr>
      <dsp:spPr>
        <a:xfrm>
          <a:off x="6626740" y="61327"/>
          <a:ext cx="2676616" cy="19823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rPr>
            <a:t>When a </a:t>
          </a:r>
          <a:r>
            <a:rPr lang="en-US" sz="1800" b="1" u="sng" kern="1200" dirty="0">
              <a:latin typeface="Roboto" panose="02000000000000000000" pitchFamily="2" charset="0"/>
              <a:ea typeface="Roboto" panose="02000000000000000000" pitchFamily="2" charset="0"/>
            </a:rPr>
            <a:t>distribution is issued</a:t>
          </a:r>
          <a:r>
            <a:rPr lang="en-US" sz="1800" b="1" kern="1200" dirty="0">
              <a:latin typeface="Roboto" panose="02000000000000000000" pitchFamily="2" charset="0"/>
              <a:ea typeface="Roboto" panose="02000000000000000000" pitchFamily="2" charset="0"/>
            </a:rPr>
            <a:t>, public market investments are purchased until additional capital is called from private market investments.</a:t>
          </a:r>
          <a:endParaRPr lang="en-US" sz="1800" b="1" u="sng" kern="1200" dirty="0">
            <a:latin typeface="Roboto" panose="02000000000000000000" pitchFamily="2" charset="0"/>
            <a:ea typeface="Roboto" panose="02000000000000000000" pitchFamily="2" charset="0"/>
          </a:endParaRPr>
        </a:p>
      </dsp:txBody>
      <dsp:txXfrm>
        <a:off x="6684802" y="119389"/>
        <a:ext cx="2560492" cy="186624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08/05/2024</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08/05/2024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dirty="0"/>
          </a:p>
        </p:txBody>
      </p:sp>
    </p:spTree>
    <p:extLst>
      <p:ext uri="{BB962C8B-B14F-4D97-AF65-F5344CB8AC3E}">
        <p14:creationId xmlns:p14="http://schemas.microsoft.com/office/powerpoint/2010/main" val="1728466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27</a:t>
            </a:fld>
            <a:endParaRPr lang="en-US" noProof="0" dirty="0"/>
          </a:p>
        </p:txBody>
      </p:sp>
    </p:spTree>
    <p:extLst>
      <p:ext uri="{BB962C8B-B14F-4D97-AF65-F5344CB8AC3E}">
        <p14:creationId xmlns:p14="http://schemas.microsoft.com/office/powerpoint/2010/main" val="260867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28</a:t>
            </a:fld>
            <a:endParaRPr lang="en-US" noProof="0" dirty="0"/>
          </a:p>
        </p:txBody>
      </p:sp>
    </p:spTree>
    <p:extLst>
      <p:ext uri="{BB962C8B-B14F-4D97-AF65-F5344CB8AC3E}">
        <p14:creationId xmlns:p14="http://schemas.microsoft.com/office/powerpoint/2010/main" val="3947121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dirty="0"/>
          </a:p>
        </p:txBody>
      </p:sp>
    </p:spTree>
    <p:extLst>
      <p:ext uri="{BB962C8B-B14F-4D97-AF65-F5344CB8AC3E}">
        <p14:creationId xmlns:p14="http://schemas.microsoft.com/office/powerpoint/2010/main" val="1473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dirty="0"/>
          </a:p>
        </p:txBody>
      </p:sp>
    </p:spTree>
    <p:extLst>
      <p:ext uri="{BB962C8B-B14F-4D97-AF65-F5344CB8AC3E}">
        <p14:creationId xmlns:p14="http://schemas.microsoft.com/office/powerpoint/2010/main" val="3858831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dirty="0"/>
          </a:p>
        </p:txBody>
      </p:sp>
    </p:spTree>
    <p:extLst>
      <p:ext uri="{BB962C8B-B14F-4D97-AF65-F5344CB8AC3E}">
        <p14:creationId xmlns:p14="http://schemas.microsoft.com/office/powerpoint/2010/main" val="827452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dirty="0"/>
          </a:p>
        </p:txBody>
      </p:sp>
    </p:spTree>
    <p:extLst>
      <p:ext uri="{BB962C8B-B14F-4D97-AF65-F5344CB8AC3E}">
        <p14:creationId xmlns:p14="http://schemas.microsoft.com/office/powerpoint/2010/main" val="234374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8</a:t>
            </a:fld>
            <a:endParaRPr lang="en-US" noProof="0" dirty="0"/>
          </a:p>
        </p:txBody>
      </p:sp>
    </p:spTree>
    <p:extLst>
      <p:ext uri="{BB962C8B-B14F-4D97-AF65-F5344CB8AC3E}">
        <p14:creationId xmlns:p14="http://schemas.microsoft.com/office/powerpoint/2010/main" val="1267990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10</a:t>
            </a:fld>
            <a:endParaRPr lang="en-US" noProof="0" dirty="0"/>
          </a:p>
        </p:txBody>
      </p:sp>
    </p:spTree>
    <p:extLst>
      <p:ext uri="{BB962C8B-B14F-4D97-AF65-F5344CB8AC3E}">
        <p14:creationId xmlns:p14="http://schemas.microsoft.com/office/powerpoint/2010/main" val="1651757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DEA6F7-F2C5-43B9-BF61-5C94E18B9664}" type="slidenum">
              <a:rPr lang="en-US" smtClean="0"/>
              <a:t>15</a:t>
            </a:fld>
            <a:endParaRPr lang="en-US" dirty="0"/>
          </a:p>
        </p:txBody>
      </p:sp>
    </p:spTree>
    <p:extLst>
      <p:ext uri="{BB962C8B-B14F-4D97-AF65-F5344CB8AC3E}">
        <p14:creationId xmlns:p14="http://schemas.microsoft.com/office/powerpoint/2010/main" val="2536125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26</a:t>
            </a:fld>
            <a:endParaRPr lang="en-US" noProof="0" dirty="0"/>
          </a:p>
        </p:txBody>
      </p:sp>
    </p:spTree>
    <p:extLst>
      <p:ext uri="{BB962C8B-B14F-4D97-AF65-F5344CB8AC3E}">
        <p14:creationId xmlns:p14="http://schemas.microsoft.com/office/powerpoint/2010/main" val="197774144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dirty="0"/>
              <a:t>Insert or Drag &amp; Drop </a:t>
            </a:r>
            <a:br>
              <a:rPr lang="en-US" noProof="0" dirty="0"/>
            </a:br>
            <a:r>
              <a:rPr lang="en-US" noProof="0" dirty="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4" name="Picture 23">
            <a:extLst>
              <a:ext uri="{FF2B5EF4-FFF2-40B4-BE49-F238E27FC236}">
                <a16:creationId xmlns:a16="http://schemas.microsoft.com/office/drawing/2014/main"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51855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2528" y="2448000"/>
            <a:ext cx="3243971"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dirty="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dirty="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99023" y="3553418"/>
            <a:ext cx="546481" cy="545769"/>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19" name="Freeform: Shape 18">
            <a:extLst>
              <a:ext uri="{FF2B5EF4-FFF2-40B4-BE49-F238E27FC236}">
                <a16:creationId xmlns:a16="http://schemas.microsoft.com/office/drawing/2014/main" id="{2AA59714-5099-43D4-A98B-2C733F57DF0D}"/>
              </a:ext>
            </a:extLst>
          </p:cNvPr>
          <p:cNvSpPr>
            <a:spLocks noChangeAspect="1"/>
          </p:cNvSpPr>
          <p:nvPr userDrawn="1"/>
        </p:nvSpPr>
        <p:spPr>
          <a:xfrm>
            <a:off x="7855152" y="3553418"/>
            <a:ext cx="546481" cy="545769"/>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7048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dirty="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dirty="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900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dirty="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126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BC50E87-837D-48A1-AF7E-50325E0BDDE8}"/>
              </a:ext>
            </a:extLst>
          </p:cNvPr>
          <p:cNvSpPr>
            <a:spLocks noGrp="1" noChangeAspect="1"/>
          </p:cNvSpPr>
          <p:nvPr>
            <p:ph type="pic" sz="quarter" idx="41" hasCustomPrompt="1"/>
          </p:nvPr>
        </p:nvSpPr>
        <p:spPr>
          <a:xfrm>
            <a:off x="503896" y="2010346"/>
            <a:ext cx="942513" cy="942258"/>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l">
              <a:buNone/>
              <a:defRPr lang="en-ZA" sz="9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194560"/>
            <a:ext cx="1572736" cy="307777"/>
          </a:xfrm>
        </p:spPr>
        <p:txBody>
          <a:bodyPr tIns="0" bIns="0" anchor="b">
            <a:spAutoFit/>
          </a:bodyPr>
          <a:lstStyle>
            <a:lvl1pPr marL="0" indent="0" algn="l">
              <a:buFont typeface="Arial" panose="020B0604020202020204" pitchFamily="34" charset="0"/>
              <a:buNone/>
              <a:defRPr sz="2000">
                <a:latin typeface="Roboto Black" panose="02000000000000000000" pitchFamily="2" charset="0"/>
                <a:ea typeface="Roboto Black" panose="02000000000000000000" pitchFamily="2" charset="0"/>
              </a:defRPr>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8046507" y="2194560"/>
            <a:ext cx="1572736" cy="307777"/>
          </a:xfrm>
        </p:spPr>
        <p:txBody>
          <a:bodyPr tIns="0" bIns="0" anchor="b">
            <a:spAutoFit/>
          </a:bodyPr>
          <a:lstStyle>
            <a:lvl1pPr marL="0" indent="0" algn="l">
              <a:buFont typeface="Arial" panose="020B0604020202020204" pitchFamily="34" charset="0"/>
              <a:buNone/>
              <a:defRPr sz="2000">
                <a:latin typeface="Roboto Black" panose="02000000000000000000" pitchFamily="2" charset="0"/>
                <a:ea typeface="Roboto Black" panose="02000000000000000000" pitchFamily="2" charset="0"/>
              </a:defRPr>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80465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2194560"/>
            <a:ext cx="1572736" cy="307777"/>
          </a:xfrm>
        </p:spPr>
        <p:txBody>
          <a:bodyPr tIns="0" bIns="0" anchor="b">
            <a:spAutoFit/>
          </a:bodyPr>
          <a:lstStyle>
            <a:lvl1pPr marL="0" indent="0" algn="l">
              <a:buFont typeface="Arial" panose="020B0604020202020204" pitchFamily="34" charset="0"/>
              <a:buNone/>
              <a:defRPr sz="2000">
                <a:latin typeface="Roboto Black" panose="02000000000000000000" pitchFamily="2" charset="0"/>
                <a:ea typeface="Roboto Black" panose="02000000000000000000" pitchFamily="2" charset="0"/>
              </a:defRPr>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8046507" y="2194560"/>
            <a:ext cx="1572736" cy="307777"/>
          </a:xfrm>
        </p:spPr>
        <p:txBody>
          <a:bodyPr tIns="0" bIns="0" anchor="b">
            <a:spAutoFit/>
          </a:bodyPr>
          <a:lstStyle>
            <a:lvl1pPr marL="0" indent="0" algn="l">
              <a:buFont typeface="Arial" panose="020B0604020202020204" pitchFamily="34" charset="0"/>
              <a:buNone/>
              <a:defRPr sz="2000">
                <a:latin typeface="Roboto Black" panose="02000000000000000000" pitchFamily="2" charset="0"/>
                <a:ea typeface="Roboto Black" panose="02000000000000000000" pitchFamily="2" charset="0"/>
              </a:defRPr>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80465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dirty="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dirty="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Picture Placeholder 41">
            <a:extLst>
              <a:ext uri="{FF2B5EF4-FFF2-40B4-BE49-F238E27FC236}">
                <a16:creationId xmlns:a16="http://schemas.microsoft.com/office/drawing/2014/main" id="{68039D1C-51D5-4971-B8A6-E556C7F57B5A}"/>
              </a:ext>
            </a:extLst>
          </p:cNvPr>
          <p:cNvSpPr>
            <a:spLocks noGrp="1" noChangeAspect="1"/>
          </p:cNvSpPr>
          <p:nvPr>
            <p:ph type="pic" sz="quarter" idx="64" hasCustomPrompt="1"/>
          </p:nvPr>
        </p:nvSpPr>
        <p:spPr>
          <a:xfrm>
            <a:off x="484846" y="4033403"/>
            <a:ext cx="942513" cy="942258"/>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l">
              <a:buNone/>
              <a:defRPr lang="en-ZA" sz="9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9" name="Picture Placeholder 41">
            <a:extLst>
              <a:ext uri="{FF2B5EF4-FFF2-40B4-BE49-F238E27FC236}">
                <a16:creationId xmlns:a16="http://schemas.microsoft.com/office/drawing/2014/main" id="{9DCB9CDF-2708-411A-B145-2098E394739A}"/>
              </a:ext>
            </a:extLst>
          </p:cNvPr>
          <p:cNvSpPr>
            <a:spLocks noGrp="1" noChangeAspect="1"/>
          </p:cNvSpPr>
          <p:nvPr>
            <p:ph type="pic" sz="quarter" idx="65" hasCustomPrompt="1"/>
          </p:nvPr>
        </p:nvSpPr>
        <p:spPr>
          <a:xfrm>
            <a:off x="6075559" y="2275293"/>
            <a:ext cx="942513" cy="942258"/>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l">
              <a:buNone/>
              <a:defRPr lang="en-ZA" sz="9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30" name="Picture Placeholder 41">
            <a:extLst>
              <a:ext uri="{FF2B5EF4-FFF2-40B4-BE49-F238E27FC236}">
                <a16:creationId xmlns:a16="http://schemas.microsoft.com/office/drawing/2014/main" id="{C2464CAE-38F6-4452-82EC-84A0A2400A48}"/>
              </a:ext>
            </a:extLst>
          </p:cNvPr>
          <p:cNvSpPr>
            <a:spLocks noGrp="1" noChangeAspect="1"/>
          </p:cNvSpPr>
          <p:nvPr>
            <p:ph type="pic" sz="quarter" idx="66" hasCustomPrompt="1"/>
          </p:nvPr>
        </p:nvSpPr>
        <p:spPr>
          <a:xfrm>
            <a:off x="6075558" y="4119128"/>
            <a:ext cx="942513" cy="942258"/>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l">
              <a:buNone/>
              <a:defRPr lang="en-ZA" sz="9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Tree>
    <p:extLst>
      <p:ext uri="{BB962C8B-B14F-4D97-AF65-F5344CB8AC3E}">
        <p14:creationId xmlns:p14="http://schemas.microsoft.com/office/powerpoint/2010/main" val="321289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dirty="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pic>
        <p:nvPicPr>
          <p:cNvPr id="17" name="Picture 16">
            <a:extLst>
              <a:ext uri="{FF2B5EF4-FFF2-40B4-BE49-F238E27FC236}">
                <a16:creationId xmlns:a16="http://schemas.microsoft.com/office/drawing/2014/main" id="{88F3F62D-E8E0-4A68-AFD4-0DE72BBF876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658187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33783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163065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50000"/>
                </a:schemeClr>
              </a:gs>
              <a:gs pos="100000">
                <a:schemeClr val="accent3"/>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dirty="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741885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dirty="0"/>
          </a:p>
        </p:txBody>
      </p:sp>
      <p:pic>
        <p:nvPicPr>
          <p:cNvPr id="15" name="Picture 14">
            <a:extLst>
              <a:ext uri="{FF2B5EF4-FFF2-40B4-BE49-F238E27FC236}">
                <a16:creationId xmlns:a16="http://schemas.microsoft.com/office/drawing/2014/main" id="{01DD7AB4-FC84-443E-AF8E-E275716A961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53550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marL="0" indent="-457200">
              <a:lnSpc>
                <a:spcPct val="100000"/>
              </a:lnSpc>
              <a:spcBef>
                <a:spcPts val="0"/>
              </a:spcBef>
              <a:spcAft>
                <a:spcPts val="1200"/>
              </a:spcAft>
              <a:buFont typeface="Wingdings" panose="05000000000000000000" pitchFamily="2" charset="2"/>
              <a:buChar char="§"/>
              <a:defRPr sz="2400">
                <a:solidFill>
                  <a:schemeClr val="tx1">
                    <a:lumMod val="75000"/>
                    <a:lumOff val="25000"/>
                  </a:schemeClr>
                </a:solidFill>
                <a:latin typeface="Roboto" panose="02000000000000000000" pitchFamily="2" charset="0"/>
                <a:ea typeface="Roboto" panose="02000000000000000000" pitchFamily="2" charset="0"/>
                <a:cs typeface="Open Sans" panose="020B0606030504020204" pitchFamily="34" charset="0"/>
              </a:defRPr>
            </a:lvl1pPr>
            <a:lvl2pPr marL="914400" indent="-457200">
              <a:lnSpc>
                <a:spcPct val="100000"/>
              </a:lnSpc>
              <a:spcBef>
                <a:spcPts val="0"/>
              </a:spcBef>
              <a:spcAft>
                <a:spcPts val="1200"/>
              </a:spcAft>
              <a:buFont typeface="Courier New" panose="02070309020205020404" pitchFamily="49" charset="0"/>
              <a:buChar char="»"/>
              <a:defRPr sz="2400">
                <a:solidFill>
                  <a:schemeClr val="tx1">
                    <a:lumMod val="75000"/>
                    <a:lumOff val="25000"/>
                  </a:schemeClr>
                </a:solidFill>
                <a:latin typeface="Roboto" panose="02000000000000000000" pitchFamily="2" charset="0"/>
                <a:ea typeface="Roboto" panose="02000000000000000000" pitchFamily="2" charset="0"/>
                <a:cs typeface="Open Sans" panose="020B0606030504020204" pitchFamily="34" charset="0"/>
              </a:defRPr>
            </a:lvl2pPr>
            <a:lvl3pPr marL="1371600" indent="-457200">
              <a:lnSpc>
                <a:spcPct val="100000"/>
              </a:lnSpc>
              <a:spcBef>
                <a:spcPts val="0"/>
              </a:spcBef>
              <a:spcAft>
                <a:spcPts val="1200"/>
              </a:spcAft>
              <a:buFont typeface="Calibri" panose="020F0502020204030204" pitchFamily="34" charset="0"/>
              <a:buChar char="-"/>
              <a:defRPr sz="2400">
                <a:solidFill>
                  <a:schemeClr val="tx1">
                    <a:lumMod val="75000"/>
                    <a:lumOff val="25000"/>
                  </a:schemeClr>
                </a:solidFill>
                <a:latin typeface="Roboto" panose="02000000000000000000" pitchFamily="2" charset="0"/>
                <a:ea typeface="Roboto" panose="02000000000000000000" pitchFamily="2" charset="0"/>
                <a:cs typeface="Open Sans" panose="020B0606030504020204" pitchFamily="34" charset="0"/>
              </a:defRPr>
            </a:lvl3pPr>
            <a:lvl4pPr>
              <a:lnSpc>
                <a:spcPct val="100000"/>
              </a:lnSpc>
              <a:spcBef>
                <a:spcPts val="0"/>
              </a:spcBef>
              <a:spcAft>
                <a:spcPts val="1200"/>
              </a:spcAft>
              <a:defRPr>
                <a:solidFill>
                  <a:schemeClr val="tx1">
                    <a:lumMod val="75000"/>
                    <a:lumOff val="25000"/>
                  </a:schemeClr>
                </a:solidFill>
              </a:defRPr>
            </a:lvl4pPr>
            <a:lvl5pPr>
              <a:lnSpc>
                <a:spcPct val="100000"/>
              </a:lnSpc>
              <a:spcBef>
                <a:spcPts val="0"/>
              </a:spcBef>
              <a:spcAft>
                <a:spcPts val="1200"/>
              </a:spcAft>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lvl1pPr>
              <a:defRPr spc="0" baseline="0">
                <a:latin typeface="Roboto" panose="02000000000000000000" pitchFamily="2" charset="0"/>
                <a:ea typeface="Roboto" panose="02000000000000000000" pitchFamily="2" charset="0"/>
              </a:defRPr>
            </a:lvl1pPr>
          </a:lstStyle>
          <a:p>
            <a:r>
              <a:rPr lang="en-US" noProof="0" dirty="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lvl1pPr>
              <a:defRPr>
                <a:latin typeface="Roboto" panose="02000000000000000000" pitchFamily="2" charset="0"/>
                <a:ea typeface="Roboto" panose="02000000000000000000" pitchFamily="2" charset="0"/>
              </a:defRPr>
            </a:lvl1pPr>
          </a:lstStyle>
          <a:p>
            <a:endParaRPr lang="en-US" dirty="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lvl1pPr>
              <a:defRPr>
                <a:latin typeface="Roboto" panose="02000000000000000000" pitchFamily="2" charset="0"/>
                <a:ea typeface="Roboto" panose="02000000000000000000" pitchFamily="2" charset="0"/>
              </a:defRPr>
            </a:lvl1pPr>
          </a:lstStyle>
          <a:p>
            <a:fld id="{B67B645E-C5E5-4727-B977-D372A0AA71D9}" type="slidenum">
              <a:rPr lang="en-US" smtClean="0"/>
              <a:pPr/>
              <a:t>‹#›</a:t>
            </a:fld>
            <a:endParaRPr lang="en-US" dirty="0"/>
          </a:p>
        </p:txBody>
      </p:sp>
    </p:spTree>
    <p:extLst>
      <p:ext uri="{BB962C8B-B14F-4D97-AF65-F5344CB8AC3E}">
        <p14:creationId xmlns:p14="http://schemas.microsoft.com/office/powerpoint/2010/main" val="173450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6996805"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7286881"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4139122" y="2396622"/>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9576746" y="2396622"/>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840480"/>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8056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4429198" y="270887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930094" y="3840480"/>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930094" y="448056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6787777" y="3840480"/>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6787777" y="448056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9866822" y="2710617"/>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9367718" y="3840480"/>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9367718" y="448056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dirty="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dirty="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421750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dirty="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dirty="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dirty="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dirty="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795196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dirty="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57150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dirty="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dirty="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31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dirty="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pic>
        <p:nvPicPr>
          <p:cNvPr id="44" name="Picture 43">
            <a:extLst>
              <a:ext uri="{FF2B5EF4-FFF2-40B4-BE49-F238E27FC236}">
                <a16:creationId xmlns:a16="http://schemas.microsoft.com/office/drawing/2014/main" id="{42D97A27-82CC-4C99-A055-C3572732087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2349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dirty="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62382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dirty="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87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dirty="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47237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lumMod val="50000"/>
            </a:schemeClr>
          </a:solidFill>
          <a:ln w="9525" cap="flat">
            <a:noFill/>
            <a:prstDash val="solid"/>
            <a:miter/>
          </a:ln>
        </p:spPr>
        <p:txBody>
          <a:bodyPr rtlCol="0" anchor="ctr"/>
          <a:lstStyle/>
          <a:p>
            <a:endParaRPr lang="en-US" noProof="0" dirty="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dirty="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dirty="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8" name="Freeform: Shape 177">
            <a:extLst>
              <a:ext uri="{FF2B5EF4-FFF2-40B4-BE49-F238E27FC236}">
                <a16:creationId xmlns:a16="http://schemas.microsoft.com/office/drawing/2014/main" id="{551B3958-3394-4790-BE99-52664DBCD31E}"/>
              </a:ext>
            </a:extLst>
          </p:cNvPr>
          <p:cNvSpPr>
            <a:spLocks noChangeAspect="1"/>
          </p:cNvSpPr>
          <p:nvPr userDrawn="1"/>
        </p:nvSpPr>
        <p:spPr>
          <a:xfrm>
            <a:off x="4656428" y="2651872"/>
            <a:ext cx="791896" cy="2303810"/>
          </a:xfrm>
          <a:custGeom>
            <a:avLst/>
            <a:gdLst>
              <a:gd name="connsiteX0" fmla="*/ 323315 w 791896"/>
              <a:gd name="connsiteY0" fmla="*/ 0 h 2303810"/>
              <a:gd name="connsiteX1" fmla="*/ 331046 w 791896"/>
              <a:gd name="connsiteY1" fmla="*/ 12386 h 2303810"/>
              <a:gd name="connsiteX2" fmla="*/ 317496 w 791896"/>
              <a:gd name="connsiteY2" fmla="*/ 31199 h 2303810"/>
              <a:gd name="connsiteX3" fmla="*/ 295541 w 791896"/>
              <a:gd name="connsiteY3" fmla="*/ 68105 h 2303810"/>
              <a:gd name="connsiteX4" fmla="*/ 308915 w 791896"/>
              <a:gd name="connsiteY4" fmla="*/ 46930 h 2303810"/>
              <a:gd name="connsiteX5" fmla="*/ 327508 w 791896"/>
              <a:gd name="connsiteY5" fmla="*/ 19756 h 2303810"/>
              <a:gd name="connsiteX6" fmla="*/ 331763 w 791896"/>
              <a:gd name="connsiteY6" fmla="*/ 13536 h 2303810"/>
              <a:gd name="connsiteX7" fmla="*/ 339476 w 791896"/>
              <a:gd name="connsiteY7" fmla="*/ 25894 h 2303810"/>
              <a:gd name="connsiteX8" fmla="*/ 375261 w 791896"/>
              <a:gd name="connsiteY8" fmla="*/ 102568 h 2303810"/>
              <a:gd name="connsiteX9" fmla="*/ 311775 w 791896"/>
              <a:gd name="connsiteY9" fmla="*/ 217118 h 2303810"/>
              <a:gd name="connsiteX10" fmla="*/ 334658 w 791896"/>
              <a:gd name="connsiteY10" fmla="*/ 178505 h 2303810"/>
              <a:gd name="connsiteX11" fmla="*/ 361831 w 791896"/>
              <a:gd name="connsiteY11" fmla="*/ 137029 h 2303810"/>
              <a:gd name="connsiteX12" fmla="*/ 379066 w 791896"/>
              <a:gd name="connsiteY12" fmla="*/ 110723 h 2303810"/>
              <a:gd name="connsiteX13" fmla="*/ 452722 w 791896"/>
              <a:gd name="connsiteY13" fmla="*/ 268540 h 2303810"/>
              <a:gd name="connsiteX14" fmla="*/ 605751 w 791896"/>
              <a:gd name="connsiteY14" fmla="*/ 1077491 h 2303810"/>
              <a:gd name="connsiteX15" fmla="*/ 605022 w 791896"/>
              <a:gd name="connsiteY15" fmla="*/ 1091915 h 2303810"/>
              <a:gd name="connsiteX16" fmla="*/ 624710 w 791896"/>
              <a:gd name="connsiteY16" fmla="*/ 1094727 h 2303810"/>
              <a:gd name="connsiteX17" fmla="*/ 643668 w 791896"/>
              <a:gd name="connsiteY17" fmla="*/ 1108516 h 2303810"/>
              <a:gd name="connsiteX18" fmla="*/ 652287 w 791896"/>
              <a:gd name="connsiteY18" fmla="*/ 1155051 h 2303810"/>
              <a:gd name="connsiteX19" fmla="*/ 685034 w 791896"/>
              <a:gd name="connsiteY19" fmla="*/ 1210206 h 2303810"/>
              <a:gd name="connsiteX20" fmla="*/ 698824 w 791896"/>
              <a:gd name="connsiteY20" fmla="*/ 1211460 h 2303810"/>
              <a:gd name="connsiteX21" fmla="*/ 698824 w 791896"/>
              <a:gd name="connsiteY21" fmla="*/ 1198142 h 2303810"/>
              <a:gd name="connsiteX22" fmla="*/ 712836 w 791896"/>
              <a:gd name="connsiteY22" fmla="*/ 1159220 h 2303810"/>
              <a:gd name="connsiteX23" fmla="*/ 712611 w 791896"/>
              <a:gd name="connsiteY23" fmla="*/ 1151606 h 2303810"/>
              <a:gd name="connsiteX24" fmla="*/ 726400 w 791896"/>
              <a:gd name="connsiteY24" fmla="*/ 1105068 h 2303810"/>
              <a:gd name="connsiteX25" fmla="*/ 745360 w 791896"/>
              <a:gd name="connsiteY25" fmla="*/ 1105068 h 2303810"/>
              <a:gd name="connsiteX26" fmla="*/ 774660 w 791896"/>
              <a:gd name="connsiteY26" fmla="*/ 1086110 h 2303810"/>
              <a:gd name="connsiteX27" fmla="*/ 778107 w 791896"/>
              <a:gd name="connsiteY27" fmla="*/ 1161947 h 2303810"/>
              <a:gd name="connsiteX28" fmla="*/ 769490 w 791896"/>
              <a:gd name="connsiteY28" fmla="*/ 1198142 h 2303810"/>
              <a:gd name="connsiteX29" fmla="*/ 759149 w 791896"/>
              <a:gd name="connsiteY29" fmla="*/ 1232613 h 2303810"/>
              <a:gd name="connsiteX30" fmla="*/ 753977 w 791896"/>
              <a:gd name="connsiteY30" fmla="*/ 1289492 h 2303810"/>
              <a:gd name="connsiteX31" fmla="*/ 752254 w 791896"/>
              <a:gd name="connsiteY31" fmla="*/ 1318792 h 2303810"/>
              <a:gd name="connsiteX32" fmla="*/ 748807 w 791896"/>
              <a:gd name="connsiteY32" fmla="*/ 1348094 h 2303810"/>
              <a:gd name="connsiteX33" fmla="*/ 741457 w 791896"/>
              <a:gd name="connsiteY33" fmla="*/ 1352994 h 2303810"/>
              <a:gd name="connsiteX34" fmla="*/ 741913 w 791896"/>
              <a:gd name="connsiteY34" fmla="*/ 1354986 h 2303810"/>
              <a:gd name="connsiteX35" fmla="*/ 748954 w 791896"/>
              <a:gd name="connsiteY35" fmla="*/ 1350293 h 2303810"/>
              <a:gd name="connsiteX36" fmla="*/ 752254 w 791896"/>
              <a:gd name="connsiteY36" fmla="*/ 1322239 h 2303810"/>
              <a:gd name="connsiteX37" fmla="*/ 753977 w 791896"/>
              <a:gd name="connsiteY37" fmla="*/ 1292939 h 2303810"/>
              <a:gd name="connsiteX38" fmla="*/ 759149 w 791896"/>
              <a:gd name="connsiteY38" fmla="*/ 1236060 h 2303810"/>
              <a:gd name="connsiteX39" fmla="*/ 769490 w 791896"/>
              <a:gd name="connsiteY39" fmla="*/ 1201589 h 2303810"/>
              <a:gd name="connsiteX40" fmla="*/ 778107 w 791896"/>
              <a:gd name="connsiteY40" fmla="*/ 1165395 h 2303810"/>
              <a:gd name="connsiteX41" fmla="*/ 791896 w 791896"/>
              <a:gd name="connsiteY41" fmla="*/ 1175736 h 2303810"/>
              <a:gd name="connsiteX42" fmla="*/ 790173 w 791896"/>
              <a:gd name="connsiteY42" fmla="*/ 1201589 h 2303810"/>
              <a:gd name="connsiteX43" fmla="*/ 786726 w 791896"/>
              <a:gd name="connsiteY43" fmla="*/ 1227443 h 2303810"/>
              <a:gd name="connsiteX44" fmla="*/ 785002 w 791896"/>
              <a:gd name="connsiteY44" fmla="*/ 1275704 h 2303810"/>
              <a:gd name="connsiteX45" fmla="*/ 781554 w 791896"/>
              <a:gd name="connsiteY45" fmla="*/ 1332581 h 2303810"/>
              <a:gd name="connsiteX46" fmla="*/ 772937 w 791896"/>
              <a:gd name="connsiteY46" fmla="*/ 1392907 h 2303810"/>
              <a:gd name="connsiteX47" fmla="*/ 762596 w 791896"/>
              <a:gd name="connsiteY47" fmla="*/ 1456679 h 2303810"/>
              <a:gd name="connsiteX48" fmla="*/ 750530 w 791896"/>
              <a:gd name="connsiteY48" fmla="*/ 1518727 h 2303810"/>
              <a:gd name="connsiteX49" fmla="*/ 728124 w 791896"/>
              <a:gd name="connsiteY49" fmla="*/ 1649719 h 2303810"/>
              <a:gd name="connsiteX50" fmla="*/ 707441 w 791896"/>
              <a:gd name="connsiteY50" fmla="*/ 1661785 h 2303810"/>
              <a:gd name="connsiteX51" fmla="*/ 681587 w 791896"/>
              <a:gd name="connsiteY51" fmla="*/ 1737623 h 2303810"/>
              <a:gd name="connsiteX52" fmla="*/ 674692 w 791896"/>
              <a:gd name="connsiteY52" fmla="*/ 1810013 h 2303810"/>
              <a:gd name="connsiteX53" fmla="*/ 671245 w 791896"/>
              <a:gd name="connsiteY53" fmla="*/ 1820355 h 2303810"/>
              <a:gd name="connsiteX54" fmla="*/ 641945 w 791896"/>
              <a:gd name="connsiteY54" fmla="*/ 1899639 h 2303810"/>
              <a:gd name="connsiteX55" fmla="*/ 633327 w 791896"/>
              <a:gd name="connsiteY55" fmla="*/ 1906534 h 2303810"/>
              <a:gd name="connsiteX56" fmla="*/ 597132 w 791896"/>
              <a:gd name="connsiteY56" fmla="*/ 1990988 h 2303810"/>
              <a:gd name="connsiteX57" fmla="*/ 635051 w 791896"/>
              <a:gd name="connsiteY57" fmla="*/ 1906534 h 2303810"/>
              <a:gd name="connsiteX58" fmla="*/ 643668 w 791896"/>
              <a:gd name="connsiteY58" fmla="*/ 1899639 h 2303810"/>
              <a:gd name="connsiteX59" fmla="*/ 588513 w 791896"/>
              <a:gd name="connsiteY59" fmla="*/ 2056484 h 2303810"/>
              <a:gd name="connsiteX60" fmla="*/ 559214 w 791896"/>
              <a:gd name="connsiteY60" fmla="*/ 2071997 h 2303810"/>
              <a:gd name="connsiteX61" fmla="*/ 553137 w 791896"/>
              <a:gd name="connsiteY61" fmla="*/ 2084152 h 2303810"/>
              <a:gd name="connsiteX62" fmla="*/ 554044 w 791896"/>
              <a:gd name="connsiteY62" fmla="*/ 2085784 h 2303810"/>
              <a:gd name="connsiteX63" fmla="*/ 560938 w 791896"/>
              <a:gd name="connsiteY63" fmla="*/ 2071996 h 2303810"/>
              <a:gd name="connsiteX64" fmla="*/ 590238 w 791896"/>
              <a:gd name="connsiteY64" fmla="*/ 2056484 h 2303810"/>
              <a:gd name="connsiteX65" fmla="*/ 569555 w 791896"/>
              <a:gd name="connsiteY65" fmla="*/ 2115086 h 2303810"/>
              <a:gd name="connsiteX66" fmla="*/ 531636 w 791896"/>
              <a:gd name="connsiteY66" fmla="*/ 2184029 h 2303810"/>
              <a:gd name="connsiteX67" fmla="*/ 512678 w 791896"/>
              <a:gd name="connsiteY67" fmla="*/ 2218501 h 2303810"/>
              <a:gd name="connsiteX68" fmla="*/ 491995 w 791896"/>
              <a:gd name="connsiteY68" fmla="*/ 2252972 h 2303810"/>
              <a:gd name="connsiteX69" fmla="*/ 476482 w 791896"/>
              <a:gd name="connsiteY69" fmla="*/ 2278825 h 2303810"/>
              <a:gd name="connsiteX70" fmla="*/ 465282 w 791896"/>
              <a:gd name="connsiteY70" fmla="*/ 2303810 h 2303810"/>
              <a:gd name="connsiteX71" fmla="*/ 390435 w 791896"/>
              <a:gd name="connsiteY71" fmla="*/ 2210761 h 2303810"/>
              <a:gd name="connsiteX72" fmla="*/ 388540 w 791896"/>
              <a:gd name="connsiteY72" fmla="*/ 2207971 h 2303810"/>
              <a:gd name="connsiteX73" fmla="*/ 405816 w 791896"/>
              <a:gd name="connsiteY73" fmla="*/ 2177135 h 2303810"/>
              <a:gd name="connsiteX74" fmla="*/ 452352 w 791896"/>
              <a:gd name="connsiteY74" fmla="*/ 2094403 h 2303810"/>
              <a:gd name="connsiteX75" fmla="*/ 469587 w 791896"/>
              <a:gd name="connsiteY75" fmla="*/ 2063379 h 2303810"/>
              <a:gd name="connsiteX76" fmla="*/ 483376 w 791896"/>
              <a:gd name="connsiteY76" fmla="*/ 2034079 h 2303810"/>
              <a:gd name="connsiteX77" fmla="*/ 505783 w 791896"/>
              <a:gd name="connsiteY77" fmla="*/ 1978924 h 2303810"/>
              <a:gd name="connsiteX78" fmla="*/ 554044 w 791896"/>
              <a:gd name="connsiteY78" fmla="*/ 1873785 h 2303810"/>
              <a:gd name="connsiteX79" fmla="*/ 573002 w 791896"/>
              <a:gd name="connsiteY79" fmla="*/ 1803119 h 2303810"/>
              <a:gd name="connsiteX80" fmla="*/ 619540 w 791896"/>
              <a:gd name="connsiteY80" fmla="*/ 1661785 h 2303810"/>
              <a:gd name="connsiteX81" fmla="*/ 640223 w 791896"/>
              <a:gd name="connsiteY81" fmla="*/ 1551476 h 2303810"/>
              <a:gd name="connsiteX82" fmla="*/ 667800 w 791896"/>
              <a:gd name="connsiteY82" fmla="*/ 1418760 h 2303810"/>
              <a:gd name="connsiteX83" fmla="*/ 674018 w 791896"/>
              <a:gd name="connsiteY83" fmla="*/ 1395448 h 2303810"/>
              <a:gd name="connsiteX84" fmla="*/ 669523 w 791896"/>
              <a:gd name="connsiteY84" fmla="*/ 1394630 h 2303810"/>
              <a:gd name="connsiteX85" fmla="*/ 671245 w 791896"/>
              <a:gd name="connsiteY85" fmla="*/ 1351541 h 2303810"/>
              <a:gd name="connsiteX86" fmla="*/ 672163 w 791896"/>
              <a:gd name="connsiteY86" fmla="*/ 1348329 h 2303810"/>
              <a:gd name="connsiteX87" fmla="*/ 670959 w 791896"/>
              <a:gd name="connsiteY87" fmla="*/ 1348396 h 2303810"/>
              <a:gd name="connsiteX88" fmla="*/ 668779 w 791896"/>
              <a:gd name="connsiteY88" fmla="*/ 1348517 h 2303810"/>
              <a:gd name="connsiteX89" fmla="*/ 669523 w 791896"/>
              <a:gd name="connsiteY89" fmla="*/ 1356711 h 2303810"/>
              <a:gd name="connsiteX90" fmla="*/ 667800 w 791896"/>
              <a:gd name="connsiteY90" fmla="*/ 1399801 h 2303810"/>
              <a:gd name="connsiteX91" fmla="*/ 660906 w 791896"/>
              <a:gd name="connsiteY91" fmla="*/ 1425654 h 2303810"/>
              <a:gd name="connsiteX92" fmla="*/ 619540 w 791896"/>
              <a:gd name="connsiteY92" fmla="*/ 1491150 h 2303810"/>
              <a:gd name="connsiteX93" fmla="*/ 609198 w 791896"/>
              <a:gd name="connsiteY93" fmla="*/ 1548029 h 2303810"/>
              <a:gd name="connsiteX94" fmla="*/ 598857 w 791896"/>
              <a:gd name="connsiteY94" fmla="*/ 1566988 h 2303810"/>
              <a:gd name="connsiteX95" fmla="*/ 581621 w 791896"/>
              <a:gd name="connsiteY95" fmla="*/ 1649719 h 2303810"/>
              <a:gd name="connsiteX96" fmla="*/ 562661 w 791896"/>
              <a:gd name="connsiteY96" fmla="*/ 1715215 h 2303810"/>
              <a:gd name="connsiteX97" fmla="*/ 541978 w 791896"/>
              <a:gd name="connsiteY97" fmla="*/ 1778989 h 2303810"/>
              <a:gd name="connsiteX98" fmla="*/ 529914 w 791896"/>
              <a:gd name="connsiteY98" fmla="*/ 1828972 h 2303810"/>
              <a:gd name="connsiteX99" fmla="*/ 516125 w 791896"/>
              <a:gd name="connsiteY99" fmla="*/ 1880679 h 2303810"/>
              <a:gd name="connsiteX100" fmla="*/ 527121 w 791896"/>
              <a:gd name="connsiteY100" fmla="*/ 1863574 h 2303810"/>
              <a:gd name="connsiteX101" fmla="*/ 536808 w 791896"/>
              <a:gd name="connsiteY101" fmla="*/ 1827247 h 2303810"/>
              <a:gd name="connsiteX102" fmla="*/ 545425 w 791896"/>
              <a:gd name="connsiteY102" fmla="*/ 1775540 h 2303810"/>
              <a:gd name="connsiteX103" fmla="*/ 566108 w 791896"/>
              <a:gd name="connsiteY103" fmla="*/ 1711768 h 2303810"/>
              <a:gd name="connsiteX104" fmla="*/ 585068 w 791896"/>
              <a:gd name="connsiteY104" fmla="*/ 1646272 h 2303810"/>
              <a:gd name="connsiteX105" fmla="*/ 602304 w 791896"/>
              <a:gd name="connsiteY105" fmla="*/ 1563540 h 2303810"/>
              <a:gd name="connsiteX106" fmla="*/ 612645 w 791896"/>
              <a:gd name="connsiteY106" fmla="*/ 1544580 h 2303810"/>
              <a:gd name="connsiteX107" fmla="*/ 622987 w 791896"/>
              <a:gd name="connsiteY107" fmla="*/ 1487703 h 2303810"/>
              <a:gd name="connsiteX108" fmla="*/ 664353 w 791896"/>
              <a:gd name="connsiteY108" fmla="*/ 1422207 h 2303810"/>
              <a:gd name="connsiteX109" fmla="*/ 636776 w 791896"/>
              <a:gd name="connsiteY109" fmla="*/ 1554922 h 2303810"/>
              <a:gd name="connsiteX110" fmla="*/ 616093 w 791896"/>
              <a:gd name="connsiteY110" fmla="*/ 1665231 h 2303810"/>
              <a:gd name="connsiteX111" fmla="*/ 569555 w 791896"/>
              <a:gd name="connsiteY111" fmla="*/ 1806564 h 2303810"/>
              <a:gd name="connsiteX112" fmla="*/ 560348 w 791896"/>
              <a:gd name="connsiteY112" fmla="*/ 1820885 h 2303810"/>
              <a:gd name="connsiteX113" fmla="*/ 556412 w 791896"/>
              <a:gd name="connsiteY113" fmla="*/ 1842330 h 2303810"/>
              <a:gd name="connsiteX114" fmla="*/ 543702 w 791896"/>
              <a:gd name="connsiteY114" fmla="*/ 1878956 h 2303810"/>
              <a:gd name="connsiteX115" fmla="*/ 495442 w 791896"/>
              <a:gd name="connsiteY115" fmla="*/ 1984094 h 2303810"/>
              <a:gd name="connsiteX116" fmla="*/ 473034 w 791896"/>
              <a:gd name="connsiteY116" fmla="*/ 2039248 h 2303810"/>
              <a:gd name="connsiteX117" fmla="*/ 459246 w 791896"/>
              <a:gd name="connsiteY117" fmla="*/ 2068550 h 2303810"/>
              <a:gd name="connsiteX118" fmla="*/ 442010 w 791896"/>
              <a:gd name="connsiteY118" fmla="*/ 2099575 h 2303810"/>
              <a:gd name="connsiteX119" fmla="*/ 395474 w 791896"/>
              <a:gd name="connsiteY119" fmla="*/ 2182306 h 2303810"/>
              <a:gd name="connsiteX120" fmla="*/ 384460 w 791896"/>
              <a:gd name="connsiteY120" fmla="*/ 2201965 h 2303810"/>
              <a:gd name="connsiteX121" fmla="*/ 366366 w 791896"/>
              <a:gd name="connsiteY121" fmla="*/ 2175324 h 2303810"/>
              <a:gd name="connsiteX122" fmla="*/ 385983 w 791896"/>
              <a:gd name="connsiteY122" fmla="*/ 2146987 h 2303810"/>
              <a:gd name="connsiteX123" fmla="*/ 392027 w 791896"/>
              <a:gd name="connsiteY123" fmla="*/ 2139216 h 2303810"/>
              <a:gd name="connsiteX124" fmla="*/ 392890 w 791896"/>
              <a:gd name="connsiteY124" fmla="*/ 2137010 h 2303810"/>
              <a:gd name="connsiteX125" fmla="*/ 385983 w 791896"/>
              <a:gd name="connsiteY125" fmla="*/ 2146987 h 2303810"/>
              <a:gd name="connsiteX126" fmla="*/ 369405 w 791896"/>
              <a:gd name="connsiteY126" fmla="*/ 2168302 h 2303810"/>
              <a:gd name="connsiteX127" fmla="*/ 365656 w 791896"/>
              <a:gd name="connsiteY127" fmla="*/ 2174279 h 2303810"/>
              <a:gd name="connsiteX128" fmla="*/ 342348 w 791896"/>
              <a:gd name="connsiteY128" fmla="*/ 2139962 h 2303810"/>
              <a:gd name="connsiteX129" fmla="*/ 353460 w 791896"/>
              <a:gd name="connsiteY129" fmla="*/ 2118317 h 2303810"/>
              <a:gd name="connsiteX130" fmla="*/ 386855 w 791896"/>
              <a:gd name="connsiteY130" fmla="*/ 2044418 h 2303810"/>
              <a:gd name="connsiteX131" fmla="*/ 455799 w 791896"/>
              <a:gd name="connsiteY131" fmla="*/ 1887573 h 2303810"/>
              <a:gd name="connsiteX132" fmla="*/ 476051 w 791896"/>
              <a:gd name="connsiteY132" fmla="*/ 1823800 h 2303810"/>
              <a:gd name="connsiteX133" fmla="*/ 482661 w 791896"/>
              <a:gd name="connsiteY133" fmla="*/ 1798854 h 2303810"/>
              <a:gd name="connsiteX134" fmla="*/ 432378 w 791896"/>
              <a:gd name="connsiteY134" fmla="*/ 1936237 h 2303810"/>
              <a:gd name="connsiteX135" fmla="*/ 336746 w 791896"/>
              <a:gd name="connsiteY135" fmla="*/ 2131714 h 2303810"/>
              <a:gd name="connsiteX136" fmla="*/ 312848 w 791896"/>
              <a:gd name="connsiteY136" fmla="*/ 2096527 h 2303810"/>
              <a:gd name="connsiteX137" fmla="*/ 241698 w 791896"/>
              <a:gd name="connsiteY137" fmla="*/ 1970494 h 2303810"/>
              <a:gd name="connsiteX138" fmla="*/ 130146 w 791896"/>
              <a:gd name="connsiteY138" fmla="*/ 1695903 h 2303810"/>
              <a:gd name="connsiteX139" fmla="*/ 65788 w 791896"/>
              <a:gd name="connsiteY139" fmla="*/ 1428464 h 2303810"/>
              <a:gd name="connsiteX140" fmla="*/ 57207 w 791896"/>
              <a:gd name="connsiteY140" fmla="*/ 1366967 h 2303810"/>
              <a:gd name="connsiteX141" fmla="*/ 50057 w 791896"/>
              <a:gd name="connsiteY141" fmla="*/ 1309760 h 2303810"/>
              <a:gd name="connsiteX142" fmla="*/ 44336 w 791896"/>
              <a:gd name="connsiteY142" fmla="*/ 1256845 h 2303810"/>
              <a:gd name="connsiteX143" fmla="*/ 41476 w 791896"/>
              <a:gd name="connsiteY143" fmla="*/ 1232532 h 2303810"/>
              <a:gd name="connsiteX144" fmla="*/ 40045 w 791896"/>
              <a:gd name="connsiteY144" fmla="*/ 1209649 h 2303810"/>
              <a:gd name="connsiteX145" fmla="*/ 34324 w 791896"/>
              <a:gd name="connsiteY145" fmla="*/ 1130991 h 2303810"/>
              <a:gd name="connsiteX146" fmla="*/ 30034 w 791896"/>
              <a:gd name="connsiteY146" fmla="*/ 1079505 h 2303810"/>
              <a:gd name="connsiteX147" fmla="*/ 23599 w 791896"/>
              <a:gd name="connsiteY147" fmla="*/ 1058411 h 2303810"/>
              <a:gd name="connsiteX148" fmla="*/ 12872 w 791896"/>
              <a:gd name="connsiteY148" fmla="*/ 1073785 h 2303810"/>
              <a:gd name="connsiteX149" fmla="*/ 62927 w 791896"/>
              <a:gd name="connsiteY149" fmla="*/ 1517134 h 2303810"/>
              <a:gd name="connsiteX150" fmla="*/ 200223 w 791896"/>
              <a:gd name="connsiteY150" fmla="*/ 1927589 h 2303810"/>
              <a:gd name="connsiteX151" fmla="*/ 307485 w 791896"/>
              <a:gd name="connsiteY151" fmla="*/ 2122091 h 2303810"/>
              <a:gd name="connsiteX152" fmla="*/ 327552 w 791896"/>
              <a:gd name="connsiteY152" fmla="*/ 2150508 h 2303810"/>
              <a:gd name="connsiteX153" fmla="*/ 326603 w 791896"/>
              <a:gd name="connsiteY153" fmla="*/ 2152447 h 2303810"/>
              <a:gd name="connsiteX154" fmla="*/ 318895 w 791896"/>
              <a:gd name="connsiteY154" fmla="*/ 2164633 h 2303810"/>
              <a:gd name="connsiteX155" fmla="*/ 289505 w 791896"/>
              <a:gd name="connsiteY155" fmla="*/ 2123617 h 2303810"/>
              <a:gd name="connsiteX156" fmla="*/ 169363 w 791896"/>
              <a:gd name="connsiteY156" fmla="*/ 1898316 h 2303810"/>
              <a:gd name="connsiteX157" fmla="*/ 133618 w 791896"/>
              <a:gd name="connsiteY157" fmla="*/ 1809378 h 2303810"/>
              <a:gd name="connsiteX158" fmla="*/ 128715 w 791896"/>
              <a:gd name="connsiteY158" fmla="*/ 1791725 h 2303810"/>
              <a:gd name="connsiteX159" fmla="*/ 118704 w 791896"/>
              <a:gd name="connsiteY159" fmla="*/ 1760261 h 2303810"/>
              <a:gd name="connsiteX160" fmla="*/ 97251 w 791896"/>
              <a:gd name="connsiteY160" fmla="*/ 1698764 h 2303810"/>
              <a:gd name="connsiteX161" fmla="*/ 78660 w 791896"/>
              <a:gd name="connsiteY161" fmla="*/ 1637267 h 2303810"/>
              <a:gd name="connsiteX162" fmla="*/ 67167 w 791896"/>
              <a:gd name="connsiteY162" fmla="*/ 1592343 h 2303810"/>
              <a:gd name="connsiteX163" fmla="*/ 42792 w 791896"/>
              <a:gd name="connsiteY163" fmla="*/ 1477612 h 2303810"/>
              <a:gd name="connsiteX164" fmla="*/ 28603 w 791896"/>
              <a:gd name="connsiteY164" fmla="*/ 1388420 h 2303810"/>
              <a:gd name="connsiteX165" fmla="*/ 21453 w 791896"/>
              <a:gd name="connsiteY165" fmla="*/ 1325493 h 2303810"/>
              <a:gd name="connsiteX166" fmla="*/ 17162 w 791896"/>
              <a:gd name="connsiteY166" fmla="*/ 1262566 h 2303810"/>
              <a:gd name="connsiteX167" fmla="*/ 14302 w 791896"/>
              <a:gd name="connsiteY167" fmla="*/ 1231102 h 2303810"/>
              <a:gd name="connsiteX168" fmla="*/ 12872 w 791896"/>
              <a:gd name="connsiteY168" fmla="*/ 1199639 h 2303810"/>
              <a:gd name="connsiteX169" fmla="*/ 10012 w 791896"/>
              <a:gd name="connsiteY169" fmla="*/ 1138141 h 2303810"/>
              <a:gd name="connsiteX170" fmla="*/ 17520 w 791896"/>
              <a:gd name="connsiteY170" fmla="*/ 903774 h 2303810"/>
              <a:gd name="connsiteX171" fmla="*/ 38928 w 791896"/>
              <a:gd name="connsiteY171" fmla="*/ 702431 h 2303810"/>
              <a:gd name="connsiteX172" fmla="*/ 38614 w 791896"/>
              <a:gd name="connsiteY172" fmla="*/ 703374 h 2303810"/>
              <a:gd name="connsiteX173" fmla="*/ 0 w 791896"/>
              <a:gd name="connsiteY173" fmla="*/ 1063774 h 2303810"/>
              <a:gd name="connsiteX174" fmla="*/ 157318 w 791896"/>
              <a:gd name="connsiteY174" fmla="*/ 321521 h 2303810"/>
              <a:gd name="connsiteX175" fmla="*/ 238836 w 791896"/>
              <a:gd name="connsiteY175" fmla="*/ 142751 h 2303810"/>
              <a:gd name="connsiteX176" fmla="*/ 291886 w 791896"/>
              <a:gd name="connsiteY176" fmla="*/ 48181 h 2303810"/>
              <a:gd name="connsiteX177" fmla="*/ 323315 w 791896"/>
              <a:gd name="connsiteY177" fmla="*/ 0 h 2303810"/>
              <a:gd name="connsiteX178" fmla="*/ 296223 w 791896"/>
              <a:gd name="connsiteY178" fmla="*/ 73499 h 2303810"/>
              <a:gd name="connsiteX179" fmla="*/ 291993 w 791896"/>
              <a:gd name="connsiteY179" fmla="*/ 74071 h 2303810"/>
              <a:gd name="connsiteX180" fmla="*/ 226502 w 791896"/>
              <a:gd name="connsiteY180" fmla="*/ 184159 h 2303810"/>
              <a:gd name="connsiteX181" fmla="*/ 87418 w 791896"/>
              <a:gd name="connsiteY181" fmla="*/ 516895 h 2303810"/>
              <a:gd name="connsiteX182" fmla="*/ 47497 w 791896"/>
              <a:gd name="connsiteY182" fmla="*/ 671472 h 2303810"/>
              <a:gd name="connsiteX183" fmla="*/ 49876 w 791896"/>
              <a:gd name="connsiteY183" fmla="*/ 664938 h 2303810"/>
              <a:gd name="connsiteX184" fmla="*/ 58638 w 791896"/>
              <a:gd name="connsiteY184" fmla="*/ 639016 h 2303810"/>
              <a:gd name="connsiteX185" fmla="*/ 153028 w 791896"/>
              <a:gd name="connsiteY185" fmla="*/ 367286 h 2303810"/>
              <a:gd name="connsiteX186" fmla="*/ 268870 w 791896"/>
              <a:gd name="connsiteY186" fmla="*/ 125588 h 2303810"/>
              <a:gd name="connsiteX187" fmla="*/ 296223 w 791896"/>
              <a:gd name="connsiteY187" fmla="*/ 73499 h 2303810"/>
              <a:gd name="connsiteX188" fmla="*/ 650562 w 791896"/>
              <a:gd name="connsiteY188" fmla="*/ 1220547 h 2303810"/>
              <a:gd name="connsiteX189" fmla="*/ 639267 w 791896"/>
              <a:gd name="connsiteY189" fmla="*/ 1247245 h 2303810"/>
              <a:gd name="connsiteX190" fmla="*/ 635051 w 791896"/>
              <a:gd name="connsiteY190" fmla="*/ 1286045 h 2303810"/>
              <a:gd name="connsiteX191" fmla="*/ 629613 w 791896"/>
              <a:gd name="connsiteY191" fmla="*/ 1267919 h 2303810"/>
              <a:gd name="connsiteX192" fmla="*/ 627625 w 791896"/>
              <a:gd name="connsiteY192" fmla="*/ 1270478 h 2303810"/>
              <a:gd name="connsiteX193" fmla="*/ 633328 w 791896"/>
              <a:gd name="connsiteY193" fmla="*/ 1289492 h 2303810"/>
              <a:gd name="connsiteX194" fmla="*/ 629881 w 791896"/>
              <a:gd name="connsiteY194" fmla="*/ 1317070 h 2303810"/>
              <a:gd name="connsiteX195" fmla="*/ 636776 w 791896"/>
              <a:gd name="connsiteY195" fmla="*/ 1339475 h 2303810"/>
              <a:gd name="connsiteX196" fmla="*/ 642119 w 791896"/>
              <a:gd name="connsiteY196" fmla="*/ 1339178 h 2303810"/>
              <a:gd name="connsiteX197" fmla="*/ 638498 w 791896"/>
              <a:gd name="connsiteY197" fmla="*/ 1327409 h 2303810"/>
              <a:gd name="connsiteX198" fmla="*/ 641945 w 791896"/>
              <a:gd name="connsiteY198" fmla="*/ 1299832 h 2303810"/>
              <a:gd name="connsiteX199" fmla="*/ 650562 w 791896"/>
              <a:gd name="connsiteY199" fmla="*/ 1220547 h 2303810"/>
              <a:gd name="connsiteX200" fmla="*/ 724677 w 791896"/>
              <a:gd name="connsiteY200" fmla="*/ 1294662 h 2303810"/>
              <a:gd name="connsiteX201" fmla="*/ 714336 w 791896"/>
              <a:gd name="connsiteY201" fmla="*/ 1317070 h 2303810"/>
              <a:gd name="connsiteX202" fmla="*/ 711965 w 791896"/>
              <a:gd name="connsiteY202" fmla="*/ 1364036 h 2303810"/>
              <a:gd name="connsiteX203" fmla="*/ 710889 w 791896"/>
              <a:gd name="connsiteY203" fmla="*/ 1408418 h 2303810"/>
              <a:gd name="connsiteX204" fmla="*/ 693653 w 791896"/>
              <a:gd name="connsiteY204" fmla="*/ 1461454 h 2303810"/>
              <a:gd name="connsiteX205" fmla="*/ 693653 w 791896"/>
              <a:gd name="connsiteY205" fmla="*/ 1467512 h 2303810"/>
              <a:gd name="connsiteX206" fmla="*/ 714336 w 791896"/>
              <a:gd name="connsiteY206" fmla="*/ 1408418 h 2303810"/>
              <a:gd name="connsiteX207" fmla="*/ 717783 w 791896"/>
              <a:gd name="connsiteY207" fmla="*/ 1317068 h 2303810"/>
              <a:gd name="connsiteX208" fmla="*/ 725819 w 791896"/>
              <a:gd name="connsiteY208" fmla="*/ 1299658 h 2303810"/>
              <a:gd name="connsiteX209" fmla="*/ 724677 w 791896"/>
              <a:gd name="connsiteY209" fmla="*/ 1294662 h 2303810"/>
              <a:gd name="connsiteX210" fmla="*/ 709164 w 791896"/>
              <a:gd name="connsiteY210" fmla="*/ 1311898 h 2303810"/>
              <a:gd name="connsiteX211" fmla="*/ 689093 w 791896"/>
              <a:gd name="connsiteY211" fmla="*/ 1395525 h 2303810"/>
              <a:gd name="connsiteX212" fmla="*/ 689095 w 791896"/>
              <a:gd name="connsiteY212" fmla="*/ 1395525 h 2303810"/>
              <a:gd name="connsiteX213" fmla="*/ 709166 w 791896"/>
              <a:gd name="connsiteY213" fmla="*/ 1311900 h 2303810"/>
              <a:gd name="connsiteX214" fmla="*/ 709164 w 791896"/>
              <a:gd name="connsiteY214" fmla="*/ 1311898 h 2303810"/>
              <a:gd name="connsiteX215" fmla="*/ 459716 w 791896"/>
              <a:gd name="connsiteY215" fmla="*/ 1965619 h 2303810"/>
              <a:gd name="connsiteX216" fmla="*/ 417880 w 791896"/>
              <a:gd name="connsiteY216" fmla="*/ 2039248 h 2303810"/>
              <a:gd name="connsiteX217" fmla="*/ 417111 w 791896"/>
              <a:gd name="connsiteY217" fmla="*/ 2041018 h 2303810"/>
              <a:gd name="connsiteX218" fmla="*/ 459246 w 791896"/>
              <a:gd name="connsiteY218" fmla="*/ 1966858 h 2303810"/>
              <a:gd name="connsiteX219" fmla="*/ 459716 w 791896"/>
              <a:gd name="connsiteY219" fmla="*/ 1965619 h 2303810"/>
              <a:gd name="connsiteX220" fmla="*/ 687526 w 791896"/>
              <a:gd name="connsiteY220" fmla="*/ 1544122 h 2303810"/>
              <a:gd name="connsiteX221" fmla="*/ 686907 w 791896"/>
              <a:gd name="connsiteY221" fmla="*/ 1547171 h 2303810"/>
              <a:gd name="connsiteX222" fmla="*/ 691928 w 791896"/>
              <a:gd name="connsiteY222" fmla="*/ 1553199 h 2303810"/>
              <a:gd name="connsiteX223" fmla="*/ 707441 w 791896"/>
              <a:gd name="connsiteY223" fmla="*/ 1570435 h 2303810"/>
              <a:gd name="connsiteX224" fmla="*/ 717783 w 791896"/>
              <a:gd name="connsiteY224" fmla="*/ 1563540 h 2303810"/>
              <a:gd name="connsiteX225" fmla="*/ 718043 w 791896"/>
              <a:gd name="connsiteY225" fmla="*/ 1562218 h 2303810"/>
              <a:gd name="connsiteX226" fmla="*/ 710889 w 791896"/>
              <a:gd name="connsiteY226" fmla="*/ 1566988 h 2303810"/>
              <a:gd name="connsiteX227" fmla="*/ 693653 w 791896"/>
              <a:gd name="connsiteY227" fmla="*/ 1551475 h 2303810"/>
              <a:gd name="connsiteX228" fmla="*/ 687526 w 791896"/>
              <a:gd name="connsiteY228" fmla="*/ 1544122 h 230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791896" h="2303810">
                <a:moveTo>
                  <a:pt x="323315" y="0"/>
                </a:moveTo>
                <a:lnTo>
                  <a:pt x="331046" y="12386"/>
                </a:lnTo>
                <a:lnTo>
                  <a:pt x="317496" y="31199"/>
                </a:lnTo>
                <a:lnTo>
                  <a:pt x="295541" y="68105"/>
                </a:lnTo>
                <a:lnTo>
                  <a:pt x="308915" y="46930"/>
                </a:lnTo>
                <a:cubicBezTo>
                  <a:pt x="314635" y="38349"/>
                  <a:pt x="321787" y="29768"/>
                  <a:pt x="327508" y="19756"/>
                </a:cubicBezTo>
                <a:lnTo>
                  <a:pt x="331763" y="13536"/>
                </a:lnTo>
                <a:lnTo>
                  <a:pt x="339476" y="25894"/>
                </a:lnTo>
                <a:lnTo>
                  <a:pt x="375261" y="102568"/>
                </a:lnTo>
                <a:lnTo>
                  <a:pt x="311775" y="217118"/>
                </a:lnTo>
                <a:cubicBezTo>
                  <a:pt x="318927" y="205677"/>
                  <a:pt x="326077" y="192806"/>
                  <a:pt x="334658" y="178505"/>
                </a:cubicBezTo>
                <a:cubicBezTo>
                  <a:pt x="343239" y="165632"/>
                  <a:pt x="351820" y="151331"/>
                  <a:pt x="361831" y="137029"/>
                </a:cubicBezTo>
                <a:lnTo>
                  <a:pt x="379066" y="110723"/>
                </a:lnTo>
                <a:lnTo>
                  <a:pt x="452722" y="268540"/>
                </a:lnTo>
                <a:cubicBezTo>
                  <a:pt x="551492" y="519020"/>
                  <a:pt x="605751" y="791919"/>
                  <a:pt x="605751" y="1077491"/>
                </a:cubicBezTo>
                <a:lnTo>
                  <a:pt x="605022" y="1091915"/>
                </a:lnTo>
                <a:lnTo>
                  <a:pt x="624710" y="1094727"/>
                </a:lnTo>
                <a:cubicBezTo>
                  <a:pt x="631604" y="1099897"/>
                  <a:pt x="636774" y="1103344"/>
                  <a:pt x="643668" y="1108516"/>
                </a:cubicBezTo>
                <a:cubicBezTo>
                  <a:pt x="645393" y="1127474"/>
                  <a:pt x="648840" y="1132646"/>
                  <a:pt x="652287" y="1155051"/>
                </a:cubicBezTo>
                <a:cubicBezTo>
                  <a:pt x="662628" y="1175734"/>
                  <a:pt x="674692" y="1192970"/>
                  <a:pt x="685034" y="1210206"/>
                </a:cubicBezTo>
                <a:lnTo>
                  <a:pt x="698824" y="1211460"/>
                </a:lnTo>
                <a:lnTo>
                  <a:pt x="698824" y="1198142"/>
                </a:lnTo>
                <a:lnTo>
                  <a:pt x="712836" y="1159220"/>
                </a:lnTo>
                <a:lnTo>
                  <a:pt x="712611" y="1151606"/>
                </a:lnTo>
                <a:cubicBezTo>
                  <a:pt x="717783" y="1099899"/>
                  <a:pt x="721230" y="1101621"/>
                  <a:pt x="726400" y="1105068"/>
                </a:cubicBezTo>
                <a:cubicBezTo>
                  <a:pt x="733294" y="1103346"/>
                  <a:pt x="740189" y="1103346"/>
                  <a:pt x="745360" y="1105068"/>
                </a:cubicBezTo>
                <a:cubicBezTo>
                  <a:pt x="755702" y="1098174"/>
                  <a:pt x="764319" y="1089557"/>
                  <a:pt x="774660" y="1086110"/>
                </a:cubicBezTo>
                <a:cubicBezTo>
                  <a:pt x="776385" y="1111963"/>
                  <a:pt x="776385" y="1134370"/>
                  <a:pt x="778107" y="1161947"/>
                </a:cubicBezTo>
                <a:cubicBezTo>
                  <a:pt x="774660" y="1174012"/>
                  <a:pt x="772937" y="1186077"/>
                  <a:pt x="769490" y="1198142"/>
                </a:cubicBezTo>
                <a:cubicBezTo>
                  <a:pt x="766043" y="1210208"/>
                  <a:pt x="762596" y="1222272"/>
                  <a:pt x="759149" y="1232613"/>
                </a:cubicBezTo>
                <a:cubicBezTo>
                  <a:pt x="757424" y="1251574"/>
                  <a:pt x="755702" y="1270532"/>
                  <a:pt x="753977" y="1289492"/>
                </a:cubicBezTo>
                <a:lnTo>
                  <a:pt x="752254" y="1318792"/>
                </a:lnTo>
                <a:cubicBezTo>
                  <a:pt x="750530" y="1329134"/>
                  <a:pt x="750530" y="1337752"/>
                  <a:pt x="748807" y="1348094"/>
                </a:cubicBezTo>
                <a:lnTo>
                  <a:pt x="741457" y="1352994"/>
                </a:lnTo>
                <a:lnTo>
                  <a:pt x="741913" y="1354986"/>
                </a:lnTo>
                <a:lnTo>
                  <a:pt x="748954" y="1350293"/>
                </a:lnTo>
                <a:lnTo>
                  <a:pt x="752254" y="1322239"/>
                </a:lnTo>
                <a:lnTo>
                  <a:pt x="753977" y="1292939"/>
                </a:lnTo>
                <a:cubicBezTo>
                  <a:pt x="755702" y="1273979"/>
                  <a:pt x="757424" y="1255021"/>
                  <a:pt x="759149" y="1236060"/>
                </a:cubicBezTo>
                <a:cubicBezTo>
                  <a:pt x="762596" y="1225719"/>
                  <a:pt x="766043" y="1213655"/>
                  <a:pt x="769490" y="1201589"/>
                </a:cubicBezTo>
                <a:cubicBezTo>
                  <a:pt x="772937" y="1189525"/>
                  <a:pt x="776385" y="1177459"/>
                  <a:pt x="778107" y="1165395"/>
                </a:cubicBezTo>
                <a:cubicBezTo>
                  <a:pt x="783279" y="1168842"/>
                  <a:pt x="786726" y="1172289"/>
                  <a:pt x="791896" y="1175736"/>
                </a:cubicBezTo>
                <a:cubicBezTo>
                  <a:pt x="791896" y="1184353"/>
                  <a:pt x="791896" y="1192972"/>
                  <a:pt x="790173" y="1201589"/>
                </a:cubicBezTo>
                <a:cubicBezTo>
                  <a:pt x="788449" y="1210208"/>
                  <a:pt x="788449" y="1218825"/>
                  <a:pt x="786726" y="1227443"/>
                </a:cubicBezTo>
                <a:cubicBezTo>
                  <a:pt x="785002" y="1244679"/>
                  <a:pt x="783279" y="1260190"/>
                  <a:pt x="785002" y="1275704"/>
                </a:cubicBezTo>
                <a:cubicBezTo>
                  <a:pt x="783279" y="1292939"/>
                  <a:pt x="783279" y="1311898"/>
                  <a:pt x="781554" y="1332581"/>
                </a:cubicBezTo>
                <a:cubicBezTo>
                  <a:pt x="778107" y="1351541"/>
                  <a:pt x="776385" y="1372224"/>
                  <a:pt x="772937" y="1392907"/>
                </a:cubicBezTo>
                <a:cubicBezTo>
                  <a:pt x="769490" y="1413590"/>
                  <a:pt x="767766" y="1434273"/>
                  <a:pt x="762596" y="1456679"/>
                </a:cubicBezTo>
                <a:cubicBezTo>
                  <a:pt x="759149" y="1477362"/>
                  <a:pt x="753977" y="1498044"/>
                  <a:pt x="750530" y="1518727"/>
                </a:cubicBezTo>
                <a:cubicBezTo>
                  <a:pt x="738466" y="1565265"/>
                  <a:pt x="741913" y="1580776"/>
                  <a:pt x="728124" y="1649719"/>
                </a:cubicBezTo>
                <a:cubicBezTo>
                  <a:pt x="721230" y="1653167"/>
                  <a:pt x="714336" y="1656614"/>
                  <a:pt x="707441" y="1661785"/>
                </a:cubicBezTo>
                <a:cubicBezTo>
                  <a:pt x="700547" y="1685916"/>
                  <a:pt x="690206" y="1713493"/>
                  <a:pt x="681587" y="1737623"/>
                </a:cubicBezTo>
                <a:cubicBezTo>
                  <a:pt x="669523" y="1777264"/>
                  <a:pt x="678140" y="1782436"/>
                  <a:pt x="674692" y="1810013"/>
                </a:cubicBezTo>
                <a:cubicBezTo>
                  <a:pt x="672970" y="1813460"/>
                  <a:pt x="671245" y="1818630"/>
                  <a:pt x="671245" y="1820355"/>
                </a:cubicBezTo>
                <a:cubicBezTo>
                  <a:pt x="660904" y="1847932"/>
                  <a:pt x="650562" y="1875509"/>
                  <a:pt x="641945" y="1899639"/>
                </a:cubicBezTo>
                <a:cubicBezTo>
                  <a:pt x="638498" y="1903087"/>
                  <a:pt x="636774" y="1904809"/>
                  <a:pt x="633327" y="1906534"/>
                </a:cubicBezTo>
                <a:cubicBezTo>
                  <a:pt x="621262" y="1934111"/>
                  <a:pt x="609196" y="1963411"/>
                  <a:pt x="597132" y="1990988"/>
                </a:cubicBezTo>
                <a:cubicBezTo>
                  <a:pt x="610921" y="1963411"/>
                  <a:pt x="622985" y="1934111"/>
                  <a:pt x="635051" y="1906534"/>
                </a:cubicBezTo>
                <a:cubicBezTo>
                  <a:pt x="638498" y="1903087"/>
                  <a:pt x="640221" y="1903087"/>
                  <a:pt x="643668" y="1899639"/>
                </a:cubicBezTo>
                <a:cubicBezTo>
                  <a:pt x="629879" y="1973752"/>
                  <a:pt x="607474" y="2020290"/>
                  <a:pt x="588513" y="2056484"/>
                </a:cubicBezTo>
                <a:lnTo>
                  <a:pt x="559214" y="2071997"/>
                </a:lnTo>
                <a:lnTo>
                  <a:pt x="553137" y="2084152"/>
                </a:lnTo>
                <a:lnTo>
                  <a:pt x="554044" y="2085784"/>
                </a:lnTo>
                <a:cubicBezTo>
                  <a:pt x="555766" y="2082337"/>
                  <a:pt x="557491" y="2077167"/>
                  <a:pt x="560938" y="2071996"/>
                </a:cubicBezTo>
                <a:cubicBezTo>
                  <a:pt x="569555" y="2068548"/>
                  <a:pt x="579896" y="2063379"/>
                  <a:pt x="590238" y="2056484"/>
                </a:cubicBezTo>
                <a:cubicBezTo>
                  <a:pt x="591962" y="2075443"/>
                  <a:pt x="578174" y="2099573"/>
                  <a:pt x="569555" y="2115086"/>
                </a:cubicBezTo>
                <a:cubicBezTo>
                  <a:pt x="557491" y="2139216"/>
                  <a:pt x="543702" y="2161622"/>
                  <a:pt x="531636" y="2184029"/>
                </a:cubicBezTo>
                <a:cubicBezTo>
                  <a:pt x="524742" y="2196093"/>
                  <a:pt x="519572" y="2206435"/>
                  <a:pt x="512678" y="2218501"/>
                </a:cubicBezTo>
                <a:cubicBezTo>
                  <a:pt x="505783" y="2230565"/>
                  <a:pt x="498889" y="2240906"/>
                  <a:pt x="491995" y="2252972"/>
                </a:cubicBezTo>
                <a:cubicBezTo>
                  <a:pt x="486823" y="2259867"/>
                  <a:pt x="483376" y="2268484"/>
                  <a:pt x="476482" y="2278825"/>
                </a:cubicBezTo>
                <a:lnTo>
                  <a:pt x="465282" y="2303810"/>
                </a:lnTo>
                <a:lnTo>
                  <a:pt x="390435" y="2210761"/>
                </a:lnTo>
                <a:lnTo>
                  <a:pt x="388540" y="2207971"/>
                </a:lnTo>
                <a:lnTo>
                  <a:pt x="405816" y="2177135"/>
                </a:lnTo>
                <a:cubicBezTo>
                  <a:pt x="421327" y="2151282"/>
                  <a:pt x="436840" y="2120258"/>
                  <a:pt x="452352" y="2094403"/>
                </a:cubicBezTo>
                <a:cubicBezTo>
                  <a:pt x="459246" y="2084061"/>
                  <a:pt x="464418" y="2073720"/>
                  <a:pt x="469587" y="2063379"/>
                </a:cubicBezTo>
                <a:cubicBezTo>
                  <a:pt x="474759" y="2053037"/>
                  <a:pt x="478206" y="2042696"/>
                  <a:pt x="483376" y="2034079"/>
                </a:cubicBezTo>
                <a:cubicBezTo>
                  <a:pt x="491995" y="2015118"/>
                  <a:pt x="498889" y="1996160"/>
                  <a:pt x="505783" y="1978924"/>
                </a:cubicBezTo>
                <a:cubicBezTo>
                  <a:pt x="519572" y="1942728"/>
                  <a:pt x="531636" y="1908256"/>
                  <a:pt x="554044" y="1873785"/>
                </a:cubicBezTo>
                <a:cubicBezTo>
                  <a:pt x="569555" y="1846208"/>
                  <a:pt x="566108" y="1825525"/>
                  <a:pt x="573002" y="1803119"/>
                </a:cubicBezTo>
                <a:cubicBezTo>
                  <a:pt x="591962" y="1756581"/>
                  <a:pt x="604027" y="1710046"/>
                  <a:pt x="619540" y="1661785"/>
                </a:cubicBezTo>
                <a:cubicBezTo>
                  <a:pt x="612645" y="1647997"/>
                  <a:pt x="636776" y="1592842"/>
                  <a:pt x="640223" y="1551476"/>
                </a:cubicBezTo>
                <a:cubicBezTo>
                  <a:pt x="650564" y="1508386"/>
                  <a:pt x="659181" y="1463573"/>
                  <a:pt x="667800" y="1418760"/>
                </a:cubicBezTo>
                <a:lnTo>
                  <a:pt x="674018" y="1395448"/>
                </a:lnTo>
                <a:lnTo>
                  <a:pt x="669523" y="1394630"/>
                </a:lnTo>
                <a:cubicBezTo>
                  <a:pt x="671245" y="1380841"/>
                  <a:pt x="671245" y="1368777"/>
                  <a:pt x="671245" y="1351541"/>
                </a:cubicBezTo>
                <a:lnTo>
                  <a:pt x="672163" y="1348329"/>
                </a:lnTo>
                <a:lnTo>
                  <a:pt x="670959" y="1348396"/>
                </a:lnTo>
                <a:lnTo>
                  <a:pt x="668779" y="1348517"/>
                </a:lnTo>
                <a:lnTo>
                  <a:pt x="669523" y="1356711"/>
                </a:lnTo>
                <a:cubicBezTo>
                  <a:pt x="669523" y="1372224"/>
                  <a:pt x="669523" y="1384288"/>
                  <a:pt x="667800" y="1399801"/>
                </a:cubicBezTo>
                <a:cubicBezTo>
                  <a:pt x="666075" y="1408418"/>
                  <a:pt x="664353" y="1415313"/>
                  <a:pt x="660906" y="1425654"/>
                </a:cubicBezTo>
                <a:cubicBezTo>
                  <a:pt x="647117" y="1448062"/>
                  <a:pt x="633328" y="1470467"/>
                  <a:pt x="619540" y="1491150"/>
                </a:cubicBezTo>
                <a:cubicBezTo>
                  <a:pt x="616093" y="1511833"/>
                  <a:pt x="614368" y="1529069"/>
                  <a:pt x="609198" y="1548029"/>
                </a:cubicBezTo>
                <a:lnTo>
                  <a:pt x="598857" y="1566988"/>
                </a:lnTo>
                <a:cubicBezTo>
                  <a:pt x="593685" y="1594565"/>
                  <a:pt x="588515" y="1620420"/>
                  <a:pt x="581621" y="1649719"/>
                </a:cubicBezTo>
                <a:cubicBezTo>
                  <a:pt x="574727" y="1672127"/>
                  <a:pt x="569555" y="1692810"/>
                  <a:pt x="562661" y="1715215"/>
                </a:cubicBezTo>
                <a:cubicBezTo>
                  <a:pt x="555766" y="1737623"/>
                  <a:pt x="550597" y="1758306"/>
                  <a:pt x="541978" y="1778989"/>
                </a:cubicBezTo>
                <a:cubicBezTo>
                  <a:pt x="538531" y="1796225"/>
                  <a:pt x="535083" y="1811736"/>
                  <a:pt x="529914" y="1828972"/>
                </a:cubicBezTo>
                <a:cubicBezTo>
                  <a:pt x="526466" y="1846208"/>
                  <a:pt x="523019" y="1863443"/>
                  <a:pt x="516125" y="1880679"/>
                </a:cubicBezTo>
                <a:lnTo>
                  <a:pt x="527121" y="1863574"/>
                </a:lnTo>
                <a:lnTo>
                  <a:pt x="536808" y="1827247"/>
                </a:lnTo>
                <a:cubicBezTo>
                  <a:pt x="538531" y="1808289"/>
                  <a:pt x="541978" y="1792776"/>
                  <a:pt x="545425" y="1775540"/>
                </a:cubicBezTo>
                <a:cubicBezTo>
                  <a:pt x="552319" y="1754857"/>
                  <a:pt x="559214" y="1732451"/>
                  <a:pt x="566108" y="1711768"/>
                </a:cubicBezTo>
                <a:cubicBezTo>
                  <a:pt x="573002" y="1689361"/>
                  <a:pt x="578174" y="1668678"/>
                  <a:pt x="585068" y="1646272"/>
                </a:cubicBezTo>
                <a:cubicBezTo>
                  <a:pt x="591962" y="1618695"/>
                  <a:pt x="595410" y="1592840"/>
                  <a:pt x="602304" y="1563540"/>
                </a:cubicBezTo>
                <a:lnTo>
                  <a:pt x="612645" y="1544580"/>
                </a:lnTo>
                <a:cubicBezTo>
                  <a:pt x="617815" y="1525622"/>
                  <a:pt x="619540" y="1508386"/>
                  <a:pt x="622987" y="1487703"/>
                </a:cubicBezTo>
                <a:cubicBezTo>
                  <a:pt x="636776" y="1465296"/>
                  <a:pt x="650564" y="1444613"/>
                  <a:pt x="664353" y="1422207"/>
                </a:cubicBezTo>
                <a:cubicBezTo>
                  <a:pt x="655734" y="1467020"/>
                  <a:pt x="647117" y="1510109"/>
                  <a:pt x="636776" y="1554922"/>
                </a:cubicBezTo>
                <a:cubicBezTo>
                  <a:pt x="633328" y="1596288"/>
                  <a:pt x="609198" y="1653167"/>
                  <a:pt x="616093" y="1665231"/>
                </a:cubicBezTo>
                <a:cubicBezTo>
                  <a:pt x="600579" y="1713491"/>
                  <a:pt x="586791" y="1760029"/>
                  <a:pt x="569555" y="1806564"/>
                </a:cubicBezTo>
                <a:lnTo>
                  <a:pt x="560348" y="1820885"/>
                </a:lnTo>
                <a:lnTo>
                  <a:pt x="556412" y="1842330"/>
                </a:lnTo>
                <a:cubicBezTo>
                  <a:pt x="554474" y="1853534"/>
                  <a:pt x="551458" y="1865168"/>
                  <a:pt x="543702" y="1878956"/>
                </a:cubicBezTo>
                <a:cubicBezTo>
                  <a:pt x="519572" y="1913428"/>
                  <a:pt x="507506" y="1947900"/>
                  <a:pt x="495442" y="1984094"/>
                </a:cubicBezTo>
                <a:cubicBezTo>
                  <a:pt x="488548" y="2001330"/>
                  <a:pt x="481653" y="2020290"/>
                  <a:pt x="473034" y="2039248"/>
                </a:cubicBezTo>
                <a:cubicBezTo>
                  <a:pt x="469587" y="2049590"/>
                  <a:pt x="464418" y="2058209"/>
                  <a:pt x="459246" y="2068550"/>
                </a:cubicBezTo>
                <a:cubicBezTo>
                  <a:pt x="454076" y="2078892"/>
                  <a:pt x="448904" y="2089233"/>
                  <a:pt x="442010" y="2099575"/>
                </a:cubicBezTo>
                <a:cubicBezTo>
                  <a:pt x="426499" y="2127152"/>
                  <a:pt x="410986" y="2156452"/>
                  <a:pt x="395474" y="2182306"/>
                </a:cubicBezTo>
                <a:lnTo>
                  <a:pt x="384460" y="2201965"/>
                </a:lnTo>
                <a:lnTo>
                  <a:pt x="366366" y="2175324"/>
                </a:lnTo>
                <a:lnTo>
                  <a:pt x="385983" y="2146987"/>
                </a:lnTo>
                <a:lnTo>
                  <a:pt x="392027" y="2139216"/>
                </a:lnTo>
                <a:lnTo>
                  <a:pt x="392890" y="2137010"/>
                </a:lnTo>
                <a:lnTo>
                  <a:pt x="385983" y="2146987"/>
                </a:lnTo>
                <a:lnTo>
                  <a:pt x="369405" y="2168302"/>
                </a:lnTo>
                <a:lnTo>
                  <a:pt x="365656" y="2174279"/>
                </a:lnTo>
                <a:lnTo>
                  <a:pt x="342348" y="2139962"/>
                </a:lnTo>
                <a:lnTo>
                  <a:pt x="353460" y="2118317"/>
                </a:lnTo>
                <a:cubicBezTo>
                  <a:pt x="364879" y="2093972"/>
                  <a:pt x="375651" y="2069411"/>
                  <a:pt x="386855" y="2044418"/>
                </a:cubicBezTo>
                <a:cubicBezTo>
                  <a:pt x="407538" y="1994435"/>
                  <a:pt x="429944" y="1944451"/>
                  <a:pt x="455799" y="1887573"/>
                </a:cubicBezTo>
                <a:cubicBezTo>
                  <a:pt x="458385" y="1872062"/>
                  <a:pt x="468726" y="1845777"/>
                  <a:pt x="476051" y="1823800"/>
                </a:cubicBezTo>
                <a:lnTo>
                  <a:pt x="482661" y="1798854"/>
                </a:lnTo>
                <a:lnTo>
                  <a:pt x="432378" y="1936237"/>
                </a:lnTo>
                <a:lnTo>
                  <a:pt x="336746" y="2131714"/>
                </a:lnTo>
                <a:lnTo>
                  <a:pt x="312848" y="2096527"/>
                </a:lnTo>
                <a:cubicBezTo>
                  <a:pt x="287820" y="2056304"/>
                  <a:pt x="263865" y="2014114"/>
                  <a:pt x="241698" y="1970494"/>
                </a:cubicBezTo>
                <a:cubicBezTo>
                  <a:pt x="197362" y="1881824"/>
                  <a:pt x="158749" y="1788864"/>
                  <a:pt x="130146" y="1695903"/>
                </a:cubicBezTo>
                <a:cubicBezTo>
                  <a:pt x="101542" y="1602944"/>
                  <a:pt x="80089" y="1511413"/>
                  <a:pt x="65788" y="1428464"/>
                </a:cubicBezTo>
                <a:cubicBezTo>
                  <a:pt x="62927" y="1407011"/>
                  <a:pt x="60067" y="1386989"/>
                  <a:pt x="57207" y="1366967"/>
                </a:cubicBezTo>
                <a:cubicBezTo>
                  <a:pt x="54346" y="1346944"/>
                  <a:pt x="51486" y="1328353"/>
                  <a:pt x="50057" y="1309760"/>
                </a:cubicBezTo>
                <a:cubicBezTo>
                  <a:pt x="48626" y="1291169"/>
                  <a:pt x="47196" y="1274007"/>
                  <a:pt x="44336" y="1256845"/>
                </a:cubicBezTo>
                <a:cubicBezTo>
                  <a:pt x="42905" y="1248264"/>
                  <a:pt x="42905" y="1239683"/>
                  <a:pt x="41476" y="1232532"/>
                </a:cubicBezTo>
                <a:cubicBezTo>
                  <a:pt x="41476" y="1223951"/>
                  <a:pt x="40045" y="1216801"/>
                  <a:pt x="40045" y="1209649"/>
                </a:cubicBezTo>
                <a:cubicBezTo>
                  <a:pt x="38615" y="1179616"/>
                  <a:pt x="35755" y="1153874"/>
                  <a:pt x="34324" y="1130991"/>
                </a:cubicBezTo>
                <a:cubicBezTo>
                  <a:pt x="32895" y="1109538"/>
                  <a:pt x="31464" y="1092376"/>
                  <a:pt x="30034" y="1079505"/>
                </a:cubicBezTo>
                <a:cubicBezTo>
                  <a:pt x="28603" y="1066635"/>
                  <a:pt x="26459" y="1059483"/>
                  <a:pt x="23599" y="1058411"/>
                </a:cubicBezTo>
                <a:cubicBezTo>
                  <a:pt x="20739" y="1057337"/>
                  <a:pt x="17162" y="1062343"/>
                  <a:pt x="12872" y="1073785"/>
                </a:cubicBezTo>
                <a:cubicBezTo>
                  <a:pt x="14302" y="1218230"/>
                  <a:pt x="30034" y="1371258"/>
                  <a:pt x="62927" y="1517134"/>
                </a:cubicBezTo>
                <a:cubicBezTo>
                  <a:pt x="95822" y="1663010"/>
                  <a:pt x="144447" y="1803166"/>
                  <a:pt x="200223" y="1927589"/>
                </a:cubicBezTo>
                <a:cubicBezTo>
                  <a:pt x="223105" y="1977645"/>
                  <a:pt x="260289" y="2047723"/>
                  <a:pt x="307485" y="2122091"/>
                </a:cubicBezTo>
                <a:lnTo>
                  <a:pt x="327552" y="2150508"/>
                </a:lnTo>
                <a:lnTo>
                  <a:pt x="326603" y="2152447"/>
                </a:lnTo>
                <a:lnTo>
                  <a:pt x="318895" y="2164633"/>
                </a:lnTo>
                <a:lnTo>
                  <a:pt x="289505" y="2123617"/>
                </a:lnTo>
                <a:cubicBezTo>
                  <a:pt x="244530" y="2051132"/>
                  <a:pt x="204457" y="1975881"/>
                  <a:pt x="169363" y="1898316"/>
                </a:cubicBezTo>
                <a:lnTo>
                  <a:pt x="133618" y="1809378"/>
                </a:lnTo>
                <a:lnTo>
                  <a:pt x="128715" y="1791725"/>
                </a:lnTo>
                <a:lnTo>
                  <a:pt x="118704" y="1760261"/>
                </a:lnTo>
                <a:cubicBezTo>
                  <a:pt x="111553" y="1740239"/>
                  <a:pt x="104403" y="1718786"/>
                  <a:pt x="97251" y="1698764"/>
                </a:cubicBezTo>
                <a:cubicBezTo>
                  <a:pt x="91530" y="1678741"/>
                  <a:pt x="85810" y="1657290"/>
                  <a:pt x="78660" y="1637267"/>
                </a:cubicBezTo>
                <a:lnTo>
                  <a:pt x="67167" y="1592343"/>
                </a:lnTo>
                <a:lnTo>
                  <a:pt x="42792" y="1477612"/>
                </a:lnTo>
                <a:lnTo>
                  <a:pt x="28603" y="1388420"/>
                </a:lnTo>
                <a:cubicBezTo>
                  <a:pt x="25743" y="1366967"/>
                  <a:pt x="22883" y="1346944"/>
                  <a:pt x="21453" y="1325493"/>
                </a:cubicBezTo>
                <a:cubicBezTo>
                  <a:pt x="20023" y="1304040"/>
                  <a:pt x="18593" y="1284017"/>
                  <a:pt x="17162" y="1262566"/>
                </a:cubicBezTo>
                <a:cubicBezTo>
                  <a:pt x="15733" y="1252554"/>
                  <a:pt x="15733" y="1242543"/>
                  <a:pt x="14302" y="1231102"/>
                </a:cubicBezTo>
                <a:cubicBezTo>
                  <a:pt x="14302" y="1221090"/>
                  <a:pt x="14302" y="1211080"/>
                  <a:pt x="12872" y="1199639"/>
                </a:cubicBezTo>
                <a:cubicBezTo>
                  <a:pt x="11442" y="1179616"/>
                  <a:pt x="11442" y="1158163"/>
                  <a:pt x="10012" y="1138141"/>
                </a:cubicBezTo>
                <a:cubicBezTo>
                  <a:pt x="8581" y="1057337"/>
                  <a:pt x="11799" y="978679"/>
                  <a:pt x="17520" y="903774"/>
                </a:cubicBezTo>
                <a:lnTo>
                  <a:pt x="38928" y="702431"/>
                </a:lnTo>
                <a:lnTo>
                  <a:pt x="38614" y="703374"/>
                </a:lnTo>
                <a:cubicBezTo>
                  <a:pt x="14302" y="824937"/>
                  <a:pt x="1430" y="945070"/>
                  <a:pt x="0" y="1063774"/>
                </a:cubicBezTo>
                <a:cubicBezTo>
                  <a:pt x="1430" y="816356"/>
                  <a:pt x="48626" y="563218"/>
                  <a:pt x="157318" y="321521"/>
                </a:cubicBezTo>
                <a:cubicBezTo>
                  <a:pt x="180200" y="271466"/>
                  <a:pt x="213093" y="192806"/>
                  <a:pt x="238836" y="142751"/>
                </a:cubicBezTo>
                <a:cubicBezTo>
                  <a:pt x="255283" y="110930"/>
                  <a:pt x="272981" y="79377"/>
                  <a:pt x="291886" y="48181"/>
                </a:cubicBezTo>
                <a:lnTo>
                  <a:pt x="323315" y="0"/>
                </a:lnTo>
                <a:close/>
                <a:moveTo>
                  <a:pt x="296223" y="73499"/>
                </a:moveTo>
                <a:lnTo>
                  <a:pt x="291993" y="74071"/>
                </a:lnTo>
                <a:lnTo>
                  <a:pt x="226502" y="184159"/>
                </a:lnTo>
                <a:cubicBezTo>
                  <a:pt x="170367" y="289320"/>
                  <a:pt x="123530" y="400649"/>
                  <a:pt x="87418" y="516895"/>
                </a:cubicBezTo>
                <a:lnTo>
                  <a:pt x="47497" y="671472"/>
                </a:lnTo>
                <a:lnTo>
                  <a:pt x="49876" y="664938"/>
                </a:lnTo>
                <a:cubicBezTo>
                  <a:pt x="52558" y="658324"/>
                  <a:pt x="55061" y="651888"/>
                  <a:pt x="58638" y="639016"/>
                </a:cubicBezTo>
                <a:cubicBezTo>
                  <a:pt x="82950" y="544626"/>
                  <a:pt x="117273" y="453095"/>
                  <a:pt x="153028" y="367286"/>
                </a:cubicBezTo>
                <a:cubicBezTo>
                  <a:pt x="188781" y="281476"/>
                  <a:pt x="230257" y="201387"/>
                  <a:pt x="268870" y="125588"/>
                </a:cubicBezTo>
                <a:cubicBezTo>
                  <a:pt x="266725" y="124516"/>
                  <a:pt x="291931" y="84829"/>
                  <a:pt x="296223" y="73499"/>
                </a:cubicBezTo>
                <a:close/>
                <a:moveTo>
                  <a:pt x="650562" y="1220547"/>
                </a:moveTo>
                <a:lnTo>
                  <a:pt x="639267" y="1247245"/>
                </a:lnTo>
                <a:lnTo>
                  <a:pt x="635051" y="1286045"/>
                </a:lnTo>
                <a:lnTo>
                  <a:pt x="629613" y="1267919"/>
                </a:lnTo>
                <a:lnTo>
                  <a:pt x="627625" y="1270478"/>
                </a:lnTo>
                <a:lnTo>
                  <a:pt x="633328" y="1289492"/>
                </a:lnTo>
                <a:cubicBezTo>
                  <a:pt x="631604" y="1298109"/>
                  <a:pt x="631604" y="1306728"/>
                  <a:pt x="629881" y="1317070"/>
                </a:cubicBezTo>
                <a:cubicBezTo>
                  <a:pt x="633328" y="1322239"/>
                  <a:pt x="635051" y="1330858"/>
                  <a:pt x="636776" y="1339475"/>
                </a:cubicBezTo>
                <a:lnTo>
                  <a:pt x="642119" y="1339178"/>
                </a:lnTo>
                <a:lnTo>
                  <a:pt x="638498" y="1327409"/>
                </a:lnTo>
                <a:cubicBezTo>
                  <a:pt x="640221" y="1317068"/>
                  <a:pt x="640221" y="1308451"/>
                  <a:pt x="641945" y="1299832"/>
                </a:cubicBezTo>
                <a:cubicBezTo>
                  <a:pt x="645393" y="1275702"/>
                  <a:pt x="647115" y="1248125"/>
                  <a:pt x="650562" y="1220547"/>
                </a:cubicBezTo>
                <a:close/>
                <a:moveTo>
                  <a:pt x="724677" y="1294662"/>
                </a:moveTo>
                <a:cubicBezTo>
                  <a:pt x="721230" y="1301556"/>
                  <a:pt x="717783" y="1306728"/>
                  <a:pt x="714336" y="1317070"/>
                </a:cubicBezTo>
                <a:lnTo>
                  <a:pt x="711965" y="1364036"/>
                </a:lnTo>
                <a:cubicBezTo>
                  <a:pt x="711752" y="1377394"/>
                  <a:pt x="711752" y="1390321"/>
                  <a:pt x="710889" y="1408418"/>
                </a:cubicBezTo>
                <a:lnTo>
                  <a:pt x="693653" y="1461454"/>
                </a:lnTo>
                <a:lnTo>
                  <a:pt x="693653" y="1467512"/>
                </a:lnTo>
                <a:lnTo>
                  <a:pt x="714336" y="1408418"/>
                </a:lnTo>
                <a:cubicBezTo>
                  <a:pt x="716060" y="1372222"/>
                  <a:pt x="714336" y="1356711"/>
                  <a:pt x="717783" y="1317068"/>
                </a:cubicBezTo>
                <a:lnTo>
                  <a:pt x="725819" y="1299658"/>
                </a:lnTo>
                <a:lnTo>
                  <a:pt x="724677" y="1294662"/>
                </a:lnTo>
                <a:close/>
                <a:moveTo>
                  <a:pt x="709164" y="1311898"/>
                </a:moveTo>
                <a:lnTo>
                  <a:pt x="689093" y="1395525"/>
                </a:lnTo>
                <a:lnTo>
                  <a:pt x="689095" y="1395525"/>
                </a:lnTo>
                <a:lnTo>
                  <a:pt x="709166" y="1311900"/>
                </a:lnTo>
                <a:lnTo>
                  <a:pt x="709164" y="1311898"/>
                </a:lnTo>
                <a:close/>
                <a:moveTo>
                  <a:pt x="459716" y="1965619"/>
                </a:moveTo>
                <a:lnTo>
                  <a:pt x="417880" y="2039248"/>
                </a:lnTo>
                <a:lnTo>
                  <a:pt x="417111" y="2041018"/>
                </a:lnTo>
                <a:lnTo>
                  <a:pt x="459246" y="1966858"/>
                </a:lnTo>
                <a:lnTo>
                  <a:pt x="459716" y="1965619"/>
                </a:lnTo>
                <a:close/>
                <a:moveTo>
                  <a:pt x="687526" y="1544122"/>
                </a:moveTo>
                <a:lnTo>
                  <a:pt x="686907" y="1547171"/>
                </a:lnTo>
                <a:lnTo>
                  <a:pt x="691928" y="1553199"/>
                </a:lnTo>
                <a:cubicBezTo>
                  <a:pt x="697100" y="1558371"/>
                  <a:pt x="702270" y="1565265"/>
                  <a:pt x="707441" y="1570435"/>
                </a:cubicBezTo>
                <a:cubicBezTo>
                  <a:pt x="710889" y="1566988"/>
                  <a:pt x="714336" y="1563540"/>
                  <a:pt x="717783" y="1563540"/>
                </a:cubicBezTo>
                <a:lnTo>
                  <a:pt x="718043" y="1562218"/>
                </a:lnTo>
                <a:lnTo>
                  <a:pt x="710889" y="1566988"/>
                </a:lnTo>
                <a:cubicBezTo>
                  <a:pt x="703994" y="1563540"/>
                  <a:pt x="698824" y="1556646"/>
                  <a:pt x="693653" y="1551475"/>
                </a:cubicBezTo>
                <a:lnTo>
                  <a:pt x="687526" y="1544122"/>
                </a:lnTo>
                <a:close/>
              </a:path>
            </a:pathLst>
          </a:custGeom>
          <a:solidFill>
            <a:schemeClr val="tx1">
              <a:lumMod val="85000"/>
              <a:lumOff val="15000"/>
            </a:schemeClr>
          </a:solidFill>
          <a:ln w="9525" cap="flat">
            <a:noFill/>
            <a:prstDash val="solid"/>
            <a:miter/>
          </a:ln>
        </p:spPr>
        <p:txBody>
          <a:bodyPr rtlCol="0" anchor="ctr"/>
          <a:lstStyle/>
          <a:p>
            <a:endParaRPr lang="en-US" noProof="0" dirty="0"/>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grpSp>
    </p:spTree>
    <p:extLst>
      <p:ext uri="{BB962C8B-B14F-4D97-AF65-F5344CB8AC3E}">
        <p14:creationId xmlns:p14="http://schemas.microsoft.com/office/powerpoint/2010/main" val="387764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dirty="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243036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dirty="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dirty="0"/>
          </a:p>
        </p:txBody>
      </p:sp>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81" r:id="rId14"/>
    <p:sldLayoutId id="2147483675" r:id="rId15"/>
    <p:sldLayoutId id="2147483679" r:id="rId16"/>
    <p:sldLayoutId id="2147483676" r:id="rId17"/>
    <p:sldLayoutId id="2147483680" r:id="rId18"/>
    <p:sldLayoutId id="2147483650" r:id="rId19"/>
    <p:sldLayoutId id="2147483652" r:id="rId20"/>
    <p:sldLayoutId id="2147483653" r:id="rId21"/>
    <p:sldLayoutId id="2147483654" r:id="rId22"/>
    <p:sldLayoutId id="2147483655" r:id="rId23"/>
    <p:sldLayoutId id="2147483677" r:id="rId24"/>
    <p:sldLayoutId id="2147483678" r:id="rId25"/>
  </p:sldLayoutIdLst>
  <p:hf hdr="0" ftr="0" dt="0"/>
  <p:txStyles>
    <p:titleStyle>
      <a:lvl1pPr algn="l" defTabSz="914400" rtl="0" eaLnBrk="1" latinLnBrk="0" hangingPunct="1">
        <a:lnSpc>
          <a:spcPct val="90000"/>
        </a:lnSpc>
        <a:spcBef>
          <a:spcPct val="0"/>
        </a:spcBef>
        <a:buNone/>
        <a:defRPr lang="en-ZA" sz="3200" b="1" kern="1200" spc="0" baseline="0" dirty="0">
          <a:solidFill>
            <a:schemeClr val="tx1">
              <a:lumMod val="85000"/>
              <a:lumOff val="15000"/>
            </a:schemeClr>
          </a:solidFill>
          <a:latin typeface="Roboto" panose="02000000000000000000" pitchFamily="2" charset="0"/>
          <a:ea typeface="Roboto" panose="02000000000000000000" pitchFamily="2" charset="0"/>
          <a:cs typeface="+mj-cs"/>
        </a:defRPr>
      </a:lvl1pPr>
    </p:titleStyle>
    <p:bodyStyle>
      <a:lvl1pPr marL="230188" indent="-230188" algn="l" defTabSz="914400" rtl="0" eaLnBrk="1" latinLnBrk="0" hangingPunct="1">
        <a:lnSpc>
          <a:spcPct val="100000"/>
        </a:lnSpc>
        <a:spcBef>
          <a:spcPts val="0"/>
        </a:spcBef>
        <a:spcAft>
          <a:spcPts val="1200"/>
        </a:spcAft>
        <a:buFont typeface="Wingdings" panose="05000000000000000000" pitchFamily="2" charset="2"/>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4213" indent="-227013" algn="l" defTabSz="914400" rtl="0" eaLnBrk="1" latinLnBrk="0" hangingPunct="1">
        <a:lnSpc>
          <a:spcPct val="100000"/>
        </a:lnSpc>
        <a:spcBef>
          <a:spcPts val="0"/>
        </a:spcBef>
        <a:spcAft>
          <a:spcPts val="1200"/>
        </a:spcAft>
        <a:buFont typeface="Courier New" panose="02070309020205020404" pitchFamily="49"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4588" indent="-225425" algn="l" defTabSz="914400" rtl="0" eaLnBrk="1" latinLnBrk="0" hangingPunct="1">
        <a:lnSpc>
          <a:spcPct val="100000"/>
        </a:lnSpc>
        <a:spcBef>
          <a:spcPts val="0"/>
        </a:spcBef>
        <a:spcAft>
          <a:spcPts val="1200"/>
        </a:spcAft>
        <a:buFont typeface="Roboto" panose="02000000000000000000" pitchFamily="2"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076325" indent="-2667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15.svg"/><Relationship Id="rId4" Type="http://schemas.openxmlformats.org/officeDocument/2006/relationships/image" Target="../media/image17.sv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81EC-1FF6-46D9-8469-6758AA454851}"/>
              </a:ext>
            </a:extLst>
          </p:cNvPr>
          <p:cNvSpPr>
            <a:spLocks noGrp="1"/>
          </p:cNvSpPr>
          <p:nvPr>
            <p:ph type="ctrTitle"/>
          </p:nvPr>
        </p:nvSpPr>
        <p:spPr>
          <a:xfrm>
            <a:off x="7395531" y="1574786"/>
            <a:ext cx="4133850" cy="2742289"/>
          </a:xfrm>
        </p:spPr>
        <p:txBody>
          <a:bodyPr wrap="square">
            <a:spAutoFit/>
          </a:bodyPr>
          <a:lstStyle/>
          <a:p>
            <a:pPr algn="l">
              <a:lnSpc>
                <a:spcPct val="90000"/>
              </a:lnSpc>
            </a:pPr>
            <a:r>
              <a:rPr lang="en-US" sz="6600" b="1" dirty="0">
                <a:latin typeface="Roboto Black" panose="02000000000000000000" pitchFamily="2" charset="0"/>
                <a:ea typeface="Roboto Black" panose="02000000000000000000" pitchFamily="2" charset="0"/>
              </a:rPr>
              <a:t>Private </a:t>
            </a:r>
            <a:br>
              <a:rPr lang="en-US" sz="6600" b="1" dirty="0">
                <a:latin typeface="Roboto Black" panose="02000000000000000000" pitchFamily="2" charset="0"/>
                <a:ea typeface="Roboto Black" panose="02000000000000000000" pitchFamily="2" charset="0"/>
              </a:rPr>
            </a:br>
            <a:r>
              <a:rPr lang="en-US" sz="6600" b="1" dirty="0">
                <a:latin typeface="Roboto Black" panose="02000000000000000000" pitchFamily="2" charset="0"/>
                <a:ea typeface="Roboto Black" panose="02000000000000000000" pitchFamily="2" charset="0"/>
              </a:rPr>
              <a:t>Markets 101</a:t>
            </a:r>
          </a:p>
        </p:txBody>
      </p:sp>
      <p:sp>
        <p:nvSpPr>
          <p:cNvPr id="3" name="Subtitle 2">
            <a:extLst>
              <a:ext uri="{FF2B5EF4-FFF2-40B4-BE49-F238E27FC236}">
                <a16:creationId xmlns:a16="http://schemas.microsoft.com/office/drawing/2014/main" id="{81CAAAF6-5D6F-4ED3-B79A-C3F3CE0470CA}"/>
              </a:ext>
            </a:extLst>
          </p:cNvPr>
          <p:cNvSpPr>
            <a:spLocks noGrp="1"/>
          </p:cNvSpPr>
          <p:nvPr>
            <p:ph type="subTitle" idx="1"/>
          </p:nvPr>
        </p:nvSpPr>
        <p:spPr>
          <a:xfrm>
            <a:off x="7395531" y="4690123"/>
            <a:ext cx="4582788" cy="759182"/>
          </a:xfrm>
        </p:spPr>
        <p:txBody>
          <a:bodyPr>
            <a:spAutoFit/>
          </a:bodyPr>
          <a:lstStyle/>
          <a:p>
            <a:pPr algn="l">
              <a:lnSpc>
                <a:spcPct val="75000"/>
              </a:lnSpc>
              <a:spcAft>
                <a:spcPts val="600"/>
              </a:spcAft>
            </a:pPr>
            <a:r>
              <a:rPr lang="pt-BR" sz="1800" cap="none" dirty="0">
                <a:solidFill>
                  <a:schemeClr val="accent3">
                    <a:lumMod val="20000"/>
                    <a:lumOff val="80000"/>
                  </a:schemeClr>
                </a:solidFill>
                <a:cs typeface="Arial" panose="020B0604020202020204" pitchFamily="34" charset="0"/>
              </a:rPr>
              <a:t>Adam Averite</a:t>
            </a:r>
            <a:r>
              <a:rPr lang="pt-BR" sz="1800" dirty="0">
                <a:solidFill>
                  <a:schemeClr val="accent3">
                    <a:lumMod val="20000"/>
                    <a:lumOff val="80000"/>
                  </a:schemeClr>
                </a:solidFill>
                <a:cs typeface="Arial" panose="020B0604020202020204" pitchFamily="34" charset="0"/>
              </a:rPr>
              <a:t>, JD, CFA, CPA, CIA</a:t>
            </a:r>
          </a:p>
          <a:p>
            <a:pPr algn="l">
              <a:lnSpc>
                <a:spcPct val="75000"/>
              </a:lnSpc>
              <a:spcAft>
                <a:spcPts val="600"/>
              </a:spcAft>
            </a:pPr>
            <a:r>
              <a:rPr lang="en-US" sz="1800" cap="none" dirty="0">
                <a:solidFill>
                  <a:schemeClr val="accent3">
                    <a:lumMod val="20000"/>
                    <a:lumOff val="80000"/>
                  </a:schemeClr>
                </a:solidFill>
                <a:cs typeface="Arial" panose="020B0604020202020204" pitchFamily="34" charset="0"/>
              </a:rPr>
              <a:t>Teachers’ Retirement System of Louisiana</a:t>
            </a:r>
          </a:p>
          <a:p>
            <a:pPr algn="l">
              <a:lnSpc>
                <a:spcPct val="75000"/>
              </a:lnSpc>
              <a:spcAft>
                <a:spcPts val="600"/>
              </a:spcAft>
            </a:pPr>
            <a:r>
              <a:rPr lang="en-US" sz="1600" cap="none" dirty="0">
                <a:solidFill>
                  <a:schemeClr val="accent3">
                    <a:lumMod val="20000"/>
                    <a:lumOff val="80000"/>
                  </a:schemeClr>
                </a:solidFill>
                <a:cs typeface="Arial" panose="020B0604020202020204" pitchFamily="34" charset="0"/>
              </a:rPr>
              <a:t>September 2024</a:t>
            </a:r>
          </a:p>
        </p:txBody>
      </p:sp>
      <p:pic>
        <p:nvPicPr>
          <p:cNvPr id="7" name="Picture Placeholder 6">
            <a:extLst>
              <a:ext uri="{FF2B5EF4-FFF2-40B4-BE49-F238E27FC236}">
                <a16:creationId xmlns:a16="http://schemas.microsoft.com/office/drawing/2014/main" id="{44C5EA91-3142-485B-BBAE-ABC2387CFEAD}"/>
              </a:ext>
            </a:extLst>
          </p:cNvPr>
          <p:cNvPicPr>
            <a:picLocks noGrp="1" noChangeAspect="1"/>
          </p:cNvPicPr>
          <p:nvPr>
            <p:ph type="pic" sz="quarter" idx="10"/>
          </p:nvPr>
        </p:nvPicPr>
        <p:blipFill>
          <a:blip r:embed="rId3"/>
          <a:srcRect l="17506" r="17506"/>
          <a:stretch/>
        </p:blipFill>
        <p:spPr>
          <a:xfrm>
            <a:off x="1142512" y="842713"/>
            <a:ext cx="5039333" cy="5172574"/>
          </a:xfrm>
        </p:spPr>
      </p:pic>
    </p:spTree>
    <p:extLst>
      <p:ext uri="{BB962C8B-B14F-4D97-AF65-F5344CB8AC3E}">
        <p14:creationId xmlns:p14="http://schemas.microsoft.com/office/powerpoint/2010/main" val="394951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nvPr>
        </p:nvSpPr>
        <p:spPr/>
        <p:txBody>
          <a:bodyPr/>
          <a:lstStyle/>
          <a:p>
            <a:r>
              <a:rPr lang="en-US" dirty="0"/>
              <a:t>Venture Capital</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nvPr>
        </p:nvSpPr>
        <p:spPr>
          <a:xfrm>
            <a:off x="1005840" y="4114800"/>
            <a:ext cx="1620000" cy="307777"/>
          </a:xfrm>
        </p:spPr>
        <p:txBody>
          <a:bodyPr wrap="square">
            <a:spAutoFit/>
          </a:bodyPr>
          <a:lstStyle/>
          <a:p>
            <a:r>
              <a:rPr lang="en-US" sz="2000" b="1" dirty="0"/>
              <a:t>Take Public</a:t>
            </a:r>
          </a:p>
        </p:txBody>
      </p:sp>
      <p:pic>
        <p:nvPicPr>
          <p:cNvPr id="43" name="Picture Placeholder 42" descr="Coins">
            <a:extLst>
              <a:ext uri="{FF2B5EF4-FFF2-40B4-BE49-F238E27FC236}">
                <a16:creationId xmlns:a16="http://schemas.microsoft.com/office/drawing/2014/main" id="{869A15CA-3DF8-417D-B9D8-F994D15851BB}"/>
              </a:ext>
            </a:extLst>
          </p:cNvPr>
          <p:cNvPicPr>
            <a:picLocks noGrp="1" noChangeAspect="1"/>
          </p:cNvPicPr>
          <p:nvPr>
            <p:ph type="pic" sz="quarter" idx="47"/>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4431380" y="2609575"/>
            <a:ext cx="865367" cy="865367"/>
          </a:xfrm>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nvPr>
        </p:nvSpPr>
        <p:spPr>
          <a:xfrm>
            <a:off x="3683000" y="4114800"/>
            <a:ext cx="1986280" cy="307777"/>
          </a:xfrm>
        </p:spPr>
        <p:txBody>
          <a:bodyPr wrap="square">
            <a:spAutoFit/>
          </a:bodyPr>
          <a:lstStyle/>
          <a:p>
            <a:r>
              <a:rPr lang="en-US" sz="2000" b="1" dirty="0"/>
              <a:t>Recapitalization</a:t>
            </a:r>
          </a:p>
        </p:txBody>
      </p:sp>
      <p:pic>
        <p:nvPicPr>
          <p:cNvPr id="45" name="Picture Placeholder 44" descr="Handshake">
            <a:extLst>
              <a:ext uri="{FF2B5EF4-FFF2-40B4-BE49-F238E27FC236}">
                <a16:creationId xmlns:a16="http://schemas.microsoft.com/office/drawing/2014/main" id="{D18F8380-4F68-4979-BEC0-C897519AD437}"/>
              </a:ext>
            </a:extLst>
          </p:cNvPr>
          <p:cNvPicPr>
            <a:picLocks noGrp="1" noChangeAspect="1"/>
          </p:cNvPicPr>
          <p:nvPr>
            <p:ph type="pic" sz="quarter" idx="48"/>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7158685" y="2589751"/>
            <a:ext cx="1042223" cy="1042223"/>
          </a:xfrm>
        </p:spPr>
      </p:pic>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nvPr>
        </p:nvSpPr>
        <p:spPr>
          <a:xfrm>
            <a:off x="6374880" y="4114800"/>
            <a:ext cx="2464320" cy="307777"/>
          </a:xfrm>
        </p:spPr>
        <p:txBody>
          <a:bodyPr wrap="square">
            <a:spAutoFit/>
          </a:bodyPr>
          <a:lstStyle/>
          <a:p>
            <a:r>
              <a:rPr lang="en-US" sz="2000" b="1" dirty="0"/>
              <a:t>Strategic Sale</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nvPr>
        </p:nvSpPr>
        <p:spPr>
          <a:xfrm>
            <a:off x="8991599" y="4114799"/>
            <a:ext cx="2619375" cy="307777"/>
          </a:xfrm>
        </p:spPr>
        <p:txBody>
          <a:bodyPr wrap="square">
            <a:spAutoFit/>
          </a:bodyPr>
          <a:lstStyle/>
          <a:p>
            <a:r>
              <a:rPr lang="en-US" sz="2000" b="1" dirty="0"/>
              <a:t>Sponsor Transaction</a:t>
            </a:r>
          </a:p>
        </p:txBody>
      </p:sp>
      <p:sp>
        <p:nvSpPr>
          <p:cNvPr id="17" name="TextBox 16">
            <a:extLst>
              <a:ext uri="{FF2B5EF4-FFF2-40B4-BE49-F238E27FC236}">
                <a16:creationId xmlns:a16="http://schemas.microsoft.com/office/drawing/2014/main" id="{689F603D-A548-42AA-98D1-4EA3CED0BFDA}"/>
              </a:ext>
            </a:extLst>
          </p:cNvPr>
          <p:cNvSpPr txBox="1"/>
          <p:nvPr/>
        </p:nvSpPr>
        <p:spPr>
          <a:xfrm>
            <a:off x="432000" y="914400"/>
            <a:ext cx="10998000" cy="400110"/>
          </a:xfrm>
          <a:prstGeom prst="rect">
            <a:avLst/>
          </a:prstGeom>
          <a:noFill/>
        </p:spPr>
        <p:txBody>
          <a:bodyPr wrap="square" lIns="0" rIns="0">
            <a:spAutoFit/>
          </a:bodyPr>
          <a:lstStyle/>
          <a:p>
            <a:pPr>
              <a:spcAft>
                <a:spcPts val="600"/>
              </a:spcAft>
            </a:pPr>
            <a:r>
              <a:rPr lang="en-US" sz="2000" dirty="0">
                <a:solidFill>
                  <a:schemeClr val="tx1">
                    <a:lumMod val="75000"/>
                    <a:lumOff val="25000"/>
                  </a:schemeClr>
                </a:solidFill>
                <a:latin typeface="Roboto" panose="02000000000000000000" pitchFamily="2" charset="0"/>
                <a:ea typeface="Roboto" panose="02000000000000000000" pitchFamily="2" charset="0"/>
              </a:rPr>
              <a:t>Exit opportunities are the same as private equity</a:t>
            </a:r>
          </a:p>
        </p:txBody>
      </p:sp>
      <p:sp>
        <p:nvSpPr>
          <p:cNvPr id="25" name="TextBox 24">
            <a:extLst>
              <a:ext uri="{FF2B5EF4-FFF2-40B4-BE49-F238E27FC236}">
                <a16:creationId xmlns:a16="http://schemas.microsoft.com/office/drawing/2014/main" id="{A51338E9-3B62-487D-8FDF-96B517115C41}"/>
              </a:ext>
            </a:extLst>
          </p:cNvPr>
          <p:cNvSpPr txBox="1"/>
          <p:nvPr/>
        </p:nvSpPr>
        <p:spPr>
          <a:xfrm>
            <a:off x="432000" y="4857217"/>
            <a:ext cx="10998000" cy="1169551"/>
          </a:xfrm>
          <a:prstGeom prst="rect">
            <a:avLst/>
          </a:prstGeom>
          <a:noFill/>
        </p:spPr>
        <p:txBody>
          <a:bodyPr wrap="square">
            <a:spAutoFit/>
          </a:bodyPr>
          <a:lstStyle/>
          <a:p>
            <a:pPr marL="228600" indent="-228600">
              <a:spcAft>
                <a:spcPts val="1200"/>
              </a:spcAft>
              <a:buFont typeface="Wingdings" panose="05000000000000000000" pitchFamily="2" charset="2"/>
              <a:buChar char="§"/>
            </a:pPr>
            <a:r>
              <a:rPr lang="en-US" sz="2000" dirty="0">
                <a:solidFill>
                  <a:schemeClr val="tx1">
                    <a:lumMod val="75000"/>
                    <a:lumOff val="25000"/>
                  </a:schemeClr>
                </a:solidFill>
                <a:latin typeface="Roboto" panose="02000000000000000000" pitchFamily="2" charset="0"/>
                <a:ea typeface="Roboto" panose="02000000000000000000" pitchFamily="2" charset="0"/>
              </a:rPr>
              <a:t>Venture capital investments have a higher return expectation but are riskier than private equity</a:t>
            </a:r>
          </a:p>
          <a:p>
            <a:pPr marL="228600" lvl="1" indent="-228600">
              <a:spcAft>
                <a:spcPts val="1200"/>
              </a:spcAft>
              <a:buFont typeface="Wingdings" panose="05000000000000000000" pitchFamily="2" charset="2"/>
              <a:buChar char="§"/>
            </a:pPr>
            <a:r>
              <a:rPr lang="en-US" sz="2000" dirty="0">
                <a:solidFill>
                  <a:schemeClr val="tx1">
                    <a:lumMod val="75000"/>
                    <a:lumOff val="25000"/>
                  </a:schemeClr>
                </a:solidFill>
                <a:latin typeface="Roboto" panose="02000000000000000000" pitchFamily="2" charset="0"/>
                <a:ea typeface="Roboto" panose="02000000000000000000" pitchFamily="2" charset="0"/>
              </a:rPr>
              <a:t>Venture capital investments take longer to exit than private equity investments</a:t>
            </a:r>
          </a:p>
        </p:txBody>
      </p:sp>
      <p:pic>
        <p:nvPicPr>
          <p:cNvPr id="13" name="Graphic 12">
            <a:extLst>
              <a:ext uri="{FF2B5EF4-FFF2-40B4-BE49-F238E27FC236}">
                <a16:creationId xmlns:a16="http://schemas.microsoft.com/office/drawing/2014/main" id="{F8BFA10C-4BD4-4996-AAC6-6852BC5D2F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4792" y="2703427"/>
            <a:ext cx="726155" cy="726155"/>
          </a:xfrm>
          <a:prstGeom prst="rect">
            <a:avLst/>
          </a:prstGeom>
        </p:spPr>
      </p:pic>
      <p:pic>
        <p:nvPicPr>
          <p:cNvPr id="14" name="Graphic 13">
            <a:extLst>
              <a:ext uri="{FF2B5EF4-FFF2-40B4-BE49-F238E27FC236}">
                <a16:creationId xmlns:a16="http://schemas.microsoft.com/office/drawing/2014/main" id="{CFAF80F6-F5C7-4011-8660-B3E7FD4AE542}"/>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67581" t="69873" r="19697" b="13953"/>
          <a:stretch/>
        </p:blipFill>
        <p:spPr>
          <a:xfrm>
            <a:off x="9815593" y="2576563"/>
            <a:ext cx="865367" cy="1042223"/>
          </a:xfrm>
          <a:prstGeom prst="rect">
            <a:avLst/>
          </a:prstGeom>
        </p:spPr>
      </p:pic>
      <p:sp>
        <p:nvSpPr>
          <p:cNvPr id="16" name="Date Placeholder 15">
            <a:extLst>
              <a:ext uri="{FF2B5EF4-FFF2-40B4-BE49-F238E27FC236}">
                <a16:creationId xmlns:a16="http://schemas.microsoft.com/office/drawing/2014/main" id="{81C132B7-4B95-4ECB-8CB0-BCB2A287D7B9}"/>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8" name="Date Placeholder 15">
            <a:extLst>
              <a:ext uri="{FF2B5EF4-FFF2-40B4-BE49-F238E27FC236}">
                <a16:creationId xmlns:a16="http://schemas.microsoft.com/office/drawing/2014/main" id="{B68BD5E1-8FE3-441E-BC62-0DA239869C9A}"/>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10</a:t>
            </a:fld>
            <a:endParaRPr lang="en-US" sz="1600" b="1" dirty="0">
              <a:solidFill>
                <a:schemeClr val="bg2">
                  <a:lumMod val="50000"/>
                </a:schemeClr>
              </a:solidFill>
            </a:endParaRPr>
          </a:p>
        </p:txBody>
      </p:sp>
    </p:spTree>
    <p:extLst>
      <p:ext uri="{BB962C8B-B14F-4D97-AF65-F5344CB8AC3E}">
        <p14:creationId xmlns:p14="http://schemas.microsoft.com/office/powerpoint/2010/main" val="50554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9"/>
          </p:nvPr>
        </p:nvSpPr>
        <p:spPr>
          <a:xfrm>
            <a:off x="191532" y="2589969"/>
            <a:ext cx="1572736" cy="2154436"/>
          </a:xfrm>
        </p:spPr>
        <p:txBody>
          <a:bodyPr>
            <a:spAutoFit/>
          </a:bodyPr>
          <a:lstStyle/>
          <a:p>
            <a:pPr algn="r"/>
            <a:r>
              <a:rPr lang="en-US" sz="2000" b="1" dirty="0"/>
              <a:t>Divided between where in </a:t>
            </a:r>
            <a:br>
              <a:rPr lang="en-US" sz="2000" b="1" dirty="0"/>
            </a:br>
            <a:r>
              <a:rPr lang="en-US" sz="2000" b="1" dirty="0"/>
              <a:t>the capital stack the investment resides:</a:t>
            </a:r>
          </a:p>
        </p:txBody>
      </p:sp>
      <p:sp>
        <p:nvSpPr>
          <p:cNvPr id="2" name="Title 1"/>
          <p:cNvSpPr>
            <a:spLocks noGrp="1"/>
          </p:cNvSpPr>
          <p:nvPr>
            <p:ph type="title"/>
          </p:nvPr>
        </p:nvSpPr>
        <p:spPr/>
        <p:txBody>
          <a:bodyPr/>
          <a:lstStyle/>
          <a:p>
            <a:r>
              <a:rPr lang="en-US" dirty="0"/>
              <a:t>Private Debt</a:t>
            </a:r>
          </a:p>
        </p:txBody>
      </p:sp>
      <p:sp>
        <p:nvSpPr>
          <p:cNvPr id="4" name="Text Placeholder 3">
            <a:extLst>
              <a:ext uri="{FF2B5EF4-FFF2-40B4-BE49-F238E27FC236}">
                <a16:creationId xmlns:a16="http://schemas.microsoft.com/office/drawing/2014/main" id="{EC1825B2-8621-4C42-A030-21E0B18CFADD}"/>
              </a:ext>
            </a:extLst>
          </p:cNvPr>
          <p:cNvSpPr>
            <a:spLocks noGrp="1"/>
          </p:cNvSpPr>
          <p:nvPr>
            <p:ph type="body" sz="quarter" idx="13"/>
          </p:nvPr>
        </p:nvSpPr>
        <p:spPr>
          <a:xfrm>
            <a:off x="431799" y="914400"/>
            <a:ext cx="11329200" cy="692497"/>
          </a:xfrm>
        </p:spPr>
        <p:txBody>
          <a:bodyPr>
            <a:spAutoFit/>
          </a:bodyPr>
          <a:lstStyle/>
          <a:p>
            <a:pPr marL="228600" indent="-228600">
              <a:spcAft>
                <a:spcPts val="600"/>
              </a:spcAft>
              <a:buFont typeface="Wingdings" panose="05000000000000000000" pitchFamily="2" charset="2"/>
              <a:buChar char="§"/>
            </a:pPr>
            <a:r>
              <a:rPr lang="en-US" dirty="0"/>
              <a:t>Target companies that are not serviced by traditional bank debt or public markets</a:t>
            </a:r>
          </a:p>
          <a:p>
            <a:pPr marL="228600" lvl="1" indent="-228600">
              <a:spcAft>
                <a:spcPts val="600"/>
              </a:spcAft>
              <a:buFont typeface="Wingdings" panose="05000000000000000000" pitchFamily="2" charset="2"/>
              <a:buChar char="§"/>
            </a:pPr>
            <a:r>
              <a:rPr lang="en-US" dirty="0"/>
              <a:t>Underlying borrowers can be public or private companies</a:t>
            </a:r>
            <a:endParaRPr lang="en-US" dirty="0">
              <a:latin typeface="Roboto Black" panose="02000000000000000000" pitchFamily="2" charset="0"/>
              <a:ea typeface="Roboto Black" panose="02000000000000000000" pitchFamily="2" charset="0"/>
            </a:endParaRPr>
          </a:p>
        </p:txBody>
      </p:sp>
      <p:graphicFrame>
        <p:nvGraphicFramePr>
          <p:cNvPr id="5" name="Table 6">
            <a:extLst>
              <a:ext uri="{FF2B5EF4-FFF2-40B4-BE49-F238E27FC236}">
                <a16:creationId xmlns:a16="http://schemas.microsoft.com/office/drawing/2014/main" id="{E9E56196-236B-4E24-BAFD-112C5B582E8E}"/>
              </a:ext>
            </a:extLst>
          </p:cNvPr>
          <p:cNvGraphicFramePr>
            <a:graphicFrameLocks noGrp="1"/>
          </p:cNvGraphicFramePr>
          <p:nvPr>
            <p:extLst>
              <p:ext uri="{D42A27DB-BD31-4B8C-83A1-F6EECF244321}">
                <p14:modId xmlns:p14="http://schemas.microsoft.com/office/powerpoint/2010/main" val="174750784"/>
              </p:ext>
            </p:extLst>
          </p:nvPr>
        </p:nvGraphicFramePr>
        <p:xfrm>
          <a:off x="2031999" y="1700497"/>
          <a:ext cx="9728202" cy="4795520"/>
        </p:xfrm>
        <a:graphic>
          <a:graphicData uri="http://schemas.openxmlformats.org/drawingml/2006/table">
            <a:tbl>
              <a:tblPr firstRow="1" bandRow="1">
                <a:tableStyleId>{93296810-A885-4BE3-A3E7-6D5BEEA58F35}</a:tableStyleId>
              </a:tblPr>
              <a:tblGrid>
                <a:gridCol w="4864101">
                  <a:extLst>
                    <a:ext uri="{9D8B030D-6E8A-4147-A177-3AD203B41FA5}">
                      <a16:colId xmlns:a16="http://schemas.microsoft.com/office/drawing/2014/main" val="3548837025"/>
                    </a:ext>
                  </a:extLst>
                </a:gridCol>
                <a:gridCol w="4864101">
                  <a:extLst>
                    <a:ext uri="{9D8B030D-6E8A-4147-A177-3AD203B41FA5}">
                      <a16:colId xmlns:a16="http://schemas.microsoft.com/office/drawing/2014/main" val="69652169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solidFill>
                          <a:latin typeface="Roboto Black" panose="02000000000000000000" pitchFamily="2" charset="0"/>
                          <a:ea typeface="Roboto Black" panose="02000000000000000000" pitchFamily="2" charset="0"/>
                        </a:rPr>
                        <a:t>Senior Secured (Direct Lending)</a:t>
                      </a:r>
                      <a:endParaRPr lang="en-US" dirty="0"/>
                    </a:p>
                  </a:txBody>
                  <a:tcPr marT="0" marB="0" anchor="b">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lang="en-US" sz="1800" dirty="0">
                          <a:solidFill>
                            <a:schemeClr val="accent5"/>
                          </a:solidFill>
                          <a:latin typeface="Roboto Black" panose="02000000000000000000" pitchFamily="2" charset="0"/>
                          <a:ea typeface="Roboto Black" panose="02000000000000000000" pitchFamily="2" charset="0"/>
                        </a:rPr>
                        <a:t>Unitranche</a:t>
                      </a:r>
                      <a:endParaRPr lang="en-US" dirty="0"/>
                    </a:p>
                  </a:txBody>
                  <a:tcPr marT="0" marB="0" anchor="b">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275507311"/>
                  </a:ext>
                </a:extLst>
              </a:tr>
              <a:tr h="370840">
                <a:tc>
                  <a:txBody>
                    <a:bodyPr/>
                    <a:lstStyle/>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Highest in the capital stack</a:t>
                      </a:r>
                    </a:p>
                    <a:p>
                      <a:pPr marL="228600" lvl="2"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Lowest risk; lowest yield</a:t>
                      </a:r>
                    </a:p>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Collateralized against borrower assets</a:t>
                      </a:r>
                    </a:p>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Worst covenants</a:t>
                      </a:r>
                    </a:p>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Leverage is typically used to enhance returns</a:t>
                      </a:r>
                    </a:p>
                    <a:p>
                      <a:pPr marL="228600" lvl="2"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Changes the risk characteristics of the investment</a:t>
                      </a:r>
                      <a:endParaRPr lang="en-US" dirty="0">
                        <a:latin typeface="Roboto" panose="02000000000000000000" pitchFamily="2" charset="0"/>
                        <a:ea typeface="Roboto" panose="02000000000000000000" pitchFamily="2" charset="0"/>
                      </a:endParaRPr>
                    </a:p>
                  </a:txBody>
                  <a:tcP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Invests in the entire debt portion of the capital stack using one financing transaction</a:t>
                      </a:r>
                    </a:p>
                    <a:p>
                      <a:pPr marL="457200" lvl="3" indent="-228600">
                        <a:spcAft>
                          <a:spcPts val="600"/>
                        </a:spcAft>
                        <a:buFont typeface="Courier New" panose="02070309020205020404" pitchFamily="49" charset="0"/>
                        <a:buChar char="»"/>
                      </a:pPr>
                      <a:r>
                        <a:rPr lang="en-US" sz="1200" dirty="0">
                          <a:latin typeface="Roboto" panose="02000000000000000000" pitchFamily="2" charset="0"/>
                          <a:ea typeface="Roboto" panose="02000000000000000000" pitchFamily="2" charset="0"/>
                        </a:rPr>
                        <a:t>Allows managers to have mezzanine exposure with collateral protection</a:t>
                      </a:r>
                    </a:p>
                    <a:p>
                      <a:pPr marL="457200" lvl="3" indent="-228600">
                        <a:spcAft>
                          <a:spcPts val="600"/>
                        </a:spcAft>
                        <a:buFont typeface="Courier New" panose="02070309020205020404" pitchFamily="49" charset="0"/>
                        <a:buChar char="»"/>
                      </a:pPr>
                      <a:r>
                        <a:rPr lang="en-US" sz="1200" dirty="0">
                          <a:latin typeface="Roboto" panose="02000000000000000000" pitchFamily="2" charset="0"/>
                          <a:ea typeface="Roboto" panose="02000000000000000000" pitchFamily="2" charset="0"/>
                        </a:rPr>
                        <a:t>Allows managers to have senior secured exposure with better covenants.</a:t>
                      </a:r>
                    </a:p>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Can fall within a Mezzanine or Senior Secured (Direct Lending) strategy</a:t>
                      </a:r>
                    </a:p>
                    <a:p>
                      <a:pPr marL="457200" lvl="3" indent="-228600">
                        <a:spcAft>
                          <a:spcPts val="600"/>
                        </a:spcAft>
                        <a:buFont typeface="Courier New" panose="02070309020205020404" pitchFamily="49" charset="0"/>
                        <a:buChar char="»"/>
                      </a:pPr>
                      <a:r>
                        <a:rPr lang="en-US" sz="1200" dirty="0">
                          <a:latin typeface="Roboto" panose="02000000000000000000" pitchFamily="2" charset="0"/>
                          <a:ea typeface="Roboto" panose="02000000000000000000" pitchFamily="2" charset="0"/>
                        </a:rPr>
                        <a:t>Investor can sell the portion of the debt they do not wish to hold and retain origination benefits</a:t>
                      </a:r>
                      <a:endParaRPr lang="en-US" dirty="0">
                        <a:latin typeface="Roboto" panose="02000000000000000000" pitchFamily="2" charset="0"/>
                        <a:ea typeface="Roboto" panose="02000000000000000000"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522302035"/>
                  </a:ext>
                </a:extLst>
              </a:tr>
              <a:tr h="370840">
                <a:tc>
                  <a:txBody>
                    <a:bodyPr/>
                    <a:lstStyle/>
                    <a:p>
                      <a:r>
                        <a:rPr lang="en-US" sz="1800" dirty="0">
                          <a:solidFill>
                            <a:schemeClr val="accent5"/>
                          </a:solidFill>
                          <a:latin typeface="Roboto Black" panose="02000000000000000000" pitchFamily="2" charset="0"/>
                          <a:ea typeface="Roboto Black" panose="02000000000000000000" pitchFamily="2" charset="0"/>
                        </a:rPr>
                        <a:t>Mezzanine</a:t>
                      </a:r>
                      <a:endParaRPr lang="en-US" dirty="0"/>
                    </a:p>
                  </a:txBody>
                  <a:tcPr marT="0" marB="0" anchor="b">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solidFill>
                          <a:latin typeface="Roboto Black" panose="02000000000000000000" pitchFamily="2" charset="0"/>
                          <a:ea typeface="Roboto Black" panose="02000000000000000000" pitchFamily="2" charset="0"/>
                        </a:rPr>
                        <a:t>Distressed Debt</a:t>
                      </a:r>
                      <a:endParaRPr lang="en-US" dirty="0"/>
                    </a:p>
                  </a:txBody>
                  <a:tcPr marT="0" marB="0" anchor="b">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05171357"/>
                  </a:ext>
                </a:extLst>
              </a:tr>
              <a:tr h="370840">
                <a:tc>
                  <a:txBody>
                    <a:bodyPr/>
                    <a:lstStyle/>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Invests lower in the capital stack</a:t>
                      </a:r>
                    </a:p>
                    <a:p>
                      <a:pPr marL="228600" lvl="2"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Higher risk than senior secured</a:t>
                      </a:r>
                    </a:p>
                    <a:p>
                      <a:pPr marL="228600" lvl="2"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Can include preferred equity or equity options/warrants</a:t>
                      </a:r>
                    </a:p>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Higher interest rate</a:t>
                      </a:r>
                    </a:p>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Debt not always collateralized</a:t>
                      </a:r>
                    </a:p>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Best covenants</a:t>
                      </a:r>
                    </a:p>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Leverage typically not used</a:t>
                      </a:r>
                      <a:endParaRPr lang="en-US" dirty="0">
                        <a:latin typeface="Roboto" panose="02000000000000000000" pitchFamily="2" charset="0"/>
                        <a:ea typeface="Roboto" panose="02000000000000000000" pitchFamily="2" charset="0"/>
                      </a:endParaRPr>
                    </a:p>
                  </a:txBody>
                  <a:tcP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28600" lvl="1" indent="-228600">
                        <a:spcAft>
                          <a:spcPts val="600"/>
                        </a:spcAft>
                        <a:buFont typeface="Wingdings" panose="05000000000000000000" pitchFamily="2" charset="2"/>
                        <a:buChar char="§"/>
                      </a:pPr>
                      <a:r>
                        <a:rPr lang="en-US" sz="1200" dirty="0">
                          <a:latin typeface="Roboto" panose="02000000000000000000" pitchFamily="2" charset="0"/>
                          <a:ea typeface="Roboto" panose="02000000000000000000" pitchFamily="2" charset="0"/>
                        </a:rPr>
                        <a:t>Invests in the debt of a company looking to take advantage of a company in financial distress</a:t>
                      </a:r>
                    </a:p>
                    <a:p>
                      <a:pPr marL="457200" lvl="2" indent="-228600">
                        <a:spcAft>
                          <a:spcPts val="600"/>
                        </a:spcAft>
                        <a:buFont typeface="Courier New" panose="02070309020205020404" pitchFamily="49" charset="0"/>
                        <a:buChar char="»"/>
                      </a:pPr>
                      <a:r>
                        <a:rPr lang="en-US" sz="1200" dirty="0">
                          <a:latin typeface="Roboto" panose="02000000000000000000" pitchFamily="2" charset="0"/>
                          <a:ea typeface="Roboto" panose="02000000000000000000" pitchFamily="2" charset="0"/>
                        </a:rPr>
                        <a:t>If the company recovers, the investor will receive yield from the debt at a high rate, due to higher risk</a:t>
                      </a:r>
                    </a:p>
                    <a:p>
                      <a:pPr marL="457200" lvl="2" indent="-228600">
                        <a:spcAft>
                          <a:spcPts val="600"/>
                        </a:spcAft>
                        <a:buFont typeface="Courier New" panose="02070309020205020404" pitchFamily="49" charset="0"/>
                        <a:buChar char="»"/>
                      </a:pPr>
                      <a:r>
                        <a:rPr lang="en-US" sz="1200" dirty="0">
                          <a:latin typeface="Roboto" panose="02000000000000000000" pitchFamily="2" charset="0"/>
                          <a:ea typeface="Roboto" panose="02000000000000000000" pitchFamily="2" charset="0"/>
                        </a:rPr>
                        <a:t>If the company does not recover and trips a covenant, the investor will take equity interest in the company</a:t>
                      </a:r>
                    </a:p>
                    <a:p>
                      <a:pPr marL="685800" lvl="3" indent="-228600">
                        <a:spcAft>
                          <a:spcPts val="600"/>
                        </a:spcAft>
                        <a:buFont typeface="Roboto" panose="02000000000000000000" pitchFamily="2" charset="0"/>
                        <a:buChar char="-"/>
                      </a:pPr>
                      <a:r>
                        <a:rPr lang="en-US" sz="1200" dirty="0">
                          <a:latin typeface="Roboto" panose="02000000000000000000" pitchFamily="2" charset="0"/>
                          <a:ea typeface="Roboto" panose="02000000000000000000" pitchFamily="2" charset="0"/>
                        </a:rPr>
                        <a:t>From here the investor will manage the company in a similar way to a private equity investor</a:t>
                      </a:r>
                      <a:endParaRPr lang="en-US" dirty="0">
                        <a:latin typeface="Roboto" panose="02000000000000000000" pitchFamily="2" charset="0"/>
                        <a:ea typeface="Roboto" panose="02000000000000000000"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86563390"/>
                  </a:ext>
                </a:extLst>
              </a:tr>
            </a:tbl>
          </a:graphicData>
        </a:graphic>
      </p:graphicFrame>
      <p:sp>
        <p:nvSpPr>
          <p:cNvPr id="6" name="Date Placeholder 15">
            <a:extLst>
              <a:ext uri="{FF2B5EF4-FFF2-40B4-BE49-F238E27FC236}">
                <a16:creationId xmlns:a16="http://schemas.microsoft.com/office/drawing/2014/main" id="{808ACCC1-34BB-4E0A-817B-36E01209F30B}"/>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11</a:t>
            </a:fld>
            <a:endParaRPr lang="en-US" sz="1600" b="1" dirty="0">
              <a:solidFill>
                <a:schemeClr val="bg2">
                  <a:lumMod val="50000"/>
                </a:schemeClr>
              </a:solidFill>
            </a:endParaRPr>
          </a:p>
        </p:txBody>
      </p:sp>
    </p:spTree>
    <p:extLst>
      <p:ext uri="{BB962C8B-B14F-4D97-AF65-F5344CB8AC3E}">
        <p14:creationId xmlns:p14="http://schemas.microsoft.com/office/powerpoint/2010/main" val="126943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0FD34A97-FB0B-4C85-9FEE-A337E7387834}"/>
              </a:ext>
            </a:extLst>
          </p:cNvPr>
          <p:cNvSpPr>
            <a:spLocks noGrp="1"/>
          </p:cNvSpPr>
          <p:nvPr>
            <p:ph sz="half" idx="1"/>
          </p:nvPr>
        </p:nvSpPr>
        <p:spPr>
          <a:xfrm>
            <a:off x="524306" y="2315617"/>
            <a:ext cx="3997495" cy="3262432"/>
          </a:xfrm>
        </p:spPr>
        <p:txBody>
          <a:bodyPr wrap="square" lIns="91440" tIns="91440" rIns="91440" bIns="91440">
            <a:spAutoFit/>
          </a:bodyPr>
          <a:lstStyle/>
          <a:p>
            <a:pPr marL="0" indent="0">
              <a:buNone/>
            </a:pPr>
            <a:r>
              <a:rPr lang="en-US" b="1" dirty="0">
                <a:solidFill>
                  <a:schemeClr val="accent5"/>
                </a:solidFill>
              </a:rPr>
              <a:t>Infrastructure investors can:</a:t>
            </a:r>
          </a:p>
          <a:p>
            <a:pPr marL="228600" lvl="1" indent="-228600">
              <a:buFont typeface="Wingdings" panose="05000000000000000000" pitchFamily="2" charset="2"/>
              <a:buChar char="§"/>
            </a:pPr>
            <a:r>
              <a:rPr lang="en-US" dirty="0"/>
              <a:t>Purchase an asset and lease operations to a third-party (less risky); or</a:t>
            </a:r>
          </a:p>
          <a:p>
            <a:pPr marL="228600" lvl="1" indent="-228600">
              <a:buFont typeface="Wingdings" panose="05000000000000000000" pitchFamily="2" charset="2"/>
              <a:buChar char="§"/>
            </a:pPr>
            <a:r>
              <a:rPr lang="en-US" dirty="0"/>
              <a:t>Operate an infrastructure </a:t>
            </a:r>
            <a:br>
              <a:rPr lang="en-US" dirty="0"/>
            </a:br>
            <a:r>
              <a:rPr lang="en-US" dirty="0"/>
              <a:t>asset / run a company in the business of operating infrastructure assets (more “private equity like” exposure)</a:t>
            </a:r>
          </a:p>
        </p:txBody>
      </p:sp>
      <p:sp>
        <p:nvSpPr>
          <p:cNvPr id="2" name="Title 1"/>
          <p:cNvSpPr>
            <a:spLocks noGrp="1"/>
          </p:cNvSpPr>
          <p:nvPr>
            <p:ph type="title"/>
          </p:nvPr>
        </p:nvSpPr>
        <p:spPr/>
        <p:txBody>
          <a:bodyPr/>
          <a:lstStyle/>
          <a:p>
            <a:r>
              <a:rPr lang="en-US" dirty="0"/>
              <a:t>Infrastructure</a:t>
            </a:r>
          </a:p>
        </p:txBody>
      </p:sp>
      <p:sp>
        <p:nvSpPr>
          <p:cNvPr id="21" name="Content Placeholder 19">
            <a:extLst>
              <a:ext uri="{FF2B5EF4-FFF2-40B4-BE49-F238E27FC236}">
                <a16:creationId xmlns:a16="http://schemas.microsoft.com/office/drawing/2014/main" id="{A089AEAB-C29D-434D-AB14-7E0A845447A1}"/>
              </a:ext>
            </a:extLst>
          </p:cNvPr>
          <p:cNvSpPr txBox="1">
            <a:spLocks/>
          </p:cNvSpPr>
          <p:nvPr/>
        </p:nvSpPr>
        <p:spPr>
          <a:xfrm>
            <a:off x="430800" y="1009649"/>
            <a:ext cx="11227800" cy="4353675"/>
          </a:xfrm>
          <a:prstGeom prst="rect">
            <a:avLst/>
          </a:prstGeom>
        </p:spPr>
        <p:txBody>
          <a:bodyPr vert="horz" lIns="0" tIns="0" rIns="0" bIns="0" rtlCol="0">
            <a:noAutofit/>
          </a:bodyPr>
          <a:lstStyle>
            <a:lvl1pPr marL="230188" indent="-230188" algn="l" defTabSz="914400" rtl="0" eaLnBrk="1" latinLnBrk="0" hangingPunct="1">
              <a:lnSpc>
                <a:spcPct val="100000"/>
              </a:lnSpc>
              <a:spcBef>
                <a:spcPts val="0"/>
              </a:spcBef>
              <a:spcAft>
                <a:spcPts val="1200"/>
              </a:spcAft>
              <a:buFont typeface="Wingdings" panose="05000000000000000000" pitchFamily="2" charset="2"/>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4213" indent="-227013" algn="l" defTabSz="914400" rtl="0" eaLnBrk="1" latinLnBrk="0" hangingPunct="1">
              <a:lnSpc>
                <a:spcPct val="100000"/>
              </a:lnSpc>
              <a:spcBef>
                <a:spcPts val="0"/>
              </a:spcBef>
              <a:spcAft>
                <a:spcPts val="1200"/>
              </a:spcAft>
              <a:buFont typeface="Courier New" panose="02070309020205020404" pitchFamily="49"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4588" indent="-225425" algn="l" defTabSz="914400" rtl="0" eaLnBrk="1" latinLnBrk="0" hangingPunct="1">
              <a:lnSpc>
                <a:spcPct val="100000"/>
              </a:lnSpc>
              <a:spcBef>
                <a:spcPts val="0"/>
              </a:spcBef>
              <a:spcAft>
                <a:spcPts val="1200"/>
              </a:spcAft>
              <a:buFont typeface="Roboto" panose="02000000000000000000" pitchFamily="2"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076325" indent="-2667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p>
        </p:txBody>
      </p:sp>
      <p:sp>
        <p:nvSpPr>
          <p:cNvPr id="25" name="TextBox 24">
            <a:extLst>
              <a:ext uri="{FF2B5EF4-FFF2-40B4-BE49-F238E27FC236}">
                <a16:creationId xmlns:a16="http://schemas.microsoft.com/office/drawing/2014/main" id="{C98BF0C5-633B-4413-94B6-F5275BFF6E81}"/>
              </a:ext>
            </a:extLst>
          </p:cNvPr>
          <p:cNvSpPr txBox="1"/>
          <p:nvPr/>
        </p:nvSpPr>
        <p:spPr>
          <a:xfrm>
            <a:off x="328200" y="864000"/>
            <a:ext cx="11227800" cy="800219"/>
          </a:xfrm>
          <a:prstGeom prst="rect">
            <a:avLst/>
          </a:prstGeom>
          <a:noFill/>
        </p:spPr>
        <p:txBody>
          <a:bodyPr wrap="square" tIns="91440" bIns="91440" rtlCol="0">
            <a:spAutoFit/>
          </a:bodyPr>
          <a:lstStyle/>
          <a:p>
            <a:r>
              <a:rPr lang="en-US" sz="2000" dirty="0">
                <a:solidFill>
                  <a:schemeClr val="tx1">
                    <a:lumMod val="75000"/>
                    <a:lumOff val="25000"/>
                  </a:schemeClr>
                </a:solidFill>
                <a:latin typeface="Roboto" panose="02000000000000000000" pitchFamily="2" charset="0"/>
                <a:ea typeface="Roboto" panose="02000000000000000000" pitchFamily="2" charset="0"/>
              </a:rPr>
              <a:t>Invests in the </a:t>
            </a:r>
            <a:r>
              <a:rPr lang="en-US" sz="2000" b="1" dirty="0">
                <a:solidFill>
                  <a:schemeClr val="tx1">
                    <a:lumMod val="75000"/>
                    <a:lumOff val="25000"/>
                  </a:schemeClr>
                </a:solidFill>
                <a:latin typeface="Roboto" panose="02000000000000000000" pitchFamily="2" charset="0"/>
                <a:ea typeface="Roboto" panose="02000000000000000000" pitchFamily="2" charset="0"/>
              </a:rPr>
              <a:t>equity ownership</a:t>
            </a:r>
            <a:r>
              <a:rPr lang="en-US" sz="2000" dirty="0">
                <a:solidFill>
                  <a:schemeClr val="tx1">
                    <a:lumMod val="75000"/>
                    <a:lumOff val="25000"/>
                  </a:schemeClr>
                </a:solidFill>
                <a:latin typeface="Roboto" panose="02000000000000000000" pitchFamily="2" charset="0"/>
                <a:ea typeface="Roboto" panose="02000000000000000000" pitchFamily="2" charset="0"/>
              </a:rPr>
              <a:t> of midstream energy, utilities, transportation, and communication assets</a:t>
            </a:r>
          </a:p>
        </p:txBody>
      </p:sp>
      <p:sp>
        <p:nvSpPr>
          <p:cNvPr id="15" name="Freeform: Shape 14">
            <a:extLst>
              <a:ext uri="{FF2B5EF4-FFF2-40B4-BE49-F238E27FC236}">
                <a16:creationId xmlns:a16="http://schemas.microsoft.com/office/drawing/2014/main" id="{36264CE0-6A96-4FC5-AC83-7E807A74A7B5}"/>
              </a:ext>
            </a:extLst>
          </p:cNvPr>
          <p:cNvSpPr>
            <a:spLocks noChangeAspect="1"/>
          </p:cNvSpPr>
          <p:nvPr/>
        </p:nvSpPr>
        <p:spPr>
          <a:xfrm>
            <a:off x="5129626" y="1318067"/>
            <a:ext cx="9131247" cy="901078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4">
              <a:lumMod val="20000"/>
              <a:lumOff val="80000"/>
            </a:schemeClr>
          </a:soli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8C1A3E98-0A9C-4FB5-A2ED-F43653FABFDD}"/>
              </a:ext>
            </a:extLst>
          </p:cNvPr>
          <p:cNvSpPr>
            <a:spLocks noChangeAspect="1"/>
          </p:cNvSpPr>
          <p:nvPr/>
        </p:nvSpPr>
        <p:spPr>
          <a:xfrm>
            <a:off x="5910025" y="1841840"/>
            <a:ext cx="6793957" cy="6785106"/>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3">
              <a:lumMod val="40000"/>
              <a:lumOff val="60000"/>
            </a:schemeClr>
          </a:solidFill>
          <a:ln w="9525"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B742B11E-5778-48EC-B2CD-87815BAE2FE1}"/>
              </a:ext>
            </a:extLst>
          </p:cNvPr>
          <p:cNvSpPr>
            <a:spLocks noChangeAspect="1"/>
          </p:cNvSpPr>
          <p:nvPr/>
        </p:nvSpPr>
        <p:spPr>
          <a:xfrm>
            <a:off x="6922513" y="2315617"/>
            <a:ext cx="4838687" cy="477485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 name="Content Placeholder 2"/>
          <p:cNvSpPr>
            <a:spLocks noGrp="1"/>
          </p:cNvSpPr>
          <p:nvPr>
            <p:ph type="body" sz="quarter" idx="12"/>
          </p:nvPr>
        </p:nvSpPr>
        <p:spPr>
          <a:xfrm>
            <a:off x="7726442" y="3425104"/>
            <a:ext cx="3230827" cy="2308324"/>
          </a:xfrm>
        </p:spPr>
        <p:txBody>
          <a:bodyPr wrap="square" lIns="91440" tIns="91440" rIns="91440" bIns="91440">
            <a:spAutoFit/>
          </a:bodyPr>
          <a:lstStyle/>
          <a:p>
            <a:pPr marL="0" indent="0">
              <a:buNone/>
            </a:pPr>
            <a:r>
              <a:rPr lang="en-US" sz="2400" b="1" dirty="0">
                <a:solidFill>
                  <a:schemeClr val="accent4">
                    <a:lumMod val="20000"/>
                    <a:lumOff val="80000"/>
                  </a:schemeClr>
                </a:solidFill>
              </a:rPr>
              <a:t>Both types have </a:t>
            </a:r>
            <a:br>
              <a:rPr lang="en-US" sz="2400" b="1" dirty="0">
                <a:solidFill>
                  <a:schemeClr val="accent4">
                    <a:lumMod val="20000"/>
                    <a:lumOff val="80000"/>
                  </a:schemeClr>
                </a:solidFill>
              </a:rPr>
            </a:br>
            <a:r>
              <a:rPr lang="en-US" sz="2400" b="1" dirty="0">
                <a:solidFill>
                  <a:schemeClr val="accent4">
                    <a:lumMod val="20000"/>
                    <a:lumOff val="80000"/>
                  </a:schemeClr>
                </a:solidFill>
              </a:rPr>
              <a:t>the advantage of:</a:t>
            </a:r>
          </a:p>
          <a:p>
            <a:pPr marL="228600" lvl="1">
              <a:buFont typeface="Wingdings" panose="05000000000000000000" pitchFamily="2" charset="2"/>
              <a:buChar char="§"/>
            </a:pPr>
            <a:r>
              <a:rPr lang="en-US" dirty="0">
                <a:solidFill>
                  <a:schemeClr val="accent4">
                    <a:lumMod val="20000"/>
                    <a:lumOff val="80000"/>
                  </a:schemeClr>
                </a:solidFill>
              </a:rPr>
              <a:t>Steady cash yield</a:t>
            </a:r>
          </a:p>
          <a:p>
            <a:pPr marL="228600" lvl="1">
              <a:buFont typeface="Wingdings" panose="05000000000000000000" pitchFamily="2" charset="2"/>
              <a:buChar char="§"/>
            </a:pPr>
            <a:r>
              <a:rPr lang="en-US" dirty="0">
                <a:solidFill>
                  <a:schemeClr val="accent4">
                    <a:lumMod val="20000"/>
                    <a:lumOff val="80000"/>
                  </a:schemeClr>
                </a:solidFill>
              </a:rPr>
              <a:t>Principal appreciation</a:t>
            </a:r>
          </a:p>
          <a:p>
            <a:pPr marL="228600" lvl="1">
              <a:buFont typeface="Wingdings" panose="05000000000000000000" pitchFamily="2" charset="2"/>
              <a:buChar char="§"/>
            </a:pPr>
            <a:r>
              <a:rPr lang="en-US" dirty="0">
                <a:solidFill>
                  <a:schemeClr val="accent4">
                    <a:lumMod val="20000"/>
                    <a:lumOff val="80000"/>
                  </a:schemeClr>
                </a:solidFill>
              </a:rPr>
              <a:t>Inflation protection</a:t>
            </a:r>
          </a:p>
        </p:txBody>
      </p:sp>
      <p:sp>
        <p:nvSpPr>
          <p:cNvPr id="17" name="Date Placeholder 15">
            <a:extLst>
              <a:ext uri="{FF2B5EF4-FFF2-40B4-BE49-F238E27FC236}">
                <a16:creationId xmlns:a16="http://schemas.microsoft.com/office/drawing/2014/main" id="{EE911085-05C4-48A6-A4C2-633CF0E7F235}"/>
              </a:ext>
            </a:extLst>
          </p:cNvPr>
          <p:cNvSpPr txBox="1">
            <a:spLocks/>
          </p:cNvSpPr>
          <p:nvPr/>
        </p:nvSpPr>
        <p:spPr>
          <a:xfrm>
            <a:off x="4572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Tree>
    <p:extLst>
      <p:ext uri="{BB962C8B-B14F-4D97-AF65-F5344CB8AC3E}">
        <p14:creationId xmlns:p14="http://schemas.microsoft.com/office/powerpoint/2010/main" val="3192428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088A4E3-3BEE-4124-B7F6-2C5E8B3D1C22}"/>
              </a:ext>
            </a:extLst>
          </p:cNvPr>
          <p:cNvSpPr>
            <a:spLocks noGrp="1"/>
          </p:cNvSpPr>
          <p:nvPr>
            <p:ph type="pic" sz="quarter" idx="38"/>
          </p:nvPr>
        </p:nvSpPr>
        <p:spPr>
          <a:xfrm>
            <a:off x="8642639" y="1645919"/>
            <a:ext cx="1452550" cy="1476000"/>
          </a:xfrm>
        </p:spPr>
      </p:sp>
      <p:sp>
        <p:nvSpPr>
          <p:cNvPr id="8" name="Picture Placeholder 7">
            <a:extLst>
              <a:ext uri="{FF2B5EF4-FFF2-40B4-BE49-F238E27FC236}">
                <a16:creationId xmlns:a16="http://schemas.microsoft.com/office/drawing/2014/main" id="{F0F888E7-76FA-450E-AED2-75E20A42101B}"/>
              </a:ext>
            </a:extLst>
          </p:cNvPr>
          <p:cNvSpPr>
            <a:spLocks noGrp="1"/>
          </p:cNvSpPr>
          <p:nvPr>
            <p:ph type="pic" sz="quarter" idx="34"/>
          </p:nvPr>
        </p:nvSpPr>
        <p:spPr>
          <a:xfrm>
            <a:off x="4848225" y="1646867"/>
            <a:ext cx="1476951" cy="1476000"/>
          </a:xfrm>
        </p:spPr>
      </p:sp>
      <p:sp>
        <p:nvSpPr>
          <p:cNvPr id="4" name="Picture Placeholder 3">
            <a:extLst>
              <a:ext uri="{FF2B5EF4-FFF2-40B4-BE49-F238E27FC236}">
                <a16:creationId xmlns:a16="http://schemas.microsoft.com/office/drawing/2014/main" id="{4EBCCB74-02F1-4F53-84B3-794E03EB0952}"/>
              </a:ext>
            </a:extLst>
          </p:cNvPr>
          <p:cNvSpPr>
            <a:spLocks noGrp="1"/>
          </p:cNvSpPr>
          <p:nvPr>
            <p:ph type="pic" sz="quarter" idx="14"/>
          </p:nvPr>
        </p:nvSpPr>
        <p:spPr>
          <a:xfrm>
            <a:off x="1053811" y="1626826"/>
            <a:ext cx="1476951" cy="1476000"/>
          </a:xfrm>
        </p:spPr>
      </p:sp>
      <p:sp>
        <p:nvSpPr>
          <p:cNvPr id="5" name="Text Placeholder 4">
            <a:extLst>
              <a:ext uri="{FF2B5EF4-FFF2-40B4-BE49-F238E27FC236}">
                <a16:creationId xmlns:a16="http://schemas.microsoft.com/office/drawing/2014/main" id="{3A1B2047-A860-4F0C-9D1D-FE0D82F071DF}"/>
              </a:ext>
            </a:extLst>
          </p:cNvPr>
          <p:cNvSpPr>
            <a:spLocks noGrp="1"/>
          </p:cNvSpPr>
          <p:nvPr>
            <p:ph type="body" sz="quarter" idx="15"/>
          </p:nvPr>
        </p:nvSpPr>
        <p:spPr>
          <a:xfrm>
            <a:off x="486532" y="3259940"/>
            <a:ext cx="2720975" cy="830997"/>
          </a:xfrm>
        </p:spPr>
        <p:txBody>
          <a:bodyPr wrap="square">
            <a:spAutoFit/>
          </a:bodyPr>
          <a:lstStyle/>
          <a:p>
            <a:pPr algn="ctr"/>
            <a:r>
              <a:rPr lang="en-US" sz="1800" dirty="0">
                <a:latin typeface="Roboto Black" panose="02000000000000000000" pitchFamily="2" charset="0"/>
                <a:ea typeface="Roboto Black" panose="02000000000000000000" pitchFamily="2" charset="0"/>
              </a:rPr>
              <a:t>Investments that are </a:t>
            </a:r>
            <a:br>
              <a:rPr lang="en-US" sz="1800" dirty="0">
                <a:latin typeface="Roboto Black" panose="02000000000000000000" pitchFamily="2" charset="0"/>
                <a:ea typeface="Roboto Black" panose="02000000000000000000" pitchFamily="2" charset="0"/>
              </a:rPr>
            </a:br>
            <a:r>
              <a:rPr lang="en-US" sz="1800" dirty="0">
                <a:latin typeface="Roboto Black" panose="02000000000000000000" pitchFamily="2" charset="0"/>
                <a:ea typeface="Roboto Black" panose="02000000000000000000" pitchFamily="2" charset="0"/>
              </a:rPr>
              <a:t>highly correlated to commodity prices:</a:t>
            </a:r>
          </a:p>
        </p:txBody>
      </p:sp>
      <p:sp>
        <p:nvSpPr>
          <p:cNvPr id="6" name="Text Placeholder 5">
            <a:extLst>
              <a:ext uri="{FF2B5EF4-FFF2-40B4-BE49-F238E27FC236}">
                <a16:creationId xmlns:a16="http://schemas.microsoft.com/office/drawing/2014/main" id="{70F5D703-1A92-4112-A168-C101F7755F85}"/>
              </a:ext>
            </a:extLst>
          </p:cNvPr>
          <p:cNvSpPr>
            <a:spLocks noGrp="1"/>
          </p:cNvSpPr>
          <p:nvPr>
            <p:ph type="body" sz="quarter" idx="16"/>
          </p:nvPr>
        </p:nvSpPr>
        <p:spPr>
          <a:xfrm>
            <a:off x="661842" y="4279944"/>
            <a:ext cx="2830441" cy="1446550"/>
          </a:xfrm>
        </p:spPr>
        <p:txBody>
          <a:bodyPr>
            <a:spAutoFit/>
          </a:bodyPr>
          <a:lstStyle/>
          <a:p>
            <a:pPr marL="228600" lvl="1" indent="-228600">
              <a:buFont typeface="Wingdings" panose="05000000000000000000" pitchFamily="2" charset="2"/>
              <a:buChar char="§"/>
            </a:pPr>
            <a:r>
              <a:rPr lang="en-US" sz="1600" dirty="0"/>
              <a:t>Fossil fuels (energy)</a:t>
            </a:r>
          </a:p>
          <a:p>
            <a:pPr marL="228600" lvl="1" indent="-228600">
              <a:buFont typeface="Wingdings" panose="05000000000000000000" pitchFamily="2" charset="2"/>
              <a:buChar char="§"/>
            </a:pPr>
            <a:r>
              <a:rPr lang="en-US" sz="1600" dirty="0"/>
              <a:t>Agriculture</a:t>
            </a:r>
          </a:p>
          <a:p>
            <a:pPr marL="228600" lvl="1" indent="-228600">
              <a:buFont typeface="Wingdings" panose="05000000000000000000" pitchFamily="2" charset="2"/>
              <a:buChar char="§"/>
            </a:pPr>
            <a:r>
              <a:rPr lang="en-US" sz="1600" dirty="0"/>
              <a:t>Timberland</a:t>
            </a:r>
          </a:p>
          <a:p>
            <a:pPr marL="228600" lvl="1" indent="-228600">
              <a:buFont typeface="Wingdings" panose="05000000000000000000" pitchFamily="2" charset="2"/>
              <a:buChar char="§"/>
            </a:pPr>
            <a:r>
              <a:rPr lang="en-US" sz="1600" dirty="0"/>
              <a:t>Metals and mining</a:t>
            </a:r>
            <a:endParaRPr lang="en-US" sz="1100" dirty="0"/>
          </a:p>
        </p:txBody>
      </p:sp>
      <p:sp>
        <p:nvSpPr>
          <p:cNvPr id="9" name="Text Placeholder 8">
            <a:extLst>
              <a:ext uri="{FF2B5EF4-FFF2-40B4-BE49-F238E27FC236}">
                <a16:creationId xmlns:a16="http://schemas.microsoft.com/office/drawing/2014/main" id="{B08BAEA0-6068-417E-9340-C8F4D266F3E0}"/>
              </a:ext>
            </a:extLst>
          </p:cNvPr>
          <p:cNvSpPr>
            <a:spLocks noGrp="1"/>
          </p:cNvSpPr>
          <p:nvPr>
            <p:ph type="body" sz="quarter" idx="35"/>
          </p:nvPr>
        </p:nvSpPr>
        <p:spPr>
          <a:xfrm>
            <a:off x="4048250" y="3259941"/>
            <a:ext cx="2830441" cy="830997"/>
          </a:xfrm>
        </p:spPr>
        <p:txBody>
          <a:bodyPr wrap="square">
            <a:spAutoFit/>
          </a:bodyPr>
          <a:lstStyle/>
          <a:p>
            <a:pPr algn="ctr"/>
            <a:r>
              <a:rPr lang="en-US" sz="1800" dirty="0">
                <a:latin typeface="Roboto Black" panose="02000000000000000000" pitchFamily="2" charset="0"/>
                <a:ea typeface="Roboto Black" panose="02000000000000000000" pitchFamily="2" charset="0"/>
              </a:rPr>
              <a:t>Commodities </a:t>
            </a:r>
            <a:br>
              <a:rPr lang="en-US" sz="1800" dirty="0">
                <a:latin typeface="Roboto Black" panose="02000000000000000000" pitchFamily="2" charset="0"/>
                <a:ea typeface="Roboto Black" panose="02000000000000000000" pitchFamily="2" charset="0"/>
              </a:rPr>
            </a:br>
            <a:r>
              <a:rPr lang="en-US" sz="1800" dirty="0">
                <a:latin typeface="Roboto Black" panose="02000000000000000000" pitchFamily="2" charset="0"/>
                <a:ea typeface="Roboto Black" panose="02000000000000000000" pitchFamily="2" charset="0"/>
              </a:rPr>
              <a:t>investments</a:t>
            </a:r>
            <a:br>
              <a:rPr lang="en-US" sz="1800" dirty="0">
                <a:latin typeface="Roboto Black" panose="02000000000000000000" pitchFamily="2" charset="0"/>
                <a:ea typeface="Roboto Black" panose="02000000000000000000" pitchFamily="2" charset="0"/>
              </a:rPr>
            </a:br>
            <a:r>
              <a:rPr lang="en-US" sz="1800" dirty="0">
                <a:latin typeface="Roboto Black" panose="02000000000000000000" pitchFamily="2" charset="0"/>
                <a:ea typeface="Roboto Black" panose="02000000000000000000" pitchFamily="2" charset="0"/>
              </a:rPr>
              <a:t>can be in:</a:t>
            </a:r>
          </a:p>
        </p:txBody>
      </p:sp>
      <p:sp>
        <p:nvSpPr>
          <p:cNvPr id="10" name="Text Placeholder 9">
            <a:extLst>
              <a:ext uri="{FF2B5EF4-FFF2-40B4-BE49-F238E27FC236}">
                <a16:creationId xmlns:a16="http://schemas.microsoft.com/office/drawing/2014/main" id="{E774652D-10D5-489C-81B4-F2ADA49D427B}"/>
              </a:ext>
            </a:extLst>
          </p:cNvPr>
          <p:cNvSpPr>
            <a:spLocks noGrp="1"/>
          </p:cNvSpPr>
          <p:nvPr>
            <p:ph type="body" sz="quarter" idx="36"/>
          </p:nvPr>
        </p:nvSpPr>
        <p:spPr>
          <a:xfrm>
            <a:off x="4248550" y="4279944"/>
            <a:ext cx="2830441" cy="1877437"/>
          </a:xfrm>
        </p:spPr>
        <p:txBody>
          <a:bodyPr>
            <a:spAutoFit/>
          </a:bodyPr>
          <a:lstStyle/>
          <a:p>
            <a:pPr marL="228600" lvl="1" indent="-228600">
              <a:buFont typeface="Wingdings" panose="05000000000000000000" pitchFamily="2" charset="2"/>
              <a:buChar char="§"/>
            </a:pPr>
            <a:r>
              <a:rPr lang="en-US" sz="1600" dirty="0"/>
              <a:t>Companies whose business is highly correlated to commodity prices</a:t>
            </a:r>
          </a:p>
          <a:p>
            <a:pPr marL="228600" lvl="1" indent="-228600">
              <a:buFont typeface="Wingdings" panose="05000000000000000000" pitchFamily="2" charset="2"/>
              <a:buChar char="§"/>
            </a:pPr>
            <a:r>
              <a:rPr lang="en-US" sz="1600" dirty="0"/>
              <a:t>Commodities derivatives: securities whose price is tied to the spot price of a commodity</a:t>
            </a:r>
            <a:endParaRPr lang="en-US" sz="1100" dirty="0"/>
          </a:p>
        </p:txBody>
      </p:sp>
      <p:sp>
        <p:nvSpPr>
          <p:cNvPr id="13" name="Text Placeholder 12">
            <a:extLst>
              <a:ext uri="{FF2B5EF4-FFF2-40B4-BE49-F238E27FC236}">
                <a16:creationId xmlns:a16="http://schemas.microsoft.com/office/drawing/2014/main" id="{95FA4AD6-907A-4AC0-A398-A2DD52BA6222}"/>
              </a:ext>
            </a:extLst>
          </p:cNvPr>
          <p:cNvSpPr>
            <a:spLocks noGrp="1"/>
          </p:cNvSpPr>
          <p:nvPr>
            <p:ph type="body" sz="quarter" idx="39"/>
          </p:nvPr>
        </p:nvSpPr>
        <p:spPr>
          <a:xfrm>
            <a:off x="8526984" y="3259941"/>
            <a:ext cx="1683853" cy="830997"/>
          </a:xfrm>
        </p:spPr>
        <p:txBody>
          <a:bodyPr wrap="square" anchor="b" anchorCtr="0">
            <a:spAutoFit/>
          </a:bodyPr>
          <a:lstStyle/>
          <a:p>
            <a:pPr algn="ctr"/>
            <a:r>
              <a:rPr lang="en-US" sz="1800" dirty="0">
                <a:latin typeface="Roboto Black" panose="02000000000000000000" pitchFamily="2" charset="0"/>
                <a:ea typeface="Roboto Black" panose="02000000000000000000" pitchFamily="2" charset="0"/>
              </a:rPr>
              <a:t>Primary </a:t>
            </a:r>
            <a:br>
              <a:rPr lang="en-US" sz="1800" dirty="0">
                <a:latin typeface="Roboto Black" panose="02000000000000000000" pitchFamily="2" charset="0"/>
                <a:ea typeface="Roboto Black" panose="02000000000000000000" pitchFamily="2" charset="0"/>
              </a:rPr>
            </a:br>
            <a:r>
              <a:rPr lang="en-US" sz="1800" dirty="0">
                <a:latin typeface="Roboto Black" panose="02000000000000000000" pitchFamily="2" charset="0"/>
                <a:ea typeface="Roboto Black" panose="02000000000000000000" pitchFamily="2" charset="0"/>
              </a:rPr>
              <a:t>benefits include:</a:t>
            </a:r>
          </a:p>
        </p:txBody>
      </p:sp>
      <p:sp>
        <p:nvSpPr>
          <p:cNvPr id="14" name="Text Placeholder 13">
            <a:extLst>
              <a:ext uri="{FF2B5EF4-FFF2-40B4-BE49-F238E27FC236}">
                <a16:creationId xmlns:a16="http://schemas.microsoft.com/office/drawing/2014/main" id="{EC932621-12BB-4199-9936-9B3BC1428057}"/>
              </a:ext>
            </a:extLst>
          </p:cNvPr>
          <p:cNvSpPr>
            <a:spLocks noGrp="1"/>
          </p:cNvSpPr>
          <p:nvPr>
            <p:ph type="body" sz="quarter" idx="40"/>
          </p:nvPr>
        </p:nvSpPr>
        <p:spPr>
          <a:xfrm>
            <a:off x="7854922" y="4320678"/>
            <a:ext cx="3027981" cy="1292662"/>
          </a:xfrm>
        </p:spPr>
        <p:txBody>
          <a:bodyPr wrap="square">
            <a:spAutoFit/>
          </a:bodyPr>
          <a:lstStyle/>
          <a:p>
            <a:pPr marL="228600" lvl="1" indent="-228600">
              <a:buFont typeface="Wingdings" panose="05000000000000000000" pitchFamily="2" charset="2"/>
              <a:buChar char="§"/>
            </a:pPr>
            <a:r>
              <a:rPr lang="en-US" sz="1600" dirty="0"/>
              <a:t>Portfolio diversification</a:t>
            </a:r>
          </a:p>
          <a:p>
            <a:pPr marL="228600" lvl="1" indent="-228600">
              <a:buFont typeface="Wingdings" panose="05000000000000000000" pitchFamily="2" charset="2"/>
              <a:buChar char="§"/>
            </a:pPr>
            <a:r>
              <a:rPr lang="en-US" sz="1600" dirty="0"/>
              <a:t>Inflation protection</a:t>
            </a:r>
          </a:p>
          <a:p>
            <a:pPr marL="228600" lvl="1" indent="-228600">
              <a:buFont typeface="Wingdings" panose="05000000000000000000" pitchFamily="2" charset="2"/>
              <a:buChar char="§"/>
            </a:pPr>
            <a:r>
              <a:rPr lang="en-US" sz="1600" dirty="0"/>
              <a:t>Many types of cash yielding asset types</a:t>
            </a:r>
            <a:endParaRPr lang="en-US" sz="1100" dirty="0"/>
          </a:p>
        </p:txBody>
      </p:sp>
      <p:sp>
        <p:nvSpPr>
          <p:cNvPr id="2" name="Title 1"/>
          <p:cNvSpPr>
            <a:spLocks noGrp="1"/>
          </p:cNvSpPr>
          <p:nvPr>
            <p:ph type="title"/>
          </p:nvPr>
        </p:nvSpPr>
        <p:spPr/>
        <p:txBody>
          <a:bodyPr/>
          <a:lstStyle/>
          <a:p>
            <a:r>
              <a:rPr lang="en-US" dirty="0"/>
              <a:t>Commodities</a:t>
            </a:r>
          </a:p>
        </p:txBody>
      </p:sp>
      <p:pic>
        <p:nvPicPr>
          <p:cNvPr id="7" name="Graphic 6">
            <a:extLst>
              <a:ext uri="{FF2B5EF4-FFF2-40B4-BE49-F238E27FC236}">
                <a16:creationId xmlns:a16="http://schemas.microsoft.com/office/drawing/2014/main" id="{EFDD45AB-C58E-484E-93C4-5A821617A71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142" t="35803" r="81785" b="45648"/>
          <a:stretch/>
        </p:blipFill>
        <p:spPr>
          <a:xfrm>
            <a:off x="4847646" y="1643989"/>
            <a:ext cx="1478108" cy="1615952"/>
          </a:xfrm>
          <a:prstGeom prst="rect">
            <a:avLst/>
          </a:prstGeom>
        </p:spPr>
      </p:pic>
      <p:pic>
        <p:nvPicPr>
          <p:cNvPr id="15" name="Graphic 14">
            <a:extLst>
              <a:ext uri="{FF2B5EF4-FFF2-40B4-BE49-F238E27FC236}">
                <a16:creationId xmlns:a16="http://schemas.microsoft.com/office/drawing/2014/main" id="{0B90051A-7862-413C-B443-67F73D0BFB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3135" t="37096" r="4803" b="48553"/>
          <a:stretch/>
        </p:blipFill>
        <p:spPr>
          <a:xfrm>
            <a:off x="8848210" y="1797897"/>
            <a:ext cx="1041402" cy="1173940"/>
          </a:xfrm>
          <a:prstGeom prst="rect">
            <a:avLst/>
          </a:prstGeom>
        </p:spPr>
      </p:pic>
      <p:pic>
        <p:nvPicPr>
          <p:cNvPr id="16" name="Graphic 15">
            <a:extLst>
              <a:ext uri="{FF2B5EF4-FFF2-40B4-BE49-F238E27FC236}">
                <a16:creationId xmlns:a16="http://schemas.microsoft.com/office/drawing/2014/main" id="{4734FE5B-FD86-4192-A563-8983C0A48B8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5510" t="54071" r="19324" b="32752"/>
          <a:stretch/>
        </p:blipFill>
        <p:spPr>
          <a:xfrm>
            <a:off x="1093817" y="1846838"/>
            <a:ext cx="1290124" cy="1061906"/>
          </a:xfrm>
          <a:prstGeom prst="rect">
            <a:avLst/>
          </a:prstGeom>
        </p:spPr>
      </p:pic>
      <p:sp>
        <p:nvSpPr>
          <p:cNvPr id="17" name="Date Placeholder 15">
            <a:extLst>
              <a:ext uri="{FF2B5EF4-FFF2-40B4-BE49-F238E27FC236}">
                <a16:creationId xmlns:a16="http://schemas.microsoft.com/office/drawing/2014/main" id="{36BEDB81-92DF-479A-9B7D-EAF2E5D25DB0}"/>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8" name="Date Placeholder 15">
            <a:extLst>
              <a:ext uri="{FF2B5EF4-FFF2-40B4-BE49-F238E27FC236}">
                <a16:creationId xmlns:a16="http://schemas.microsoft.com/office/drawing/2014/main" id="{24646BBB-93F1-4133-A39A-9DC972C264A8}"/>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13</a:t>
            </a:fld>
            <a:endParaRPr lang="en-US" sz="1600" b="1" dirty="0">
              <a:solidFill>
                <a:schemeClr val="bg2">
                  <a:lumMod val="50000"/>
                </a:schemeClr>
              </a:solidFill>
            </a:endParaRPr>
          </a:p>
        </p:txBody>
      </p:sp>
    </p:spTree>
    <p:extLst>
      <p:ext uri="{BB962C8B-B14F-4D97-AF65-F5344CB8AC3E}">
        <p14:creationId xmlns:p14="http://schemas.microsoft.com/office/powerpoint/2010/main" val="172628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2663" y="917497"/>
            <a:ext cx="4706738" cy="4893647"/>
          </a:xfrm>
        </p:spPr>
        <p:txBody>
          <a:bodyPr wrap="square">
            <a:spAutoFit/>
          </a:bodyPr>
          <a:lstStyle/>
          <a:p>
            <a:pPr marL="0" indent="0">
              <a:spcAft>
                <a:spcPts val="2400"/>
              </a:spcAft>
              <a:buNone/>
            </a:pPr>
            <a:r>
              <a:rPr lang="en-US" sz="1800" b="1" dirty="0">
                <a:solidFill>
                  <a:schemeClr val="accent4">
                    <a:lumMod val="75000"/>
                  </a:schemeClr>
                </a:solidFill>
                <a:latin typeface="Roboto Black" panose="02000000000000000000" pitchFamily="2" charset="0"/>
                <a:ea typeface="Roboto Black" panose="02000000000000000000" pitchFamily="2" charset="0"/>
              </a:rPr>
              <a:t>Farmland assets are also allocated </a:t>
            </a:r>
            <a:br>
              <a:rPr lang="en-US" sz="1800" b="1" dirty="0">
                <a:solidFill>
                  <a:schemeClr val="accent4">
                    <a:lumMod val="75000"/>
                  </a:schemeClr>
                </a:solidFill>
                <a:latin typeface="Roboto Black" panose="02000000000000000000" pitchFamily="2" charset="0"/>
                <a:ea typeface="Roboto Black" panose="02000000000000000000" pitchFamily="2" charset="0"/>
              </a:rPr>
            </a:br>
            <a:r>
              <a:rPr lang="en-US" sz="1800" b="1" dirty="0">
                <a:solidFill>
                  <a:schemeClr val="accent4">
                    <a:lumMod val="75000"/>
                  </a:schemeClr>
                </a:solidFill>
                <a:latin typeface="Roboto Black" panose="02000000000000000000" pitchFamily="2" charset="0"/>
                <a:ea typeface="Roboto Black" panose="02000000000000000000" pitchFamily="2" charset="0"/>
              </a:rPr>
              <a:t>between row crops and permanent crops. </a:t>
            </a:r>
          </a:p>
          <a:p>
            <a:pPr marL="228600" lvl="1" indent="-228600">
              <a:spcAft>
                <a:spcPts val="2400"/>
              </a:spcAft>
              <a:buFont typeface="Wingdings" panose="05000000000000000000" pitchFamily="2" charset="2"/>
              <a:buChar char="§"/>
            </a:pPr>
            <a:r>
              <a:rPr lang="en-US" b="1" dirty="0"/>
              <a:t>Row crops: </a:t>
            </a:r>
            <a:r>
              <a:rPr lang="en-US" dirty="0"/>
              <a:t>Have to be planted and harvested annually</a:t>
            </a:r>
          </a:p>
          <a:p>
            <a:pPr marL="457200" lvl="3" indent="-228600">
              <a:spcAft>
                <a:spcPts val="2400"/>
              </a:spcAft>
              <a:buFont typeface="Courier New" panose="02070309020205020404" pitchFamily="49" charset="0"/>
              <a:buChar char="»"/>
            </a:pPr>
            <a:r>
              <a:rPr lang="en-US" sz="1800" dirty="0">
                <a:latin typeface="Roboto" panose="02000000000000000000" pitchFamily="2" charset="0"/>
                <a:ea typeface="Roboto" panose="02000000000000000000" pitchFamily="2" charset="0"/>
              </a:rPr>
              <a:t>Wheat, corn, and vegetables</a:t>
            </a:r>
          </a:p>
          <a:p>
            <a:pPr marL="457200" lvl="3" indent="-228600">
              <a:spcAft>
                <a:spcPts val="2400"/>
              </a:spcAft>
              <a:buFont typeface="Courier New" panose="02070309020205020404" pitchFamily="49" charset="0"/>
              <a:buChar char="»"/>
            </a:pPr>
            <a:r>
              <a:rPr lang="en-US" sz="1800" dirty="0">
                <a:latin typeface="Roboto" panose="02000000000000000000" pitchFamily="2" charset="0"/>
                <a:ea typeface="Roboto" panose="02000000000000000000" pitchFamily="2" charset="0"/>
              </a:rPr>
              <a:t>Lower risk/return tradeoff </a:t>
            </a:r>
          </a:p>
          <a:p>
            <a:pPr marL="228600" lvl="1" indent="-228600">
              <a:spcAft>
                <a:spcPts val="2400"/>
              </a:spcAft>
              <a:buFont typeface="Wingdings" panose="05000000000000000000" pitchFamily="2" charset="2"/>
              <a:buChar char="§"/>
            </a:pPr>
            <a:r>
              <a:rPr lang="en-US" b="1" dirty="0"/>
              <a:t>Permanent crops: </a:t>
            </a:r>
            <a:r>
              <a:rPr lang="en-US" dirty="0"/>
              <a:t>Developed over several years, but do not require annual planting. </a:t>
            </a:r>
          </a:p>
          <a:p>
            <a:pPr marL="457200" lvl="2" indent="-228600">
              <a:spcAft>
                <a:spcPts val="2400"/>
              </a:spcAft>
              <a:buFont typeface="Courier New" panose="02070309020205020404" pitchFamily="49" charset="0"/>
              <a:buChar char="»"/>
            </a:pPr>
            <a:r>
              <a:rPr lang="en-US" sz="1800" dirty="0"/>
              <a:t>Fruits, hard shell nuts, wine grapes, and peanuts</a:t>
            </a:r>
          </a:p>
          <a:p>
            <a:pPr marL="457200" lvl="2" indent="-228600">
              <a:spcAft>
                <a:spcPts val="2400"/>
              </a:spcAft>
              <a:buFont typeface="Courier New" panose="02070309020205020404" pitchFamily="49" charset="0"/>
              <a:buChar char="»"/>
            </a:pPr>
            <a:r>
              <a:rPr lang="en-US" sz="1800" dirty="0"/>
              <a:t>Higher risk/return tradeoff </a:t>
            </a:r>
          </a:p>
        </p:txBody>
      </p:sp>
      <p:sp>
        <p:nvSpPr>
          <p:cNvPr id="2" name="Title 1"/>
          <p:cNvSpPr>
            <a:spLocks noGrp="1"/>
          </p:cNvSpPr>
          <p:nvPr>
            <p:ph type="title"/>
          </p:nvPr>
        </p:nvSpPr>
        <p:spPr>
          <a:xfrm>
            <a:off x="360000" y="359999"/>
            <a:ext cx="4186800" cy="443198"/>
          </a:xfrm>
        </p:spPr>
        <p:txBody>
          <a:bodyPr anchor="t" anchorCtr="0">
            <a:spAutoFit/>
          </a:bodyPr>
          <a:lstStyle/>
          <a:p>
            <a:r>
              <a:rPr lang="en-US" dirty="0"/>
              <a:t>Farmland</a:t>
            </a:r>
          </a:p>
        </p:txBody>
      </p:sp>
      <p:sp>
        <p:nvSpPr>
          <p:cNvPr id="5" name="Oval 4">
            <a:extLst>
              <a:ext uri="{FF2B5EF4-FFF2-40B4-BE49-F238E27FC236}">
                <a16:creationId xmlns:a16="http://schemas.microsoft.com/office/drawing/2014/main" id="{B7B231DA-2041-4ED0-822D-257675548A28}"/>
              </a:ext>
            </a:extLst>
          </p:cNvPr>
          <p:cNvSpPr/>
          <p:nvPr/>
        </p:nvSpPr>
        <p:spPr>
          <a:xfrm>
            <a:off x="437811" y="803197"/>
            <a:ext cx="4476751" cy="4529198"/>
          </a:xfrm>
          <a:prstGeom prst="ellipse">
            <a:avLst/>
          </a:prstGeom>
          <a:gradFill flip="none" rotWithShape="1">
            <a:gsLst>
              <a:gs pos="18000">
                <a:schemeClr val="accent1">
                  <a:lumMod val="5000"/>
                  <a:lumOff val="95000"/>
                </a:schemeClr>
              </a:gs>
              <a:gs pos="100000">
                <a:schemeClr val="accent3">
                  <a:alpha val="71000"/>
                </a:schemeClr>
              </a:gs>
            </a:gsLst>
            <a:lin ang="8100000" scaled="1"/>
            <a:tileRect/>
          </a:gra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 name="Text Placeholder 3">
            <a:extLst>
              <a:ext uri="{FF2B5EF4-FFF2-40B4-BE49-F238E27FC236}">
                <a16:creationId xmlns:a16="http://schemas.microsoft.com/office/drawing/2014/main" id="{CDE8E425-CDA0-41E4-81DA-A0B021F03DC8}"/>
              </a:ext>
            </a:extLst>
          </p:cNvPr>
          <p:cNvSpPr>
            <a:spLocks noGrp="1"/>
          </p:cNvSpPr>
          <p:nvPr>
            <p:ph type="body" sz="half" idx="2"/>
          </p:nvPr>
        </p:nvSpPr>
        <p:spPr>
          <a:xfrm>
            <a:off x="1033123" y="1436580"/>
            <a:ext cx="3286125" cy="3262432"/>
          </a:xfrm>
          <a:noFill/>
          <a:effectLst/>
        </p:spPr>
        <p:txBody>
          <a:bodyPr wrap="square" lIns="91440" tIns="91440" rIns="91440" bIns="91440">
            <a:spAutoFit/>
          </a:bodyPr>
          <a:lstStyle/>
          <a:p>
            <a:pPr marL="342900" indent="-342900">
              <a:buFont typeface="Wingdings" panose="05000000000000000000" pitchFamily="2" charset="2"/>
              <a:buChar char="§"/>
            </a:pPr>
            <a:r>
              <a:rPr lang="en-US" sz="1800" dirty="0"/>
              <a:t>Farmland investments focus on the ownership </a:t>
            </a:r>
            <a:br>
              <a:rPr lang="en-US" sz="1800" dirty="0"/>
            </a:br>
            <a:r>
              <a:rPr lang="en-US" sz="1800" dirty="0"/>
              <a:t>of agriculture land and the management of farmland assets</a:t>
            </a:r>
          </a:p>
          <a:p>
            <a:pPr marL="342900" lvl="1" indent="-342900">
              <a:buFont typeface="Wingdings" panose="05000000000000000000" pitchFamily="2" charset="2"/>
              <a:buChar char="§"/>
            </a:pPr>
            <a:r>
              <a:rPr lang="en-US" sz="1800" dirty="0"/>
              <a:t>Highly correlated with crop commodity prices</a:t>
            </a:r>
          </a:p>
          <a:p>
            <a:pPr marL="342900" lvl="1" indent="-342900">
              <a:buFont typeface="Wingdings" panose="05000000000000000000" pitchFamily="2" charset="2"/>
              <a:buChar char="§"/>
            </a:pPr>
            <a:r>
              <a:rPr lang="en-US" sz="1800" dirty="0"/>
              <a:t>Risks are dependent upon geographic location of investments (i.e. weather)</a:t>
            </a:r>
            <a:endParaRPr lang="en-US" sz="1200" dirty="0"/>
          </a:p>
        </p:txBody>
      </p:sp>
      <p:sp>
        <p:nvSpPr>
          <p:cNvPr id="6" name="Date Placeholder 15">
            <a:extLst>
              <a:ext uri="{FF2B5EF4-FFF2-40B4-BE49-F238E27FC236}">
                <a16:creationId xmlns:a16="http://schemas.microsoft.com/office/drawing/2014/main" id="{E0755659-DBFA-4943-B852-C28144622188}"/>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7" name="Date Placeholder 15">
            <a:extLst>
              <a:ext uri="{FF2B5EF4-FFF2-40B4-BE49-F238E27FC236}">
                <a16:creationId xmlns:a16="http://schemas.microsoft.com/office/drawing/2014/main" id="{82775B59-85E3-4460-89BA-8A6611732961}"/>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14</a:t>
            </a:fld>
            <a:endParaRPr lang="en-US" sz="1600" b="1" dirty="0">
              <a:solidFill>
                <a:schemeClr val="bg2">
                  <a:lumMod val="50000"/>
                </a:schemeClr>
              </a:solidFill>
            </a:endParaRPr>
          </a:p>
        </p:txBody>
      </p:sp>
    </p:spTree>
    <p:extLst>
      <p:ext uri="{BB962C8B-B14F-4D97-AF65-F5344CB8AC3E}">
        <p14:creationId xmlns:p14="http://schemas.microsoft.com/office/powerpoint/2010/main" val="3589927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968F06A-E38E-4062-829A-50F186D78F11}"/>
              </a:ext>
            </a:extLst>
          </p:cNvPr>
          <p:cNvSpPr>
            <a:spLocks noGrp="1"/>
          </p:cNvSpPr>
          <p:nvPr>
            <p:ph type="body" idx="1"/>
          </p:nvPr>
        </p:nvSpPr>
        <p:spPr>
          <a:xfrm>
            <a:off x="430800" y="1920240"/>
            <a:ext cx="2007600" cy="1538883"/>
          </a:xfrm>
        </p:spPr>
        <p:txBody>
          <a:bodyPr wrap="square">
            <a:spAutoFit/>
          </a:bodyPr>
          <a:lstStyle/>
          <a:p>
            <a:pPr algn="r"/>
            <a:r>
              <a:rPr lang="en-US" sz="2000" dirty="0"/>
              <a:t>The traditional property types included in commercial </a:t>
            </a:r>
            <a:br>
              <a:rPr lang="en-US" sz="2000" dirty="0"/>
            </a:br>
            <a:r>
              <a:rPr lang="en-US" sz="2000" dirty="0"/>
              <a:t>real estate are:</a:t>
            </a:r>
          </a:p>
        </p:txBody>
      </p:sp>
      <p:sp>
        <p:nvSpPr>
          <p:cNvPr id="19" name="Text Placeholder 18">
            <a:extLst>
              <a:ext uri="{FF2B5EF4-FFF2-40B4-BE49-F238E27FC236}">
                <a16:creationId xmlns:a16="http://schemas.microsoft.com/office/drawing/2014/main" id="{C3FCFB09-EDA8-46F1-9677-ABFF4B23D01C}"/>
              </a:ext>
            </a:extLst>
          </p:cNvPr>
          <p:cNvSpPr>
            <a:spLocks noGrp="1"/>
          </p:cNvSpPr>
          <p:nvPr>
            <p:ph type="body" sz="quarter" idx="13"/>
          </p:nvPr>
        </p:nvSpPr>
        <p:spPr>
          <a:xfrm>
            <a:off x="671550" y="4392573"/>
            <a:ext cx="1766850" cy="1538883"/>
          </a:xfrm>
        </p:spPr>
        <p:txBody>
          <a:bodyPr wrap="square">
            <a:spAutoFit/>
          </a:bodyPr>
          <a:lstStyle/>
          <a:p>
            <a:pPr algn="r"/>
            <a:r>
              <a:rPr lang="en-US" sz="2000" dirty="0">
                <a:solidFill>
                  <a:schemeClr val="accent2">
                    <a:lumMod val="90000"/>
                    <a:lumOff val="10000"/>
                  </a:schemeClr>
                </a:solidFill>
              </a:rPr>
              <a:t>Real estate strategies are commonly divided based on risk:</a:t>
            </a:r>
          </a:p>
        </p:txBody>
      </p:sp>
      <p:sp>
        <p:nvSpPr>
          <p:cNvPr id="2" name="Title 1"/>
          <p:cNvSpPr>
            <a:spLocks noGrp="1"/>
          </p:cNvSpPr>
          <p:nvPr>
            <p:ph type="title"/>
          </p:nvPr>
        </p:nvSpPr>
        <p:spPr/>
        <p:txBody>
          <a:bodyPr/>
          <a:lstStyle/>
          <a:p>
            <a:r>
              <a:rPr lang="en-US" dirty="0"/>
              <a:t>Real Estate</a:t>
            </a:r>
          </a:p>
        </p:txBody>
      </p:sp>
      <p:sp>
        <p:nvSpPr>
          <p:cNvPr id="20" name="Content Placeholder 2">
            <a:extLst>
              <a:ext uri="{FF2B5EF4-FFF2-40B4-BE49-F238E27FC236}">
                <a16:creationId xmlns:a16="http://schemas.microsoft.com/office/drawing/2014/main" id="{5C523153-301F-4DC7-890B-1FEB2E1333BE}"/>
              </a:ext>
            </a:extLst>
          </p:cNvPr>
          <p:cNvSpPr txBox="1">
            <a:spLocks/>
          </p:cNvSpPr>
          <p:nvPr/>
        </p:nvSpPr>
        <p:spPr>
          <a:xfrm>
            <a:off x="430800" y="937204"/>
            <a:ext cx="10856325" cy="307777"/>
          </a:xfrm>
          <a:prstGeom prst="rect">
            <a:avLst/>
          </a:prstGeom>
        </p:spPr>
        <p:txBody>
          <a:bodyPr vert="horz" wrap="square" lIns="0" tIns="0" rIns="0" bIns="0" rtlCol="0">
            <a:spAutoFit/>
          </a:bodyPr>
          <a:lstStyle>
            <a:lvl1pPr marL="230188" indent="-230188" algn="l" defTabSz="914400" rtl="0" eaLnBrk="1" latinLnBrk="0" hangingPunct="1">
              <a:lnSpc>
                <a:spcPct val="100000"/>
              </a:lnSpc>
              <a:spcBef>
                <a:spcPts val="0"/>
              </a:spcBef>
              <a:spcAft>
                <a:spcPts val="1200"/>
              </a:spcAft>
              <a:buFont typeface="Wingdings" panose="05000000000000000000" pitchFamily="2" charset="2"/>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4213" indent="-227013" algn="l" defTabSz="914400" rtl="0" eaLnBrk="1" latinLnBrk="0" hangingPunct="1">
              <a:lnSpc>
                <a:spcPct val="100000"/>
              </a:lnSpc>
              <a:spcBef>
                <a:spcPts val="0"/>
              </a:spcBef>
              <a:spcAft>
                <a:spcPts val="1200"/>
              </a:spcAft>
              <a:buFont typeface="Courier New" panose="02070309020205020404" pitchFamily="49"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4588" indent="-225425" algn="l" defTabSz="914400" rtl="0" eaLnBrk="1" latinLnBrk="0" hangingPunct="1">
              <a:lnSpc>
                <a:spcPct val="100000"/>
              </a:lnSpc>
              <a:spcBef>
                <a:spcPts val="0"/>
              </a:spcBef>
              <a:spcAft>
                <a:spcPts val="1200"/>
              </a:spcAft>
              <a:buFont typeface="Roboto" panose="02000000000000000000" pitchFamily="2"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076325" indent="-2667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Real Estate investments are </a:t>
            </a:r>
            <a:r>
              <a:rPr lang="en-US" b="1" dirty="0"/>
              <a:t>equity investments</a:t>
            </a:r>
            <a:r>
              <a:rPr lang="en-US" dirty="0"/>
              <a:t> into commercial real estate properties. </a:t>
            </a:r>
          </a:p>
        </p:txBody>
      </p:sp>
      <p:sp>
        <p:nvSpPr>
          <p:cNvPr id="22" name="Cube 21">
            <a:extLst>
              <a:ext uri="{FF2B5EF4-FFF2-40B4-BE49-F238E27FC236}">
                <a16:creationId xmlns:a16="http://schemas.microsoft.com/office/drawing/2014/main" id="{09E629B0-2B17-4F9E-972D-5D17CECDE800}"/>
              </a:ext>
            </a:extLst>
          </p:cNvPr>
          <p:cNvSpPr/>
          <p:nvPr/>
        </p:nvSpPr>
        <p:spPr>
          <a:xfrm>
            <a:off x="2834640" y="2011680"/>
            <a:ext cx="1371600" cy="914400"/>
          </a:xfrm>
          <a:prstGeom prst="cube">
            <a:avLst/>
          </a:prstGeom>
          <a:solidFill>
            <a:schemeClr val="accent3"/>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Office</a:t>
            </a:r>
          </a:p>
        </p:txBody>
      </p:sp>
      <p:sp>
        <p:nvSpPr>
          <p:cNvPr id="25" name="Cube 24">
            <a:extLst>
              <a:ext uri="{FF2B5EF4-FFF2-40B4-BE49-F238E27FC236}">
                <a16:creationId xmlns:a16="http://schemas.microsoft.com/office/drawing/2014/main" id="{DF1968FD-1391-448A-BAD4-B3B51ED3258E}"/>
              </a:ext>
            </a:extLst>
          </p:cNvPr>
          <p:cNvSpPr/>
          <p:nvPr/>
        </p:nvSpPr>
        <p:spPr>
          <a:xfrm>
            <a:off x="4332241" y="2001203"/>
            <a:ext cx="1828800" cy="914400"/>
          </a:xfrm>
          <a:prstGeom prst="cube">
            <a:avLst/>
          </a:prstGeom>
          <a:solidFill>
            <a:schemeClr val="accent3"/>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Residential</a:t>
            </a:r>
          </a:p>
        </p:txBody>
      </p:sp>
      <p:sp>
        <p:nvSpPr>
          <p:cNvPr id="26" name="Cube 25">
            <a:extLst>
              <a:ext uri="{FF2B5EF4-FFF2-40B4-BE49-F238E27FC236}">
                <a16:creationId xmlns:a16="http://schemas.microsoft.com/office/drawing/2014/main" id="{BCCA7363-AD3D-49E8-AF28-3663A8F38E6B}"/>
              </a:ext>
            </a:extLst>
          </p:cNvPr>
          <p:cNvSpPr/>
          <p:nvPr/>
        </p:nvSpPr>
        <p:spPr>
          <a:xfrm>
            <a:off x="8150406" y="2011680"/>
            <a:ext cx="1645920" cy="914400"/>
          </a:xfrm>
          <a:prstGeom prst="cube">
            <a:avLst/>
          </a:prstGeom>
          <a:solidFill>
            <a:schemeClr val="accent3"/>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Industrial</a:t>
            </a:r>
          </a:p>
        </p:txBody>
      </p:sp>
      <p:sp>
        <p:nvSpPr>
          <p:cNvPr id="27" name="Cube 26">
            <a:extLst>
              <a:ext uri="{FF2B5EF4-FFF2-40B4-BE49-F238E27FC236}">
                <a16:creationId xmlns:a16="http://schemas.microsoft.com/office/drawing/2014/main" id="{CCBA4DC1-B87E-4700-B3AC-831C4BEB003E}"/>
              </a:ext>
            </a:extLst>
          </p:cNvPr>
          <p:cNvSpPr/>
          <p:nvPr/>
        </p:nvSpPr>
        <p:spPr>
          <a:xfrm>
            <a:off x="6469924" y="2011680"/>
            <a:ext cx="1371600" cy="914400"/>
          </a:xfrm>
          <a:prstGeom prst="cube">
            <a:avLst/>
          </a:prstGeom>
          <a:solidFill>
            <a:schemeClr val="accent3"/>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Retail</a:t>
            </a:r>
          </a:p>
        </p:txBody>
      </p:sp>
      <p:sp>
        <p:nvSpPr>
          <p:cNvPr id="28" name="Cube 27">
            <a:extLst>
              <a:ext uri="{FF2B5EF4-FFF2-40B4-BE49-F238E27FC236}">
                <a16:creationId xmlns:a16="http://schemas.microsoft.com/office/drawing/2014/main" id="{9360DA66-0DD1-4F5A-8078-92E71E9C1AFA}"/>
              </a:ext>
            </a:extLst>
          </p:cNvPr>
          <p:cNvSpPr/>
          <p:nvPr/>
        </p:nvSpPr>
        <p:spPr>
          <a:xfrm>
            <a:off x="10105209" y="2011680"/>
            <a:ext cx="1371600" cy="914400"/>
          </a:xfrm>
          <a:prstGeom prst="cube">
            <a:avLst/>
          </a:prstGeom>
          <a:solidFill>
            <a:schemeClr val="accent3"/>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Hotel</a:t>
            </a:r>
          </a:p>
        </p:txBody>
      </p:sp>
      <p:sp>
        <p:nvSpPr>
          <p:cNvPr id="29" name="Cube 28">
            <a:extLst>
              <a:ext uri="{FF2B5EF4-FFF2-40B4-BE49-F238E27FC236}">
                <a16:creationId xmlns:a16="http://schemas.microsoft.com/office/drawing/2014/main" id="{09909652-B089-46DD-9F02-315199C0EEA0}"/>
              </a:ext>
            </a:extLst>
          </p:cNvPr>
          <p:cNvSpPr/>
          <p:nvPr/>
        </p:nvSpPr>
        <p:spPr>
          <a:xfrm>
            <a:off x="2911650" y="4480560"/>
            <a:ext cx="1828800" cy="914400"/>
          </a:xfrm>
          <a:prstGeom prst="cube">
            <a:avLst/>
          </a:prstGeom>
          <a:solidFill>
            <a:schemeClr val="accent2">
              <a:lumMod val="90000"/>
              <a:lumOff val="10000"/>
            </a:schemeClr>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Core Real Estate</a:t>
            </a:r>
          </a:p>
        </p:txBody>
      </p:sp>
      <p:sp>
        <p:nvSpPr>
          <p:cNvPr id="30" name="Cube 29">
            <a:extLst>
              <a:ext uri="{FF2B5EF4-FFF2-40B4-BE49-F238E27FC236}">
                <a16:creationId xmlns:a16="http://schemas.microsoft.com/office/drawing/2014/main" id="{46950F70-E9CD-455C-9538-928B8E083FC2}"/>
              </a:ext>
            </a:extLst>
          </p:cNvPr>
          <p:cNvSpPr/>
          <p:nvPr/>
        </p:nvSpPr>
        <p:spPr>
          <a:xfrm>
            <a:off x="9642559" y="4480560"/>
            <a:ext cx="1828800" cy="914400"/>
          </a:xfrm>
          <a:prstGeom prst="cube">
            <a:avLst/>
          </a:prstGeom>
          <a:solidFill>
            <a:schemeClr val="accent2">
              <a:lumMod val="90000"/>
              <a:lumOff val="10000"/>
            </a:schemeClr>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Opportunistic</a:t>
            </a:r>
            <a:br>
              <a:rPr lang="en-US" b="1" dirty="0">
                <a:solidFill>
                  <a:schemeClr val="lt1"/>
                </a:solidFill>
                <a:latin typeface="Roboto" panose="02000000000000000000" pitchFamily="2" charset="0"/>
                <a:ea typeface="Roboto" panose="02000000000000000000" pitchFamily="2" charset="0"/>
              </a:rPr>
            </a:br>
            <a:r>
              <a:rPr lang="en-US" b="1" dirty="0">
                <a:solidFill>
                  <a:schemeClr val="lt1"/>
                </a:solidFill>
                <a:latin typeface="Roboto" panose="02000000000000000000" pitchFamily="2" charset="0"/>
                <a:ea typeface="Roboto" panose="02000000000000000000" pitchFamily="2" charset="0"/>
              </a:rPr>
              <a:t>Real Estate</a:t>
            </a:r>
          </a:p>
        </p:txBody>
      </p:sp>
      <p:sp>
        <p:nvSpPr>
          <p:cNvPr id="31" name="Cube 30">
            <a:extLst>
              <a:ext uri="{FF2B5EF4-FFF2-40B4-BE49-F238E27FC236}">
                <a16:creationId xmlns:a16="http://schemas.microsoft.com/office/drawing/2014/main" id="{AFA366BD-CCBC-4F68-B87F-EC4A73AB159D}"/>
              </a:ext>
            </a:extLst>
          </p:cNvPr>
          <p:cNvSpPr/>
          <p:nvPr/>
        </p:nvSpPr>
        <p:spPr>
          <a:xfrm>
            <a:off x="5126079" y="4480560"/>
            <a:ext cx="1828800" cy="914400"/>
          </a:xfrm>
          <a:prstGeom prst="cube">
            <a:avLst/>
          </a:prstGeom>
          <a:solidFill>
            <a:schemeClr val="accent2">
              <a:lumMod val="90000"/>
              <a:lumOff val="10000"/>
            </a:schemeClr>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Core Plus </a:t>
            </a:r>
            <a:br>
              <a:rPr lang="en-US" b="1" dirty="0">
                <a:solidFill>
                  <a:schemeClr val="lt1"/>
                </a:solidFill>
                <a:latin typeface="Roboto" panose="02000000000000000000" pitchFamily="2" charset="0"/>
                <a:ea typeface="Roboto" panose="02000000000000000000" pitchFamily="2" charset="0"/>
              </a:rPr>
            </a:br>
            <a:r>
              <a:rPr lang="en-US" b="1" dirty="0">
                <a:solidFill>
                  <a:schemeClr val="lt1"/>
                </a:solidFill>
                <a:latin typeface="Roboto" panose="02000000000000000000" pitchFamily="2" charset="0"/>
                <a:ea typeface="Roboto" panose="02000000000000000000" pitchFamily="2" charset="0"/>
              </a:rPr>
              <a:t>Real Estate</a:t>
            </a:r>
          </a:p>
        </p:txBody>
      </p:sp>
      <p:sp>
        <p:nvSpPr>
          <p:cNvPr id="32" name="Cube 31">
            <a:extLst>
              <a:ext uri="{FF2B5EF4-FFF2-40B4-BE49-F238E27FC236}">
                <a16:creationId xmlns:a16="http://schemas.microsoft.com/office/drawing/2014/main" id="{C596684C-B731-4294-A71D-03F45CC40CC3}"/>
              </a:ext>
            </a:extLst>
          </p:cNvPr>
          <p:cNvSpPr/>
          <p:nvPr/>
        </p:nvSpPr>
        <p:spPr>
          <a:xfrm>
            <a:off x="7451552" y="4480560"/>
            <a:ext cx="1828800" cy="914400"/>
          </a:xfrm>
          <a:prstGeom prst="cube">
            <a:avLst/>
          </a:prstGeom>
          <a:solidFill>
            <a:schemeClr val="accent2">
              <a:lumMod val="90000"/>
              <a:lumOff val="10000"/>
            </a:schemeClr>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Value-Add </a:t>
            </a:r>
            <a:br>
              <a:rPr lang="en-US" b="1" dirty="0">
                <a:solidFill>
                  <a:schemeClr val="lt1"/>
                </a:solidFill>
                <a:latin typeface="Roboto" panose="02000000000000000000" pitchFamily="2" charset="0"/>
                <a:ea typeface="Roboto" panose="02000000000000000000" pitchFamily="2" charset="0"/>
              </a:rPr>
            </a:br>
            <a:r>
              <a:rPr lang="en-US" b="1" dirty="0">
                <a:solidFill>
                  <a:schemeClr val="lt1"/>
                </a:solidFill>
                <a:latin typeface="Roboto" panose="02000000000000000000" pitchFamily="2" charset="0"/>
                <a:ea typeface="Roboto" panose="02000000000000000000" pitchFamily="2" charset="0"/>
              </a:rPr>
              <a:t>Real Estate</a:t>
            </a:r>
          </a:p>
        </p:txBody>
      </p:sp>
      <p:cxnSp>
        <p:nvCxnSpPr>
          <p:cNvPr id="36" name="Straight Connector 35">
            <a:extLst>
              <a:ext uri="{FF2B5EF4-FFF2-40B4-BE49-F238E27FC236}">
                <a16:creationId xmlns:a16="http://schemas.microsoft.com/office/drawing/2014/main" id="{CAF522F3-F9E4-46CE-817E-F1609959550B}"/>
              </a:ext>
            </a:extLst>
          </p:cNvPr>
          <p:cNvCxnSpPr>
            <a:cxnSpLocks/>
          </p:cNvCxnSpPr>
          <p:nvPr/>
        </p:nvCxnSpPr>
        <p:spPr>
          <a:xfrm>
            <a:off x="671550" y="3819525"/>
            <a:ext cx="11089650" cy="0"/>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6" name="Date Placeholder 15">
            <a:extLst>
              <a:ext uri="{FF2B5EF4-FFF2-40B4-BE49-F238E27FC236}">
                <a16:creationId xmlns:a16="http://schemas.microsoft.com/office/drawing/2014/main" id="{D5C43C3A-3CC6-4905-A331-D9406DEB47C4}"/>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8" name="Date Placeholder 15">
            <a:extLst>
              <a:ext uri="{FF2B5EF4-FFF2-40B4-BE49-F238E27FC236}">
                <a16:creationId xmlns:a16="http://schemas.microsoft.com/office/drawing/2014/main" id="{D23A84D8-CF35-46A5-A4F8-8289B9B01535}"/>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15</a:t>
            </a:fld>
            <a:endParaRPr lang="en-US" sz="1600" b="1" dirty="0">
              <a:solidFill>
                <a:schemeClr val="bg2">
                  <a:lumMod val="50000"/>
                </a:schemeClr>
              </a:solidFill>
            </a:endParaRPr>
          </a:p>
        </p:txBody>
      </p:sp>
    </p:spTree>
    <p:extLst>
      <p:ext uri="{BB962C8B-B14F-4D97-AF65-F5344CB8AC3E}">
        <p14:creationId xmlns:p14="http://schemas.microsoft.com/office/powerpoint/2010/main" val="1395175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0800" y="1628775"/>
            <a:ext cx="5303250" cy="3323987"/>
          </a:xfrm>
          <a:solidFill>
            <a:schemeClr val="accent2">
              <a:lumMod val="10000"/>
              <a:lumOff val="90000"/>
            </a:schemeClr>
          </a:solidFill>
        </p:spPr>
        <p:txBody>
          <a:bodyPr wrap="square" lIns="91440" tIns="91440" rIns="91440" bIns="91440">
            <a:spAutoFit/>
          </a:bodyPr>
          <a:lstStyle/>
          <a:p>
            <a:pPr marL="228600" lvl="1">
              <a:buFont typeface="Wingdings" panose="05000000000000000000" pitchFamily="2" charset="2"/>
              <a:buChar char="§"/>
            </a:pPr>
            <a:r>
              <a:rPr lang="en-US" sz="1800" dirty="0"/>
              <a:t>Open-ended investments</a:t>
            </a:r>
          </a:p>
          <a:p>
            <a:pPr marL="228600" lvl="1">
              <a:buFont typeface="Wingdings" panose="05000000000000000000" pitchFamily="2" charset="2"/>
              <a:buChar char="§"/>
            </a:pPr>
            <a:r>
              <a:rPr lang="en-US" sz="1800" dirty="0"/>
              <a:t>Below 35% leverage</a:t>
            </a:r>
          </a:p>
          <a:p>
            <a:pPr marL="228600" lvl="1">
              <a:buFont typeface="Wingdings" panose="05000000000000000000" pitchFamily="2" charset="2"/>
              <a:buChar char="§"/>
            </a:pPr>
            <a:r>
              <a:rPr lang="en-US" sz="1800" dirty="0"/>
              <a:t>Primarily stabilized real estate</a:t>
            </a:r>
          </a:p>
          <a:p>
            <a:pPr marL="457200" lvl="2">
              <a:buFont typeface="Courier New" panose="02070309020205020404" pitchFamily="49" charset="0"/>
              <a:buChar char="»"/>
            </a:pPr>
            <a:r>
              <a:rPr lang="en-US" sz="1800" dirty="0"/>
              <a:t>Nearly fully leased</a:t>
            </a:r>
          </a:p>
          <a:p>
            <a:pPr marL="457200" lvl="2">
              <a:buFont typeface="Courier New" panose="02070309020205020404" pitchFamily="49" charset="0"/>
              <a:buChar char="»"/>
            </a:pPr>
            <a:r>
              <a:rPr lang="en-US" sz="1800" dirty="0"/>
              <a:t>Regular cash flow</a:t>
            </a:r>
          </a:p>
          <a:p>
            <a:pPr marL="228600" lvl="1">
              <a:buFont typeface="Wingdings" panose="05000000000000000000" pitchFamily="2" charset="2"/>
              <a:buChar char="§"/>
            </a:pPr>
            <a:r>
              <a:rPr lang="en-US" sz="1800" dirty="0"/>
              <a:t>Focus on major property types</a:t>
            </a:r>
          </a:p>
          <a:p>
            <a:pPr marL="228600" lvl="1">
              <a:buFont typeface="Wingdings" panose="05000000000000000000" pitchFamily="2" charset="2"/>
              <a:buChar char="§"/>
            </a:pPr>
            <a:r>
              <a:rPr lang="en-US" sz="1800" dirty="0"/>
              <a:t>Typically comply with NCREIF ODCE Index or NCREIF Property Index requirements</a:t>
            </a:r>
          </a:p>
        </p:txBody>
      </p:sp>
      <p:sp>
        <p:nvSpPr>
          <p:cNvPr id="4" name="Text Placeholder 3">
            <a:extLst>
              <a:ext uri="{FF2B5EF4-FFF2-40B4-BE49-F238E27FC236}">
                <a16:creationId xmlns:a16="http://schemas.microsoft.com/office/drawing/2014/main" id="{CB147F57-A651-4A8F-AC12-0DDB733BDA17}"/>
              </a:ext>
            </a:extLst>
          </p:cNvPr>
          <p:cNvSpPr>
            <a:spLocks noGrp="1"/>
          </p:cNvSpPr>
          <p:nvPr>
            <p:ph type="body" sz="quarter" idx="12"/>
          </p:nvPr>
        </p:nvSpPr>
        <p:spPr>
          <a:xfrm>
            <a:off x="5934075" y="1981200"/>
            <a:ext cx="5827127" cy="3323987"/>
          </a:xfrm>
          <a:solidFill>
            <a:schemeClr val="accent2">
              <a:lumMod val="10000"/>
              <a:lumOff val="90000"/>
            </a:schemeClr>
          </a:solidFill>
        </p:spPr>
        <p:txBody>
          <a:bodyPr wrap="square" lIns="91440" tIns="91440" rIns="91440" bIns="91440">
            <a:spAutoFit/>
          </a:bodyPr>
          <a:lstStyle/>
          <a:p>
            <a:pPr marL="228600" lvl="1">
              <a:buFont typeface="Wingdings" panose="05000000000000000000" pitchFamily="2" charset="2"/>
              <a:buChar char="§"/>
            </a:pPr>
            <a:r>
              <a:rPr lang="en-US" sz="1800" dirty="0"/>
              <a:t>Primarily stabilized</a:t>
            </a:r>
          </a:p>
          <a:p>
            <a:pPr marL="228600" lvl="1">
              <a:buFont typeface="Wingdings" panose="05000000000000000000" pitchFamily="2" charset="2"/>
              <a:buChar char="§"/>
            </a:pPr>
            <a:r>
              <a:rPr lang="en-US" sz="1800" dirty="0"/>
              <a:t>Higher risk and leverage than Core Real Estate</a:t>
            </a:r>
          </a:p>
          <a:p>
            <a:pPr marL="228600" lvl="1">
              <a:buFont typeface="Wingdings" panose="05000000000000000000" pitchFamily="2" charset="2"/>
              <a:buChar char="§"/>
            </a:pPr>
            <a:r>
              <a:rPr lang="en-US" sz="1800" dirty="0"/>
              <a:t>Open-ended investments</a:t>
            </a:r>
          </a:p>
          <a:p>
            <a:pPr marL="228600" lvl="1">
              <a:buFont typeface="Wingdings" panose="05000000000000000000" pitchFamily="2" charset="2"/>
              <a:buChar char="§"/>
            </a:pPr>
            <a:r>
              <a:rPr lang="en-US" sz="1800" dirty="0"/>
              <a:t>Can focus on only one property type</a:t>
            </a:r>
          </a:p>
          <a:p>
            <a:pPr marL="228600" lvl="1">
              <a:buFont typeface="Wingdings" panose="05000000000000000000" pitchFamily="2" charset="2"/>
              <a:buChar char="§"/>
            </a:pPr>
            <a:r>
              <a:rPr lang="en-US" sz="1800" dirty="0"/>
              <a:t>Higher development than Core Real Estate</a:t>
            </a:r>
          </a:p>
          <a:p>
            <a:pPr marL="228600" lvl="1">
              <a:buFont typeface="Wingdings" panose="05000000000000000000" pitchFamily="2" charset="2"/>
              <a:buChar char="§"/>
            </a:pPr>
            <a:r>
              <a:rPr lang="en-US" sz="1800" dirty="0"/>
              <a:t>Typically fall outside of NCREIF ODCE requirements</a:t>
            </a:r>
          </a:p>
          <a:p>
            <a:pPr marL="457200" lvl="2">
              <a:buFont typeface="Courier New" panose="02070309020205020404" pitchFamily="49" charset="0"/>
              <a:buChar char="»"/>
            </a:pPr>
            <a:r>
              <a:rPr lang="en-US" sz="1800" dirty="0"/>
              <a:t>Typically comply with NCREIF Property Index requirements</a:t>
            </a:r>
          </a:p>
        </p:txBody>
      </p:sp>
      <p:sp>
        <p:nvSpPr>
          <p:cNvPr id="2" name="Title 1"/>
          <p:cNvSpPr>
            <a:spLocks noGrp="1"/>
          </p:cNvSpPr>
          <p:nvPr>
            <p:ph type="title"/>
          </p:nvPr>
        </p:nvSpPr>
        <p:spPr/>
        <p:txBody>
          <a:bodyPr/>
          <a:lstStyle/>
          <a:p>
            <a:r>
              <a:rPr lang="en-US" dirty="0"/>
              <a:t>Real Estate</a:t>
            </a:r>
          </a:p>
        </p:txBody>
      </p:sp>
      <p:sp>
        <p:nvSpPr>
          <p:cNvPr id="7" name="Cube 6">
            <a:extLst>
              <a:ext uri="{FF2B5EF4-FFF2-40B4-BE49-F238E27FC236}">
                <a16:creationId xmlns:a16="http://schemas.microsoft.com/office/drawing/2014/main" id="{6BFDF1AA-3FF9-44F5-BCBC-78743224682B}"/>
              </a:ext>
            </a:extLst>
          </p:cNvPr>
          <p:cNvSpPr/>
          <p:nvPr/>
        </p:nvSpPr>
        <p:spPr>
          <a:xfrm>
            <a:off x="3905251" y="1113356"/>
            <a:ext cx="1828800" cy="914400"/>
          </a:xfrm>
          <a:prstGeom prst="cube">
            <a:avLst/>
          </a:prstGeom>
          <a:solidFill>
            <a:schemeClr val="accent2">
              <a:lumMod val="90000"/>
              <a:lumOff val="10000"/>
            </a:schemeClr>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Core Real Estate</a:t>
            </a:r>
          </a:p>
        </p:txBody>
      </p:sp>
      <p:sp>
        <p:nvSpPr>
          <p:cNvPr id="8" name="Cube 7">
            <a:extLst>
              <a:ext uri="{FF2B5EF4-FFF2-40B4-BE49-F238E27FC236}">
                <a16:creationId xmlns:a16="http://schemas.microsoft.com/office/drawing/2014/main" id="{9630E82A-B9D7-4478-82ED-BFF0161A727D}"/>
              </a:ext>
            </a:extLst>
          </p:cNvPr>
          <p:cNvSpPr/>
          <p:nvPr/>
        </p:nvSpPr>
        <p:spPr>
          <a:xfrm>
            <a:off x="9932400" y="1295400"/>
            <a:ext cx="1828800" cy="914400"/>
          </a:xfrm>
          <a:prstGeom prst="cube">
            <a:avLst/>
          </a:prstGeom>
          <a:solidFill>
            <a:schemeClr val="accent2">
              <a:lumMod val="90000"/>
              <a:lumOff val="10000"/>
            </a:schemeClr>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Core Plus </a:t>
            </a:r>
            <a:br>
              <a:rPr lang="en-US" b="1" dirty="0">
                <a:solidFill>
                  <a:schemeClr val="lt1"/>
                </a:solidFill>
                <a:latin typeface="Roboto" panose="02000000000000000000" pitchFamily="2" charset="0"/>
                <a:ea typeface="Roboto" panose="02000000000000000000" pitchFamily="2" charset="0"/>
              </a:rPr>
            </a:br>
            <a:r>
              <a:rPr lang="en-US" b="1" dirty="0">
                <a:solidFill>
                  <a:schemeClr val="lt1"/>
                </a:solidFill>
                <a:latin typeface="Roboto" panose="02000000000000000000" pitchFamily="2" charset="0"/>
                <a:ea typeface="Roboto" panose="02000000000000000000" pitchFamily="2" charset="0"/>
              </a:rPr>
              <a:t>Real Estate</a:t>
            </a:r>
          </a:p>
        </p:txBody>
      </p:sp>
      <p:sp>
        <p:nvSpPr>
          <p:cNvPr id="9" name="Date Placeholder 15">
            <a:extLst>
              <a:ext uri="{FF2B5EF4-FFF2-40B4-BE49-F238E27FC236}">
                <a16:creationId xmlns:a16="http://schemas.microsoft.com/office/drawing/2014/main" id="{26BC42CB-C29B-4F5F-B23A-194C5CAC4EC9}"/>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0" name="Date Placeholder 15">
            <a:extLst>
              <a:ext uri="{FF2B5EF4-FFF2-40B4-BE49-F238E27FC236}">
                <a16:creationId xmlns:a16="http://schemas.microsoft.com/office/drawing/2014/main" id="{0E2849BE-233D-404F-9497-C409ED365236}"/>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16</a:t>
            </a:fld>
            <a:endParaRPr lang="en-US" sz="1600" b="1" dirty="0">
              <a:solidFill>
                <a:schemeClr val="bg2">
                  <a:lumMod val="50000"/>
                </a:schemeClr>
              </a:solidFill>
            </a:endParaRPr>
          </a:p>
        </p:txBody>
      </p:sp>
    </p:spTree>
    <p:extLst>
      <p:ext uri="{BB962C8B-B14F-4D97-AF65-F5344CB8AC3E}">
        <p14:creationId xmlns:p14="http://schemas.microsoft.com/office/powerpoint/2010/main" val="1044240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0798" y="1673424"/>
            <a:ext cx="4600575" cy="3724096"/>
          </a:xfrm>
          <a:solidFill>
            <a:schemeClr val="accent2">
              <a:lumMod val="10000"/>
              <a:lumOff val="90000"/>
            </a:schemeClr>
          </a:solidFill>
        </p:spPr>
        <p:txBody>
          <a:bodyPr wrap="square" lIns="91440" tIns="91440" rIns="91440" bIns="91440">
            <a:spAutoFit/>
          </a:bodyPr>
          <a:lstStyle/>
          <a:p>
            <a:r>
              <a:rPr lang="en-US" sz="1800" dirty="0"/>
              <a:t>Higher risk than </a:t>
            </a:r>
            <a:br>
              <a:rPr lang="en-US" sz="1800" dirty="0"/>
            </a:br>
            <a:r>
              <a:rPr lang="en-US" sz="1800" dirty="0"/>
              <a:t>Core Real Estate</a:t>
            </a:r>
          </a:p>
          <a:p>
            <a:r>
              <a:rPr lang="en-US" sz="1800" dirty="0"/>
              <a:t>Closed-Ended investments</a:t>
            </a:r>
          </a:p>
          <a:p>
            <a:r>
              <a:rPr lang="en-US" sz="1800" dirty="0"/>
              <a:t>Leverage between 40% and 60%</a:t>
            </a:r>
          </a:p>
          <a:p>
            <a:r>
              <a:rPr lang="en-US" sz="1800" dirty="0"/>
              <a:t>Look to drive returns through increasing net operating income (NOI)</a:t>
            </a:r>
          </a:p>
          <a:p>
            <a:pPr marL="457200" lvl="1"/>
            <a:r>
              <a:rPr lang="en-US" sz="1800" dirty="0"/>
              <a:t>Increase leasing prices by upgrading properties</a:t>
            </a:r>
          </a:p>
          <a:p>
            <a:r>
              <a:rPr lang="en-US" sz="1800" dirty="0"/>
              <a:t>Typically comply with NCREIF Property Index requirements</a:t>
            </a:r>
          </a:p>
        </p:txBody>
      </p:sp>
      <p:sp>
        <p:nvSpPr>
          <p:cNvPr id="4" name="Text Placeholder 3">
            <a:extLst>
              <a:ext uri="{FF2B5EF4-FFF2-40B4-BE49-F238E27FC236}">
                <a16:creationId xmlns:a16="http://schemas.microsoft.com/office/drawing/2014/main" id="{CB147F57-A651-4A8F-AC12-0DDB733BDA17}"/>
              </a:ext>
            </a:extLst>
          </p:cNvPr>
          <p:cNvSpPr>
            <a:spLocks noGrp="1"/>
          </p:cNvSpPr>
          <p:nvPr>
            <p:ph type="body" sz="quarter" idx="12"/>
          </p:nvPr>
        </p:nvSpPr>
        <p:spPr>
          <a:xfrm>
            <a:off x="5524500" y="1981200"/>
            <a:ext cx="5827127" cy="3416320"/>
          </a:xfrm>
          <a:solidFill>
            <a:schemeClr val="accent2">
              <a:lumMod val="10000"/>
              <a:lumOff val="90000"/>
            </a:schemeClr>
          </a:solidFill>
        </p:spPr>
        <p:txBody>
          <a:bodyPr wrap="square" lIns="91440" tIns="91440" rIns="91440" bIns="91440">
            <a:spAutoFit/>
          </a:bodyPr>
          <a:lstStyle/>
          <a:p>
            <a:r>
              <a:rPr lang="en-US" sz="1800" dirty="0"/>
              <a:t>Highest risk real estate investment</a:t>
            </a:r>
          </a:p>
          <a:p>
            <a:r>
              <a:rPr lang="en-US" sz="1800" dirty="0"/>
              <a:t>Focuses on dynamic changes within properties</a:t>
            </a:r>
          </a:p>
          <a:p>
            <a:pPr lvl="1"/>
            <a:r>
              <a:rPr lang="en-US" sz="1800" dirty="0"/>
              <a:t>Transitions across property types</a:t>
            </a:r>
          </a:p>
          <a:p>
            <a:pPr lvl="1"/>
            <a:r>
              <a:rPr lang="en-US" sz="1800" dirty="0"/>
              <a:t>Development of new properties</a:t>
            </a:r>
          </a:p>
          <a:p>
            <a:r>
              <a:rPr lang="en-US" sz="1800" dirty="0"/>
              <a:t>Leverage between 55% - 80% </a:t>
            </a:r>
          </a:p>
          <a:p>
            <a:r>
              <a:rPr lang="en-US" sz="1800" dirty="0"/>
              <a:t>Closed-ended investments</a:t>
            </a:r>
          </a:p>
          <a:p>
            <a:r>
              <a:rPr lang="en-US" sz="1800" dirty="0"/>
              <a:t>Typically comply with NCREIF Property Index requirements</a:t>
            </a:r>
          </a:p>
        </p:txBody>
      </p:sp>
      <p:sp>
        <p:nvSpPr>
          <p:cNvPr id="2" name="Title 1"/>
          <p:cNvSpPr>
            <a:spLocks noGrp="1"/>
          </p:cNvSpPr>
          <p:nvPr>
            <p:ph type="title"/>
          </p:nvPr>
        </p:nvSpPr>
        <p:spPr/>
        <p:txBody>
          <a:bodyPr/>
          <a:lstStyle/>
          <a:p>
            <a:r>
              <a:rPr lang="en-US" dirty="0"/>
              <a:t>Real Estate</a:t>
            </a:r>
          </a:p>
        </p:txBody>
      </p:sp>
      <p:sp>
        <p:nvSpPr>
          <p:cNvPr id="9" name="Cube 8">
            <a:extLst>
              <a:ext uri="{FF2B5EF4-FFF2-40B4-BE49-F238E27FC236}">
                <a16:creationId xmlns:a16="http://schemas.microsoft.com/office/drawing/2014/main" id="{8C9C946B-F3DF-42C0-A6D3-5C53533812D2}"/>
              </a:ext>
            </a:extLst>
          </p:cNvPr>
          <p:cNvSpPr/>
          <p:nvPr/>
        </p:nvSpPr>
        <p:spPr>
          <a:xfrm>
            <a:off x="3202573" y="1216224"/>
            <a:ext cx="1828800" cy="914400"/>
          </a:xfrm>
          <a:prstGeom prst="cube">
            <a:avLst/>
          </a:prstGeom>
          <a:solidFill>
            <a:schemeClr val="accent2">
              <a:lumMod val="90000"/>
              <a:lumOff val="10000"/>
            </a:schemeClr>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Value-Add </a:t>
            </a:r>
            <a:br>
              <a:rPr lang="en-US" b="1" dirty="0">
                <a:solidFill>
                  <a:schemeClr val="lt1"/>
                </a:solidFill>
                <a:latin typeface="Roboto" panose="02000000000000000000" pitchFamily="2" charset="0"/>
                <a:ea typeface="Roboto" panose="02000000000000000000" pitchFamily="2" charset="0"/>
              </a:rPr>
            </a:br>
            <a:r>
              <a:rPr lang="en-US" b="1" dirty="0">
                <a:solidFill>
                  <a:schemeClr val="lt1"/>
                </a:solidFill>
                <a:latin typeface="Roboto" panose="02000000000000000000" pitchFamily="2" charset="0"/>
                <a:ea typeface="Roboto" panose="02000000000000000000" pitchFamily="2" charset="0"/>
              </a:rPr>
              <a:t>Real Estate</a:t>
            </a:r>
          </a:p>
        </p:txBody>
      </p:sp>
      <p:sp>
        <p:nvSpPr>
          <p:cNvPr id="10" name="Cube 9">
            <a:extLst>
              <a:ext uri="{FF2B5EF4-FFF2-40B4-BE49-F238E27FC236}">
                <a16:creationId xmlns:a16="http://schemas.microsoft.com/office/drawing/2014/main" id="{A1AD6C63-9DB7-4561-96A6-08F9DF33E2C0}"/>
              </a:ext>
            </a:extLst>
          </p:cNvPr>
          <p:cNvSpPr/>
          <p:nvPr/>
        </p:nvSpPr>
        <p:spPr>
          <a:xfrm>
            <a:off x="9522827" y="1397180"/>
            <a:ext cx="1828800" cy="914400"/>
          </a:xfrm>
          <a:prstGeom prst="cube">
            <a:avLst/>
          </a:prstGeom>
          <a:solidFill>
            <a:schemeClr val="accent2">
              <a:lumMod val="90000"/>
              <a:lumOff val="10000"/>
            </a:schemeClr>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lt1"/>
                </a:solidFill>
                <a:latin typeface="Roboto" panose="02000000000000000000" pitchFamily="2" charset="0"/>
                <a:ea typeface="Roboto" panose="02000000000000000000" pitchFamily="2" charset="0"/>
              </a:rPr>
              <a:t>Opportunistic</a:t>
            </a:r>
            <a:br>
              <a:rPr lang="en-US" b="1" dirty="0">
                <a:solidFill>
                  <a:schemeClr val="lt1"/>
                </a:solidFill>
                <a:latin typeface="Roboto" panose="02000000000000000000" pitchFamily="2" charset="0"/>
                <a:ea typeface="Roboto" panose="02000000000000000000" pitchFamily="2" charset="0"/>
              </a:rPr>
            </a:br>
            <a:r>
              <a:rPr lang="en-US" b="1" dirty="0">
                <a:solidFill>
                  <a:schemeClr val="lt1"/>
                </a:solidFill>
                <a:latin typeface="Roboto" panose="02000000000000000000" pitchFamily="2" charset="0"/>
                <a:ea typeface="Roboto" panose="02000000000000000000" pitchFamily="2" charset="0"/>
              </a:rPr>
              <a:t>Real Estate</a:t>
            </a:r>
          </a:p>
        </p:txBody>
      </p:sp>
      <p:sp>
        <p:nvSpPr>
          <p:cNvPr id="7" name="Date Placeholder 15">
            <a:extLst>
              <a:ext uri="{FF2B5EF4-FFF2-40B4-BE49-F238E27FC236}">
                <a16:creationId xmlns:a16="http://schemas.microsoft.com/office/drawing/2014/main" id="{B1D8A723-973D-421F-B106-DC6A6B695B10}"/>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8" name="Date Placeholder 15">
            <a:extLst>
              <a:ext uri="{FF2B5EF4-FFF2-40B4-BE49-F238E27FC236}">
                <a16:creationId xmlns:a16="http://schemas.microsoft.com/office/drawing/2014/main" id="{078FBBBE-A740-4049-8573-ED60569C4077}"/>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17</a:t>
            </a:fld>
            <a:endParaRPr lang="en-US" sz="1600" b="1" dirty="0">
              <a:solidFill>
                <a:schemeClr val="bg2">
                  <a:lumMod val="50000"/>
                </a:schemeClr>
              </a:solidFill>
            </a:endParaRPr>
          </a:p>
        </p:txBody>
      </p:sp>
    </p:spTree>
    <p:extLst>
      <p:ext uri="{BB962C8B-B14F-4D97-AF65-F5344CB8AC3E}">
        <p14:creationId xmlns:p14="http://schemas.microsoft.com/office/powerpoint/2010/main" val="237857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824468-A379-429F-B415-A1A563B19D81}"/>
              </a:ext>
            </a:extLst>
          </p:cNvPr>
          <p:cNvSpPr>
            <a:spLocks noGrp="1"/>
          </p:cNvSpPr>
          <p:nvPr>
            <p:ph type="title"/>
          </p:nvPr>
        </p:nvSpPr>
        <p:spPr>
          <a:xfrm>
            <a:off x="504000" y="2151565"/>
            <a:ext cx="4793714" cy="2708434"/>
          </a:xfrm>
        </p:spPr>
        <p:txBody>
          <a:bodyPr>
            <a:spAutoFit/>
          </a:bodyPr>
          <a:lstStyle/>
          <a:p>
            <a:pPr>
              <a:lnSpc>
                <a:spcPct val="100000"/>
              </a:lnSpc>
              <a:spcAft>
                <a:spcPts val="2400"/>
              </a:spcAft>
            </a:pPr>
            <a:r>
              <a:rPr lang="en-US" dirty="0">
                <a:solidFill>
                  <a:schemeClr val="accent5">
                    <a:lumMod val="20000"/>
                    <a:lumOff val="80000"/>
                  </a:schemeClr>
                </a:solidFill>
                <a:latin typeface="Roboto Black" panose="02000000000000000000" pitchFamily="2" charset="0"/>
                <a:ea typeface="Roboto Black" panose="02000000000000000000" pitchFamily="2" charset="0"/>
              </a:rPr>
              <a:t>02:</a:t>
            </a:r>
            <a:br>
              <a:rPr lang="en-US" dirty="0">
                <a:solidFill>
                  <a:schemeClr val="accent5">
                    <a:lumMod val="20000"/>
                    <a:lumOff val="80000"/>
                  </a:schemeClr>
                </a:solidFill>
                <a:latin typeface="Roboto Black" panose="02000000000000000000" pitchFamily="2" charset="0"/>
                <a:ea typeface="Roboto Black" panose="02000000000000000000" pitchFamily="2" charset="0"/>
              </a:rPr>
            </a:br>
            <a:r>
              <a:rPr lang="en-US" dirty="0">
                <a:solidFill>
                  <a:schemeClr val="accent5">
                    <a:lumMod val="20000"/>
                    <a:lumOff val="80000"/>
                  </a:schemeClr>
                </a:solidFill>
                <a:latin typeface="Roboto Black" panose="02000000000000000000" pitchFamily="2" charset="0"/>
                <a:ea typeface="Roboto Black" panose="02000000000000000000" pitchFamily="2" charset="0"/>
              </a:rPr>
              <a:t>HOW TO INVEST </a:t>
            </a:r>
            <a:br>
              <a:rPr lang="en-US" dirty="0">
                <a:solidFill>
                  <a:schemeClr val="accent5">
                    <a:lumMod val="20000"/>
                    <a:lumOff val="80000"/>
                  </a:schemeClr>
                </a:solidFill>
                <a:latin typeface="Roboto Black" panose="02000000000000000000" pitchFamily="2" charset="0"/>
                <a:ea typeface="Roboto Black" panose="02000000000000000000" pitchFamily="2" charset="0"/>
              </a:rPr>
            </a:br>
            <a:r>
              <a:rPr lang="en-US" dirty="0">
                <a:solidFill>
                  <a:schemeClr val="accent5">
                    <a:lumMod val="20000"/>
                    <a:lumOff val="80000"/>
                  </a:schemeClr>
                </a:solidFill>
                <a:latin typeface="Roboto Black" panose="02000000000000000000" pitchFamily="2" charset="0"/>
                <a:ea typeface="Roboto Black" panose="02000000000000000000" pitchFamily="2" charset="0"/>
              </a:rPr>
              <a:t>IN PRIVATE MARKETS</a:t>
            </a:r>
          </a:p>
        </p:txBody>
      </p:sp>
      <p:pic>
        <p:nvPicPr>
          <p:cNvPr id="4" name="Picture Placeholder 3">
            <a:extLst>
              <a:ext uri="{FF2B5EF4-FFF2-40B4-BE49-F238E27FC236}">
                <a16:creationId xmlns:a16="http://schemas.microsoft.com/office/drawing/2014/main" id="{386935CD-C88A-4DBF-AD0E-3E05523898A5}"/>
              </a:ext>
            </a:extLst>
          </p:cNvPr>
          <p:cNvPicPr>
            <a:picLocks noGrp="1" noChangeAspect="1"/>
          </p:cNvPicPr>
          <p:nvPr>
            <p:ph type="pic" sz="quarter" idx="12"/>
          </p:nvPr>
        </p:nvPicPr>
        <p:blipFill>
          <a:blip r:embed="rId2"/>
          <a:srcRect l="17607" r="17607"/>
          <a:stretch/>
        </p:blipFill>
        <p:spPr>
          <a:xfrm>
            <a:off x="7031223" y="1172675"/>
            <a:ext cx="4290933" cy="4404388"/>
          </a:xfrm>
        </p:spPr>
      </p:pic>
    </p:spTree>
    <p:extLst>
      <p:ext uri="{BB962C8B-B14F-4D97-AF65-F5344CB8AC3E}">
        <p14:creationId xmlns:p14="http://schemas.microsoft.com/office/powerpoint/2010/main" val="481325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728CE7F-BAF1-41EB-8336-0F4B824A1D01}"/>
              </a:ext>
            </a:extLst>
          </p:cNvPr>
          <p:cNvGraphicFramePr>
            <a:graphicFrameLocks noGrp="1"/>
          </p:cNvGraphicFramePr>
          <p:nvPr>
            <p:ph sz="half" idx="1"/>
            <p:extLst>
              <p:ext uri="{D42A27DB-BD31-4B8C-83A1-F6EECF244321}">
                <p14:modId xmlns:p14="http://schemas.microsoft.com/office/powerpoint/2010/main" val="3131407229"/>
              </p:ext>
            </p:extLst>
          </p:nvPr>
        </p:nvGraphicFramePr>
        <p:xfrm>
          <a:off x="587376" y="1531620"/>
          <a:ext cx="5508624" cy="3794760"/>
        </p:xfrm>
        <a:graphic>
          <a:graphicData uri="http://schemas.openxmlformats.org/drawingml/2006/table">
            <a:tbl>
              <a:tblPr firstRow="1" bandRow="1">
                <a:tableStyleId>{35758FB7-9AC5-4552-8A53-C91805E547FA}</a:tableStyleId>
              </a:tblPr>
              <a:tblGrid>
                <a:gridCol w="2754312">
                  <a:extLst>
                    <a:ext uri="{9D8B030D-6E8A-4147-A177-3AD203B41FA5}">
                      <a16:colId xmlns:a16="http://schemas.microsoft.com/office/drawing/2014/main" val="3884133219"/>
                    </a:ext>
                  </a:extLst>
                </a:gridCol>
                <a:gridCol w="2754312">
                  <a:extLst>
                    <a:ext uri="{9D8B030D-6E8A-4147-A177-3AD203B41FA5}">
                      <a16:colId xmlns:a16="http://schemas.microsoft.com/office/drawing/2014/main" val="4082637868"/>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Roboto" panose="02000000000000000000" pitchFamily="2" charset="0"/>
                          <a:ea typeface="Roboto" panose="02000000000000000000" pitchFamily="2" charset="0"/>
                        </a:rPr>
                        <a:t>Individual Fund</a:t>
                      </a:r>
                      <a:endParaRPr lang="en-US" dirty="0">
                        <a:latin typeface="Roboto" panose="02000000000000000000" pitchFamily="2" charset="0"/>
                        <a:ea typeface="Roboto" panose="02000000000000000000" pitchFamily="2" charset="0"/>
                      </a:endParaRPr>
                    </a:p>
                  </a:txBody>
                  <a:tcPr marT="182880" marB="18288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Roboto" panose="02000000000000000000" pitchFamily="2" charset="0"/>
                          <a:ea typeface="Roboto" panose="02000000000000000000" pitchFamily="2" charset="0"/>
                        </a:rPr>
                        <a:t>Co-Investment</a:t>
                      </a:r>
                      <a:endParaRPr lang="en-US" dirty="0">
                        <a:latin typeface="Roboto" panose="02000000000000000000" pitchFamily="2" charset="0"/>
                        <a:ea typeface="Roboto" panose="02000000000000000000" pitchFamily="2" charset="0"/>
                      </a:endParaRPr>
                    </a:p>
                  </a:txBody>
                  <a:tcPr marT="182880" marB="18288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378272737"/>
                  </a:ext>
                </a:extLst>
              </a:tr>
              <a:tr h="0">
                <a:tc>
                  <a:txBody>
                    <a:bodyPr/>
                    <a:lstStyle/>
                    <a:p>
                      <a:pPr marL="228600" lvl="1" indent="-228600" algn="l">
                        <a:spcAft>
                          <a:spcPts val="600"/>
                        </a:spcAft>
                        <a:buFont typeface="Wingdings" panose="05000000000000000000" pitchFamily="2" charset="2"/>
                        <a:buChar char="§"/>
                      </a:pPr>
                      <a:r>
                        <a:rPr lang="en-US" sz="1600" dirty="0">
                          <a:latin typeface="Roboto" panose="02000000000000000000" pitchFamily="2" charset="0"/>
                          <a:ea typeface="Roboto" panose="02000000000000000000" pitchFamily="2" charset="0"/>
                        </a:rPr>
                        <a:t>Pool of investments</a:t>
                      </a:r>
                    </a:p>
                    <a:p>
                      <a:pPr marL="228600" lvl="1" indent="-228600" algn="l">
                        <a:spcAft>
                          <a:spcPts val="600"/>
                        </a:spcAft>
                        <a:buFont typeface="Wingdings" panose="05000000000000000000" pitchFamily="2" charset="2"/>
                        <a:buChar char="§"/>
                      </a:pPr>
                      <a:r>
                        <a:rPr lang="en-US" sz="1600" dirty="0">
                          <a:latin typeface="Roboto" panose="02000000000000000000" pitchFamily="2" charset="0"/>
                          <a:ea typeface="Roboto" panose="02000000000000000000" pitchFamily="2" charset="0"/>
                        </a:rPr>
                        <a:t>General partners (investment manager)</a:t>
                      </a:r>
                    </a:p>
                  </a:txBody>
                  <a:tcPr marT="182880" marB="18288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lvl="1" algn="ctr"/>
                      <a:r>
                        <a:rPr lang="en-US" sz="1600" dirty="0">
                          <a:latin typeface="Roboto" panose="02000000000000000000" pitchFamily="2" charset="0"/>
                          <a:ea typeface="Roboto" panose="02000000000000000000" pitchFamily="2" charset="0"/>
                        </a:rPr>
                        <a:t>Direct investment </a:t>
                      </a:r>
                      <a:br>
                        <a:rPr lang="en-US" sz="1600" dirty="0">
                          <a:latin typeface="Roboto" panose="02000000000000000000" pitchFamily="2" charset="0"/>
                          <a:ea typeface="Roboto" panose="02000000000000000000" pitchFamily="2" charset="0"/>
                        </a:rPr>
                      </a:br>
                      <a:r>
                        <a:rPr lang="en-US" sz="1600" dirty="0">
                          <a:latin typeface="Roboto" panose="02000000000000000000" pitchFamily="2" charset="0"/>
                          <a:ea typeface="Roboto" panose="02000000000000000000" pitchFamily="2" charset="0"/>
                        </a:rPr>
                        <a:t>in a single company</a:t>
                      </a:r>
                      <a:endParaRPr lang="en-US" sz="1400" dirty="0">
                        <a:latin typeface="Roboto" panose="02000000000000000000" pitchFamily="2" charset="0"/>
                        <a:ea typeface="Roboto" panose="02000000000000000000" pitchFamily="2" charset="0"/>
                      </a:endParaRPr>
                    </a:p>
                  </a:txBody>
                  <a:tcPr marT="182880" marB="18288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3909419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lumMod val="95000"/>
                            </a:schemeClr>
                          </a:solidFill>
                          <a:latin typeface="Roboto" panose="02000000000000000000" pitchFamily="2" charset="0"/>
                          <a:ea typeface="Roboto" panose="02000000000000000000" pitchFamily="2" charset="0"/>
                        </a:rPr>
                        <a:t>Fund-of-Fund</a:t>
                      </a:r>
                      <a:endParaRPr lang="en-US" b="1" dirty="0">
                        <a:solidFill>
                          <a:schemeClr val="bg1">
                            <a:lumMod val="95000"/>
                          </a:schemeClr>
                        </a:solidFill>
                        <a:latin typeface="Roboto" panose="02000000000000000000" pitchFamily="2" charset="0"/>
                        <a:ea typeface="Roboto" panose="02000000000000000000" pitchFamily="2" charset="0"/>
                      </a:endParaRPr>
                    </a:p>
                  </a:txBody>
                  <a:tcPr marT="182880" marB="18288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lumMod val="95000"/>
                            </a:schemeClr>
                          </a:solidFill>
                          <a:latin typeface="Roboto" panose="02000000000000000000" pitchFamily="2" charset="0"/>
                          <a:ea typeface="Roboto" panose="02000000000000000000" pitchFamily="2" charset="0"/>
                        </a:rPr>
                        <a:t>Secondary Transactions</a:t>
                      </a:r>
                      <a:endParaRPr lang="en-US" b="1" dirty="0">
                        <a:solidFill>
                          <a:schemeClr val="bg1">
                            <a:lumMod val="95000"/>
                          </a:schemeClr>
                        </a:solidFill>
                        <a:latin typeface="Roboto" panose="02000000000000000000" pitchFamily="2" charset="0"/>
                        <a:ea typeface="Roboto" panose="02000000000000000000" pitchFamily="2" charset="0"/>
                      </a:endParaRPr>
                    </a:p>
                  </a:txBody>
                  <a:tcPr marT="182880" marB="18288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370919648"/>
                  </a:ext>
                </a:extLst>
              </a:tr>
              <a:tr h="847924">
                <a:tc>
                  <a:txBody>
                    <a:bodyPr/>
                    <a:lstStyle/>
                    <a:p>
                      <a:pPr marL="0" lvl="1" algn="ctr"/>
                      <a:r>
                        <a:rPr lang="en-US" sz="1600" dirty="0">
                          <a:latin typeface="Roboto" panose="02000000000000000000" pitchFamily="2" charset="0"/>
                          <a:ea typeface="Roboto" panose="02000000000000000000" pitchFamily="2" charset="0"/>
                        </a:rPr>
                        <a:t>Pool of </a:t>
                      </a:r>
                      <a:r>
                        <a:rPr lang="en-US" sz="1600">
                          <a:latin typeface="Roboto" panose="02000000000000000000" pitchFamily="2" charset="0"/>
                          <a:ea typeface="Roboto" panose="02000000000000000000" pitchFamily="2" charset="0"/>
                        </a:rPr>
                        <a:t>individual funds</a:t>
                      </a:r>
                      <a:endParaRPr lang="en-US" sz="1600" dirty="0">
                        <a:latin typeface="Roboto" panose="02000000000000000000" pitchFamily="2" charset="0"/>
                        <a:ea typeface="Roboto" panose="02000000000000000000" pitchFamily="2" charset="0"/>
                      </a:endParaRPr>
                    </a:p>
                  </a:txBody>
                  <a:tcPr marT="182880" marB="18288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marL="0" lvl="1" algn="ctr"/>
                      <a:r>
                        <a:rPr lang="en-US" sz="1600" dirty="0">
                          <a:latin typeface="Roboto" panose="02000000000000000000" pitchFamily="2" charset="0"/>
                          <a:ea typeface="Roboto" panose="02000000000000000000" pitchFamily="2" charset="0"/>
                        </a:rPr>
                        <a:t>Purchase an </a:t>
                      </a:r>
                      <a:br>
                        <a:rPr lang="en-US" sz="1600" dirty="0">
                          <a:latin typeface="Roboto" panose="02000000000000000000" pitchFamily="2" charset="0"/>
                          <a:ea typeface="Roboto" panose="02000000000000000000" pitchFamily="2" charset="0"/>
                        </a:rPr>
                      </a:br>
                      <a:r>
                        <a:rPr lang="en-US" sz="1600" dirty="0">
                          <a:latin typeface="Roboto" panose="02000000000000000000" pitchFamily="2" charset="0"/>
                          <a:ea typeface="Roboto" panose="02000000000000000000" pitchFamily="2" charset="0"/>
                        </a:rPr>
                        <a:t>individual fund from </a:t>
                      </a:r>
                      <a:br>
                        <a:rPr lang="en-US" sz="1600" dirty="0">
                          <a:latin typeface="Roboto" panose="02000000000000000000" pitchFamily="2" charset="0"/>
                          <a:ea typeface="Roboto" panose="02000000000000000000" pitchFamily="2" charset="0"/>
                        </a:rPr>
                      </a:br>
                      <a:r>
                        <a:rPr lang="en-US" sz="1600" dirty="0">
                          <a:latin typeface="Roboto" panose="02000000000000000000" pitchFamily="2" charset="0"/>
                          <a:ea typeface="Roboto" panose="02000000000000000000" pitchFamily="2" charset="0"/>
                        </a:rPr>
                        <a:t>a current limited partner </a:t>
                      </a:r>
                      <a:br>
                        <a:rPr lang="en-US" sz="1600" dirty="0">
                          <a:latin typeface="Roboto" panose="02000000000000000000" pitchFamily="2" charset="0"/>
                          <a:ea typeface="Roboto" panose="02000000000000000000" pitchFamily="2" charset="0"/>
                        </a:rPr>
                      </a:br>
                      <a:r>
                        <a:rPr lang="en-US" sz="1600" dirty="0">
                          <a:latin typeface="Roboto" panose="02000000000000000000" pitchFamily="2" charset="0"/>
                          <a:ea typeface="Roboto" panose="02000000000000000000" pitchFamily="2" charset="0"/>
                        </a:rPr>
                        <a:t>in an individual fund</a:t>
                      </a:r>
                    </a:p>
                  </a:txBody>
                  <a:tcPr marT="182880" marB="18288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1559045"/>
                  </a:ext>
                </a:extLst>
              </a:tr>
            </a:tbl>
          </a:graphicData>
        </a:graphic>
      </p:graphicFrame>
      <p:sp>
        <p:nvSpPr>
          <p:cNvPr id="3" name="Title 2">
            <a:extLst>
              <a:ext uri="{FF2B5EF4-FFF2-40B4-BE49-F238E27FC236}">
                <a16:creationId xmlns:a16="http://schemas.microsoft.com/office/drawing/2014/main" id="{2E23FA33-9EF8-444C-BC7B-211016800FBB}"/>
              </a:ext>
            </a:extLst>
          </p:cNvPr>
          <p:cNvSpPr>
            <a:spLocks noGrp="1"/>
          </p:cNvSpPr>
          <p:nvPr>
            <p:ph type="title"/>
          </p:nvPr>
        </p:nvSpPr>
        <p:spPr/>
        <p:txBody>
          <a:bodyPr/>
          <a:lstStyle/>
          <a:p>
            <a:r>
              <a:rPr lang="en-US" sz="3200" dirty="0"/>
              <a:t>How to Invest in Private Markets</a:t>
            </a:r>
            <a:endParaRPr lang="en-US" dirty="0"/>
          </a:p>
        </p:txBody>
      </p:sp>
      <p:grpSp>
        <p:nvGrpSpPr>
          <p:cNvPr id="18" name="Group 17">
            <a:extLst>
              <a:ext uri="{FF2B5EF4-FFF2-40B4-BE49-F238E27FC236}">
                <a16:creationId xmlns:a16="http://schemas.microsoft.com/office/drawing/2014/main" id="{ACAE393F-F743-4318-A845-0B32AD75A932}"/>
              </a:ext>
            </a:extLst>
          </p:cNvPr>
          <p:cNvGrpSpPr/>
          <p:nvPr/>
        </p:nvGrpSpPr>
        <p:grpSpPr>
          <a:xfrm>
            <a:off x="6801246" y="1191985"/>
            <a:ext cx="5255817" cy="4246790"/>
            <a:chOff x="6801246" y="1191985"/>
            <a:chExt cx="5255817" cy="4246790"/>
          </a:xfrm>
        </p:grpSpPr>
        <p:grpSp>
          <p:nvGrpSpPr>
            <p:cNvPr id="17" name="Group 16">
              <a:extLst>
                <a:ext uri="{FF2B5EF4-FFF2-40B4-BE49-F238E27FC236}">
                  <a16:creationId xmlns:a16="http://schemas.microsoft.com/office/drawing/2014/main" id="{1B87B2CC-7E44-4E21-A4F4-70AD773AE880}"/>
                </a:ext>
              </a:extLst>
            </p:cNvPr>
            <p:cNvGrpSpPr/>
            <p:nvPr/>
          </p:nvGrpSpPr>
          <p:grpSpPr>
            <a:xfrm>
              <a:off x="6801246" y="1191985"/>
              <a:ext cx="2595663" cy="4246790"/>
              <a:chOff x="7812087" y="1773010"/>
              <a:chExt cx="1581150" cy="3311980"/>
            </a:xfrm>
          </p:grpSpPr>
          <p:sp>
            <p:nvSpPr>
              <p:cNvPr id="9" name="Arrow: Up-Down 8">
                <a:extLst>
                  <a:ext uri="{FF2B5EF4-FFF2-40B4-BE49-F238E27FC236}">
                    <a16:creationId xmlns:a16="http://schemas.microsoft.com/office/drawing/2014/main" id="{E0B06A7C-10F7-4749-A2F3-9A0F5E8AE30B}"/>
                  </a:ext>
                </a:extLst>
              </p:cNvPr>
              <p:cNvSpPr/>
              <p:nvPr/>
            </p:nvSpPr>
            <p:spPr>
              <a:xfrm>
                <a:off x="7812087" y="1773010"/>
                <a:ext cx="1581150" cy="3311980"/>
              </a:xfrm>
              <a:prstGeom prst="upDownArrow">
                <a:avLst/>
              </a:prstGeom>
              <a:gradFill flip="none" rotWithShape="1">
                <a:gsLst>
                  <a:gs pos="0">
                    <a:schemeClr val="accent5"/>
                  </a:gs>
                  <a:gs pos="62000">
                    <a:schemeClr val="bg1">
                      <a:lumMod val="88000"/>
                    </a:schemeClr>
                  </a:gs>
                </a:gsLst>
                <a:lin ang="5400000" scaled="0"/>
                <a:tileRect/>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0" name="Content Placeholder 2">
                <a:extLst>
                  <a:ext uri="{FF2B5EF4-FFF2-40B4-BE49-F238E27FC236}">
                    <a16:creationId xmlns:a16="http://schemas.microsoft.com/office/drawing/2014/main" id="{FA66E383-63B4-4C56-90D2-AF2ED97281C2}"/>
                  </a:ext>
                </a:extLst>
              </p:cNvPr>
              <p:cNvSpPr txBox="1">
                <a:spLocks/>
              </p:cNvSpPr>
              <p:nvPr/>
            </p:nvSpPr>
            <p:spPr>
              <a:xfrm>
                <a:off x="7936409" y="2162849"/>
                <a:ext cx="1332501" cy="576068"/>
              </a:xfrm>
              <a:prstGeom prst="rect">
                <a:avLst/>
              </a:prstGeom>
            </p:spPr>
            <p:txBody>
              <a:bodyPr vert="horz" wrap="square" lIns="0" tIns="0" rIns="0" bIns="0" rtlCol="0" anchor="ctr" anchorCtr="0">
                <a:spAutoFit/>
              </a:bodyPr>
              <a:lstStyle>
                <a:lvl1pPr marL="342900" indent="-342900" algn="l" defTabSz="457200" rtl="0" eaLnBrk="1" latinLnBrk="0" hangingPunct="1">
                  <a:lnSpc>
                    <a:spcPct val="100000"/>
                  </a:lnSpc>
                  <a:spcBef>
                    <a:spcPct val="20000"/>
                  </a:spcBef>
                  <a:spcAft>
                    <a:spcPts val="1200"/>
                  </a:spcAft>
                  <a:buFont typeface="Arial"/>
                  <a:buChar char="•"/>
                  <a:defRPr sz="3200" kern="1200">
                    <a:solidFill>
                      <a:srgbClr val="350D68"/>
                    </a:solidFill>
                    <a:latin typeface="+mn-lt"/>
                    <a:ea typeface="+mn-ea"/>
                    <a:cs typeface="+mn-cs"/>
                  </a:defRPr>
                </a:lvl1pPr>
                <a:lvl2pPr marL="742950" indent="-285750" algn="l" defTabSz="457200" rtl="0" eaLnBrk="1" latinLnBrk="0" hangingPunct="1">
                  <a:lnSpc>
                    <a:spcPct val="100000"/>
                  </a:lnSpc>
                  <a:spcBef>
                    <a:spcPct val="20000"/>
                  </a:spcBef>
                  <a:spcAft>
                    <a:spcPts val="1200"/>
                  </a:spcAft>
                  <a:buFont typeface="Arial"/>
                  <a:buChar char="–"/>
                  <a:defRPr sz="2800" kern="1200">
                    <a:solidFill>
                      <a:srgbClr val="350D68"/>
                    </a:solidFill>
                    <a:latin typeface="+mn-lt"/>
                    <a:ea typeface="+mn-ea"/>
                    <a:cs typeface="+mn-cs"/>
                  </a:defRPr>
                </a:lvl2pPr>
                <a:lvl3pPr marL="1143000" indent="-228600" algn="l" defTabSz="457200" rtl="0" eaLnBrk="1" latinLnBrk="0" hangingPunct="1">
                  <a:lnSpc>
                    <a:spcPct val="100000"/>
                  </a:lnSpc>
                  <a:spcBef>
                    <a:spcPct val="20000"/>
                  </a:spcBef>
                  <a:spcAft>
                    <a:spcPts val="1200"/>
                  </a:spcAft>
                  <a:buFont typeface="Arial"/>
                  <a:buChar char="•"/>
                  <a:defRPr sz="2400" kern="1200">
                    <a:solidFill>
                      <a:srgbClr val="350D68"/>
                    </a:solidFill>
                    <a:latin typeface="+mn-lt"/>
                    <a:ea typeface="+mn-ea"/>
                    <a:cs typeface="+mn-cs"/>
                  </a:defRPr>
                </a:lvl3pPr>
                <a:lvl4pPr marL="16002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4pPr>
                <a:lvl5pPr marL="20574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5pPr>
                <a:lvl6pPr marL="25146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Font typeface="Arial"/>
                  <a:buNone/>
                </a:pPr>
                <a:r>
                  <a:rPr lang="en-US" sz="1600" b="1" dirty="0">
                    <a:solidFill>
                      <a:schemeClr val="tx1"/>
                    </a:solidFill>
                    <a:latin typeface="Roboto" panose="02000000000000000000" pitchFamily="2" charset="0"/>
                    <a:ea typeface="Roboto" panose="02000000000000000000" pitchFamily="2" charset="0"/>
                  </a:rPr>
                  <a:t>More </a:t>
                </a:r>
                <a:br>
                  <a:rPr lang="en-US" sz="1600" b="1" dirty="0">
                    <a:solidFill>
                      <a:schemeClr val="tx1"/>
                    </a:solidFill>
                    <a:latin typeface="Roboto" panose="02000000000000000000" pitchFamily="2" charset="0"/>
                    <a:ea typeface="Roboto" panose="02000000000000000000" pitchFamily="2" charset="0"/>
                  </a:rPr>
                </a:br>
                <a:r>
                  <a:rPr lang="en-US" sz="1600" b="1" dirty="0">
                    <a:solidFill>
                      <a:schemeClr val="tx1"/>
                    </a:solidFill>
                    <a:latin typeface="Roboto" panose="02000000000000000000" pitchFamily="2" charset="0"/>
                    <a:ea typeface="Roboto" panose="02000000000000000000" pitchFamily="2" charset="0"/>
                  </a:rPr>
                  <a:t>Diversification, </a:t>
                </a:r>
                <a:br>
                  <a:rPr lang="en-US" sz="1600" b="1" dirty="0">
                    <a:solidFill>
                      <a:schemeClr val="tx1"/>
                    </a:solidFill>
                    <a:latin typeface="Roboto" panose="02000000000000000000" pitchFamily="2" charset="0"/>
                    <a:ea typeface="Roboto" panose="02000000000000000000" pitchFamily="2" charset="0"/>
                  </a:rPr>
                </a:br>
                <a:r>
                  <a:rPr lang="en-US" sz="1600" b="1" dirty="0">
                    <a:solidFill>
                      <a:schemeClr val="tx1"/>
                    </a:solidFill>
                    <a:latin typeface="Roboto" panose="02000000000000000000" pitchFamily="2" charset="0"/>
                    <a:ea typeface="Roboto" panose="02000000000000000000" pitchFamily="2" charset="0"/>
                  </a:rPr>
                  <a:t>Higher Cost</a:t>
                </a:r>
              </a:p>
            </p:txBody>
          </p:sp>
          <p:sp>
            <p:nvSpPr>
              <p:cNvPr id="11" name="Content Placeholder 2">
                <a:extLst>
                  <a:ext uri="{FF2B5EF4-FFF2-40B4-BE49-F238E27FC236}">
                    <a16:creationId xmlns:a16="http://schemas.microsoft.com/office/drawing/2014/main" id="{8D96BC3D-6FD0-4675-9048-7A4BDBD6CCCD}"/>
                  </a:ext>
                </a:extLst>
              </p:cNvPr>
              <p:cNvSpPr txBox="1">
                <a:spLocks/>
              </p:cNvSpPr>
              <p:nvPr/>
            </p:nvSpPr>
            <p:spPr>
              <a:xfrm>
                <a:off x="7976390" y="4033974"/>
                <a:ext cx="1252539" cy="576068"/>
              </a:xfrm>
              <a:prstGeom prst="rect">
                <a:avLst/>
              </a:prstGeom>
            </p:spPr>
            <p:txBody>
              <a:bodyPr vert="horz" wrap="square" lIns="0" tIns="0" rIns="0" bIns="0" rtlCol="0" anchor="ctr" anchorCtr="0">
                <a:spAutoFit/>
              </a:bodyPr>
              <a:lstStyle>
                <a:lvl1pPr marL="342900" indent="-342900" algn="l" defTabSz="457200" rtl="0" eaLnBrk="1" latinLnBrk="0" hangingPunct="1">
                  <a:lnSpc>
                    <a:spcPct val="100000"/>
                  </a:lnSpc>
                  <a:spcBef>
                    <a:spcPct val="20000"/>
                  </a:spcBef>
                  <a:spcAft>
                    <a:spcPts val="1200"/>
                  </a:spcAft>
                  <a:buFont typeface="Arial"/>
                  <a:buChar char="•"/>
                  <a:defRPr sz="3200" kern="1200">
                    <a:solidFill>
                      <a:srgbClr val="350D68"/>
                    </a:solidFill>
                    <a:latin typeface="+mn-lt"/>
                    <a:ea typeface="+mn-ea"/>
                    <a:cs typeface="+mn-cs"/>
                  </a:defRPr>
                </a:lvl1pPr>
                <a:lvl2pPr marL="742950" indent="-285750" algn="l" defTabSz="457200" rtl="0" eaLnBrk="1" latinLnBrk="0" hangingPunct="1">
                  <a:lnSpc>
                    <a:spcPct val="100000"/>
                  </a:lnSpc>
                  <a:spcBef>
                    <a:spcPct val="20000"/>
                  </a:spcBef>
                  <a:spcAft>
                    <a:spcPts val="1200"/>
                  </a:spcAft>
                  <a:buFont typeface="Arial"/>
                  <a:buChar char="–"/>
                  <a:defRPr sz="2800" kern="1200">
                    <a:solidFill>
                      <a:srgbClr val="350D68"/>
                    </a:solidFill>
                    <a:latin typeface="+mn-lt"/>
                    <a:ea typeface="+mn-ea"/>
                    <a:cs typeface="+mn-cs"/>
                  </a:defRPr>
                </a:lvl2pPr>
                <a:lvl3pPr marL="1143000" indent="-228600" algn="l" defTabSz="457200" rtl="0" eaLnBrk="1" latinLnBrk="0" hangingPunct="1">
                  <a:lnSpc>
                    <a:spcPct val="100000"/>
                  </a:lnSpc>
                  <a:spcBef>
                    <a:spcPct val="20000"/>
                  </a:spcBef>
                  <a:spcAft>
                    <a:spcPts val="1200"/>
                  </a:spcAft>
                  <a:buFont typeface="Arial"/>
                  <a:buChar char="•"/>
                  <a:defRPr sz="2400" kern="1200">
                    <a:solidFill>
                      <a:srgbClr val="350D68"/>
                    </a:solidFill>
                    <a:latin typeface="+mn-lt"/>
                    <a:ea typeface="+mn-ea"/>
                    <a:cs typeface="+mn-cs"/>
                  </a:defRPr>
                </a:lvl3pPr>
                <a:lvl4pPr marL="16002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4pPr>
                <a:lvl5pPr marL="20574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5pPr>
                <a:lvl6pPr marL="25146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Font typeface="Arial"/>
                  <a:buNone/>
                </a:pPr>
                <a:r>
                  <a:rPr lang="en-US" sz="1600" b="1" dirty="0">
                    <a:solidFill>
                      <a:schemeClr val="tx1"/>
                    </a:solidFill>
                    <a:latin typeface="Roboto" panose="02000000000000000000" pitchFamily="2" charset="0"/>
                    <a:ea typeface="Roboto" panose="02000000000000000000" pitchFamily="2" charset="0"/>
                  </a:rPr>
                  <a:t>Less </a:t>
                </a:r>
                <a:br>
                  <a:rPr lang="en-US" sz="1600" b="1" dirty="0">
                    <a:solidFill>
                      <a:schemeClr val="tx1"/>
                    </a:solidFill>
                    <a:latin typeface="Roboto" panose="02000000000000000000" pitchFamily="2" charset="0"/>
                    <a:ea typeface="Roboto" panose="02000000000000000000" pitchFamily="2" charset="0"/>
                  </a:rPr>
                </a:br>
                <a:r>
                  <a:rPr lang="en-US" sz="1600" b="1" dirty="0">
                    <a:solidFill>
                      <a:schemeClr val="tx1"/>
                    </a:solidFill>
                    <a:latin typeface="Roboto" panose="02000000000000000000" pitchFamily="2" charset="0"/>
                    <a:ea typeface="Roboto" panose="02000000000000000000" pitchFamily="2" charset="0"/>
                  </a:rPr>
                  <a:t>Diversification, </a:t>
                </a:r>
                <a:br>
                  <a:rPr lang="en-US" sz="1600" b="1" dirty="0">
                    <a:solidFill>
                      <a:schemeClr val="tx1"/>
                    </a:solidFill>
                    <a:latin typeface="Roboto" panose="02000000000000000000" pitchFamily="2" charset="0"/>
                    <a:ea typeface="Roboto" panose="02000000000000000000" pitchFamily="2" charset="0"/>
                  </a:rPr>
                </a:br>
                <a:r>
                  <a:rPr lang="en-US" sz="1600" b="1" dirty="0">
                    <a:solidFill>
                      <a:schemeClr val="tx1"/>
                    </a:solidFill>
                    <a:latin typeface="Roboto" panose="02000000000000000000" pitchFamily="2" charset="0"/>
                    <a:ea typeface="Roboto" panose="02000000000000000000" pitchFamily="2" charset="0"/>
                  </a:rPr>
                  <a:t>Lower Cost</a:t>
                </a:r>
              </a:p>
            </p:txBody>
          </p:sp>
        </p:grpSp>
        <p:sp>
          <p:nvSpPr>
            <p:cNvPr id="14" name="Content Placeholder 2">
              <a:extLst>
                <a:ext uri="{FF2B5EF4-FFF2-40B4-BE49-F238E27FC236}">
                  <a16:creationId xmlns:a16="http://schemas.microsoft.com/office/drawing/2014/main" id="{0CF01F90-8EE1-4A85-8356-BBE8C19A3BCF}"/>
                </a:ext>
              </a:extLst>
            </p:cNvPr>
            <p:cNvSpPr txBox="1">
              <a:spLocks/>
            </p:cNvSpPr>
            <p:nvPr/>
          </p:nvSpPr>
          <p:spPr>
            <a:xfrm>
              <a:off x="9663906" y="1730794"/>
              <a:ext cx="2122488" cy="276999"/>
            </a:xfrm>
            <a:prstGeom prst="rect">
              <a:avLst/>
            </a:prstGeom>
          </p:spPr>
          <p:txBody>
            <a:bodyPr vert="horz" lIns="0" tIns="0" rIns="0" bIns="0" rtlCol="0" anchor="ctr" anchorCtr="0">
              <a:spAutoFit/>
            </a:bodyPr>
            <a:lstStyle>
              <a:lvl1pPr marL="342900" indent="-342900" algn="l" defTabSz="457200" rtl="0" eaLnBrk="1" latinLnBrk="0" hangingPunct="1">
                <a:lnSpc>
                  <a:spcPct val="100000"/>
                </a:lnSpc>
                <a:spcBef>
                  <a:spcPct val="20000"/>
                </a:spcBef>
                <a:spcAft>
                  <a:spcPts val="1200"/>
                </a:spcAft>
                <a:buFont typeface="Arial"/>
                <a:buChar char="•"/>
                <a:defRPr sz="3200" kern="1200">
                  <a:solidFill>
                    <a:srgbClr val="350D68"/>
                  </a:solidFill>
                  <a:latin typeface="+mn-lt"/>
                  <a:ea typeface="+mn-ea"/>
                  <a:cs typeface="+mn-cs"/>
                </a:defRPr>
              </a:lvl1pPr>
              <a:lvl2pPr marL="742950" indent="-285750" algn="l" defTabSz="457200" rtl="0" eaLnBrk="1" latinLnBrk="0" hangingPunct="1">
                <a:lnSpc>
                  <a:spcPct val="100000"/>
                </a:lnSpc>
                <a:spcBef>
                  <a:spcPct val="20000"/>
                </a:spcBef>
                <a:spcAft>
                  <a:spcPts val="1200"/>
                </a:spcAft>
                <a:buFont typeface="Arial"/>
                <a:buChar char="–"/>
                <a:defRPr sz="2800" kern="1200">
                  <a:solidFill>
                    <a:srgbClr val="350D68"/>
                  </a:solidFill>
                  <a:latin typeface="+mn-lt"/>
                  <a:ea typeface="+mn-ea"/>
                  <a:cs typeface="+mn-cs"/>
                </a:defRPr>
              </a:lvl2pPr>
              <a:lvl3pPr marL="1143000" indent="-228600" algn="l" defTabSz="457200" rtl="0" eaLnBrk="1" latinLnBrk="0" hangingPunct="1">
                <a:lnSpc>
                  <a:spcPct val="100000"/>
                </a:lnSpc>
                <a:spcBef>
                  <a:spcPct val="20000"/>
                </a:spcBef>
                <a:spcAft>
                  <a:spcPts val="1200"/>
                </a:spcAft>
                <a:buFont typeface="Arial"/>
                <a:buChar char="•"/>
                <a:defRPr sz="2400" kern="1200">
                  <a:solidFill>
                    <a:srgbClr val="350D68"/>
                  </a:solidFill>
                  <a:latin typeface="+mn-lt"/>
                  <a:ea typeface="+mn-ea"/>
                  <a:cs typeface="+mn-cs"/>
                </a:defRPr>
              </a:lvl3pPr>
              <a:lvl4pPr marL="16002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4pPr>
              <a:lvl5pPr marL="20574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5pPr>
              <a:lvl6pPr marL="25146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solidFill>
                    <a:schemeClr val="accent5"/>
                  </a:solidFill>
                  <a:latin typeface="Roboto" panose="02000000000000000000" pitchFamily="2" charset="0"/>
                  <a:ea typeface="Roboto" panose="02000000000000000000" pitchFamily="2" charset="0"/>
                </a:rPr>
                <a:t>Fund-of-Fund</a:t>
              </a:r>
              <a:endParaRPr lang="en-US" sz="1700" b="1" dirty="0">
                <a:solidFill>
                  <a:schemeClr val="accent5"/>
                </a:solidFill>
                <a:latin typeface="Roboto" panose="02000000000000000000" pitchFamily="2" charset="0"/>
                <a:ea typeface="Roboto" panose="02000000000000000000" pitchFamily="2" charset="0"/>
              </a:endParaRPr>
            </a:p>
          </p:txBody>
        </p:sp>
        <p:sp>
          <p:nvSpPr>
            <p:cNvPr id="15" name="Content Placeholder 2">
              <a:extLst>
                <a:ext uri="{FF2B5EF4-FFF2-40B4-BE49-F238E27FC236}">
                  <a16:creationId xmlns:a16="http://schemas.microsoft.com/office/drawing/2014/main" id="{21626095-678A-4145-B7BE-199BD93973AF}"/>
                </a:ext>
              </a:extLst>
            </p:cNvPr>
            <p:cNvSpPr txBox="1">
              <a:spLocks/>
            </p:cNvSpPr>
            <p:nvPr/>
          </p:nvSpPr>
          <p:spPr>
            <a:xfrm>
              <a:off x="9663906" y="4829772"/>
              <a:ext cx="2122488" cy="276999"/>
            </a:xfrm>
            <a:prstGeom prst="rect">
              <a:avLst/>
            </a:prstGeom>
          </p:spPr>
          <p:txBody>
            <a:bodyPr vert="horz" lIns="0" tIns="0" rIns="0" bIns="0" rtlCol="0" anchor="ctr" anchorCtr="0">
              <a:spAutoFit/>
            </a:bodyPr>
            <a:lstStyle>
              <a:lvl1pPr marL="342900" indent="-342900" algn="l" defTabSz="457200" rtl="0" eaLnBrk="1" latinLnBrk="0" hangingPunct="1">
                <a:lnSpc>
                  <a:spcPct val="100000"/>
                </a:lnSpc>
                <a:spcBef>
                  <a:spcPct val="20000"/>
                </a:spcBef>
                <a:spcAft>
                  <a:spcPts val="1200"/>
                </a:spcAft>
                <a:buFont typeface="Arial"/>
                <a:buChar char="•"/>
                <a:defRPr sz="3200" kern="1200">
                  <a:solidFill>
                    <a:srgbClr val="350D68"/>
                  </a:solidFill>
                  <a:latin typeface="+mn-lt"/>
                  <a:ea typeface="+mn-ea"/>
                  <a:cs typeface="+mn-cs"/>
                </a:defRPr>
              </a:lvl1pPr>
              <a:lvl2pPr marL="742950" indent="-285750" algn="l" defTabSz="457200" rtl="0" eaLnBrk="1" latinLnBrk="0" hangingPunct="1">
                <a:lnSpc>
                  <a:spcPct val="100000"/>
                </a:lnSpc>
                <a:spcBef>
                  <a:spcPct val="20000"/>
                </a:spcBef>
                <a:spcAft>
                  <a:spcPts val="1200"/>
                </a:spcAft>
                <a:buFont typeface="Arial"/>
                <a:buChar char="–"/>
                <a:defRPr sz="2800" kern="1200">
                  <a:solidFill>
                    <a:srgbClr val="350D68"/>
                  </a:solidFill>
                  <a:latin typeface="+mn-lt"/>
                  <a:ea typeface="+mn-ea"/>
                  <a:cs typeface="+mn-cs"/>
                </a:defRPr>
              </a:lvl2pPr>
              <a:lvl3pPr marL="1143000" indent="-228600" algn="l" defTabSz="457200" rtl="0" eaLnBrk="1" latinLnBrk="0" hangingPunct="1">
                <a:lnSpc>
                  <a:spcPct val="100000"/>
                </a:lnSpc>
                <a:spcBef>
                  <a:spcPct val="20000"/>
                </a:spcBef>
                <a:spcAft>
                  <a:spcPts val="1200"/>
                </a:spcAft>
                <a:buFont typeface="Arial"/>
                <a:buChar char="•"/>
                <a:defRPr sz="2400" kern="1200">
                  <a:solidFill>
                    <a:srgbClr val="350D68"/>
                  </a:solidFill>
                  <a:latin typeface="+mn-lt"/>
                  <a:ea typeface="+mn-ea"/>
                  <a:cs typeface="+mn-cs"/>
                </a:defRPr>
              </a:lvl3pPr>
              <a:lvl4pPr marL="16002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4pPr>
              <a:lvl5pPr marL="20574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5pPr>
              <a:lvl6pPr marL="25146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solidFill>
                    <a:schemeClr val="accent5"/>
                  </a:solidFill>
                  <a:latin typeface="Roboto" panose="02000000000000000000" pitchFamily="2" charset="0"/>
                  <a:ea typeface="Roboto" panose="02000000000000000000" pitchFamily="2" charset="0"/>
                </a:rPr>
                <a:t>Co-Investment</a:t>
              </a:r>
              <a:endParaRPr lang="en-US" sz="1700" b="1" dirty="0">
                <a:solidFill>
                  <a:schemeClr val="accent5"/>
                </a:solidFill>
                <a:latin typeface="Roboto" panose="02000000000000000000" pitchFamily="2" charset="0"/>
                <a:ea typeface="Roboto" panose="02000000000000000000" pitchFamily="2" charset="0"/>
              </a:endParaRPr>
            </a:p>
          </p:txBody>
        </p:sp>
        <p:sp>
          <p:nvSpPr>
            <p:cNvPr id="16" name="Content Placeholder 2">
              <a:extLst>
                <a:ext uri="{FF2B5EF4-FFF2-40B4-BE49-F238E27FC236}">
                  <a16:creationId xmlns:a16="http://schemas.microsoft.com/office/drawing/2014/main" id="{9A4C7116-8DCD-4D17-90F2-37E6AB0F3C05}"/>
                </a:ext>
              </a:extLst>
            </p:cNvPr>
            <p:cNvSpPr txBox="1">
              <a:spLocks/>
            </p:cNvSpPr>
            <p:nvPr/>
          </p:nvSpPr>
          <p:spPr>
            <a:xfrm>
              <a:off x="9663906" y="3136747"/>
              <a:ext cx="2393157" cy="276999"/>
            </a:xfrm>
            <a:prstGeom prst="rect">
              <a:avLst/>
            </a:prstGeom>
          </p:spPr>
          <p:txBody>
            <a:bodyPr vert="horz" wrap="square" lIns="0" tIns="0" rIns="0" bIns="0" rtlCol="0" anchor="ctr" anchorCtr="0">
              <a:spAutoFit/>
            </a:bodyPr>
            <a:lstStyle>
              <a:lvl1pPr marL="342900" indent="-342900" algn="l" defTabSz="457200" rtl="0" eaLnBrk="1" latinLnBrk="0" hangingPunct="1">
                <a:lnSpc>
                  <a:spcPct val="100000"/>
                </a:lnSpc>
                <a:spcBef>
                  <a:spcPct val="20000"/>
                </a:spcBef>
                <a:spcAft>
                  <a:spcPts val="1200"/>
                </a:spcAft>
                <a:buFont typeface="Arial"/>
                <a:buChar char="•"/>
                <a:defRPr sz="3200" kern="1200">
                  <a:solidFill>
                    <a:srgbClr val="350D68"/>
                  </a:solidFill>
                  <a:latin typeface="+mn-lt"/>
                  <a:ea typeface="+mn-ea"/>
                  <a:cs typeface="+mn-cs"/>
                </a:defRPr>
              </a:lvl1pPr>
              <a:lvl2pPr marL="742950" indent="-285750" algn="l" defTabSz="457200" rtl="0" eaLnBrk="1" latinLnBrk="0" hangingPunct="1">
                <a:lnSpc>
                  <a:spcPct val="100000"/>
                </a:lnSpc>
                <a:spcBef>
                  <a:spcPct val="20000"/>
                </a:spcBef>
                <a:spcAft>
                  <a:spcPts val="1200"/>
                </a:spcAft>
                <a:buFont typeface="Arial"/>
                <a:buChar char="–"/>
                <a:defRPr sz="2800" kern="1200">
                  <a:solidFill>
                    <a:srgbClr val="350D68"/>
                  </a:solidFill>
                  <a:latin typeface="+mn-lt"/>
                  <a:ea typeface="+mn-ea"/>
                  <a:cs typeface="+mn-cs"/>
                </a:defRPr>
              </a:lvl2pPr>
              <a:lvl3pPr marL="1143000" indent="-228600" algn="l" defTabSz="457200" rtl="0" eaLnBrk="1" latinLnBrk="0" hangingPunct="1">
                <a:lnSpc>
                  <a:spcPct val="100000"/>
                </a:lnSpc>
                <a:spcBef>
                  <a:spcPct val="20000"/>
                </a:spcBef>
                <a:spcAft>
                  <a:spcPts val="1200"/>
                </a:spcAft>
                <a:buFont typeface="Arial"/>
                <a:buChar char="•"/>
                <a:defRPr sz="2400" kern="1200">
                  <a:solidFill>
                    <a:srgbClr val="350D68"/>
                  </a:solidFill>
                  <a:latin typeface="+mn-lt"/>
                  <a:ea typeface="+mn-ea"/>
                  <a:cs typeface="+mn-cs"/>
                </a:defRPr>
              </a:lvl3pPr>
              <a:lvl4pPr marL="16002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4pPr>
              <a:lvl5pPr marL="2057400" indent="-228600" algn="l" defTabSz="457200" rtl="0" eaLnBrk="1" latinLnBrk="0" hangingPunct="1">
                <a:lnSpc>
                  <a:spcPct val="100000"/>
                </a:lnSpc>
                <a:spcBef>
                  <a:spcPct val="20000"/>
                </a:spcBef>
                <a:spcAft>
                  <a:spcPts val="1200"/>
                </a:spcAft>
                <a:buFont typeface="Arial"/>
                <a:buChar char="»"/>
                <a:defRPr sz="2000" kern="1200">
                  <a:solidFill>
                    <a:srgbClr val="350D68"/>
                  </a:solidFill>
                  <a:latin typeface="+mn-lt"/>
                  <a:ea typeface="+mn-ea"/>
                  <a:cs typeface="+mn-cs"/>
                </a:defRPr>
              </a:lvl5pPr>
              <a:lvl6pPr marL="25146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solidFill>
                    <a:schemeClr val="accent5"/>
                  </a:solidFill>
                  <a:latin typeface="Roboto" panose="02000000000000000000" pitchFamily="2" charset="0"/>
                  <a:ea typeface="Roboto" panose="02000000000000000000" pitchFamily="2" charset="0"/>
                </a:rPr>
                <a:t>Individual Fund</a:t>
              </a:r>
              <a:endParaRPr lang="en-US" sz="1700" b="1" dirty="0">
                <a:solidFill>
                  <a:schemeClr val="accent5"/>
                </a:solidFill>
                <a:latin typeface="Roboto" panose="02000000000000000000" pitchFamily="2" charset="0"/>
                <a:ea typeface="Roboto" panose="02000000000000000000" pitchFamily="2" charset="0"/>
              </a:endParaRPr>
            </a:p>
          </p:txBody>
        </p:sp>
      </p:grpSp>
      <p:sp>
        <p:nvSpPr>
          <p:cNvPr id="13" name="Date Placeholder 15">
            <a:extLst>
              <a:ext uri="{FF2B5EF4-FFF2-40B4-BE49-F238E27FC236}">
                <a16:creationId xmlns:a16="http://schemas.microsoft.com/office/drawing/2014/main" id="{D0862072-250E-4410-91E5-48C0373D0279}"/>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9" name="Date Placeholder 15">
            <a:extLst>
              <a:ext uri="{FF2B5EF4-FFF2-40B4-BE49-F238E27FC236}">
                <a16:creationId xmlns:a16="http://schemas.microsoft.com/office/drawing/2014/main" id="{998D06F3-B9FC-4CF3-BB97-6D9F7142F0B6}"/>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19</a:t>
            </a:fld>
            <a:endParaRPr lang="en-US" sz="1600" b="1" dirty="0">
              <a:solidFill>
                <a:schemeClr val="bg2">
                  <a:lumMod val="50000"/>
                </a:schemeClr>
              </a:solidFill>
            </a:endParaRPr>
          </a:p>
        </p:txBody>
      </p:sp>
    </p:spTree>
    <p:extLst>
      <p:ext uri="{BB962C8B-B14F-4D97-AF65-F5344CB8AC3E}">
        <p14:creationId xmlns:p14="http://schemas.microsoft.com/office/powerpoint/2010/main" val="990330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type="body" sz="quarter" idx="17"/>
          </p:nvPr>
        </p:nvSpPr>
        <p:spPr>
          <a:xfrm>
            <a:off x="1660543" y="1036345"/>
            <a:ext cx="1352551" cy="615553"/>
          </a:xfrm>
        </p:spPr>
        <p:txBody>
          <a:bodyPr wrap="square">
            <a:spAutoFit/>
          </a:bodyPr>
          <a:lstStyle/>
          <a:p>
            <a:r>
              <a:rPr lang="en-US" sz="4000" dirty="0">
                <a:solidFill>
                  <a:schemeClr val="accent4">
                    <a:lumMod val="20000"/>
                    <a:lumOff val="80000"/>
                  </a:schemeClr>
                </a:solidFill>
                <a:latin typeface="Roboto Black" panose="02000000000000000000" pitchFamily="2" charset="0"/>
                <a:ea typeface="Roboto Black" panose="02000000000000000000" pitchFamily="2" charset="0"/>
              </a:rPr>
              <a:t>01:</a:t>
            </a:r>
            <a:endParaRPr lang="en-US" sz="4000" noProof="1">
              <a:solidFill>
                <a:schemeClr val="accent4">
                  <a:lumMod val="20000"/>
                  <a:lumOff val="80000"/>
                </a:schemeClr>
              </a:solidFill>
              <a:latin typeface="Roboto Black" panose="02000000000000000000" pitchFamily="2" charset="0"/>
              <a:ea typeface="Roboto Black" panose="02000000000000000000" pitchFamily="2" charset="0"/>
            </a:endParaRPr>
          </a:p>
        </p:txBody>
      </p:sp>
      <p:sp>
        <p:nvSpPr>
          <p:cNvPr id="2" name="Text Placeholder 1">
            <a:extLst>
              <a:ext uri="{FF2B5EF4-FFF2-40B4-BE49-F238E27FC236}">
                <a16:creationId xmlns:a16="http://schemas.microsoft.com/office/drawing/2014/main" id="{D6038AE7-C08F-49D0-986B-881B2CDCE408}"/>
              </a:ext>
            </a:extLst>
          </p:cNvPr>
          <p:cNvSpPr>
            <a:spLocks noGrp="1"/>
          </p:cNvSpPr>
          <p:nvPr>
            <p:ph type="body" sz="quarter" idx="18"/>
          </p:nvPr>
        </p:nvSpPr>
        <p:spPr>
          <a:xfrm>
            <a:off x="1526819" y="2201460"/>
            <a:ext cx="1620000" cy="830997"/>
          </a:xfrm>
        </p:spPr>
        <p:txBody>
          <a:bodyPr>
            <a:spAutoFit/>
          </a:bodyPr>
          <a:lstStyle/>
          <a:p>
            <a:r>
              <a:rPr lang="en-US" sz="1800" b="1" dirty="0"/>
              <a:t>What are </a:t>
            </a:r>
            <a:br>
              <a:rPr lang="en-US" sz="1800" b="1" dirty="0"/>
            </a:br>
            <a:r>
              <a:rPr lang="en-US" sz="1800" b="1" dirty="0"/>
              <a:t>alternative assets?</a:t>
            </a:r>
          </a:p>
        </p:txBody>
      </p:sp>
      <p:sp>
        <p:nvSpPr>
          <p:cNvPr id="5" name="Text Placeholder 4">
            <a:extLst>
              <a:ext uri="{FF2B5EF4-FFF2-40B4-BE49-F238E27FC236}">
                <a16:creationId xmlns:a16="http://schemas.microsoft.com/office/drawing/2014/main" id="{9AC09362-B0E6-46FC-9E66-EB34E4736FD4}"/>
              </a:ext>
            </a:extLst>
          </p:cNvPr>
          <p:cNvSpPr>
            <a:spLocks noGrp="1"/>
          </p:cNvSpPr>
          <p:nvPr>
            <p:ph type="body" sz="quarter" idx="33"/>
          </p:nvPr>
        </p:nvSpPr>
        <p:spPr>
          <a:xfrm>
            <a:off x="3657678" y="1036346"/>
            <a:ext cx="1620000" cy="615553"/>
          </a:xfrm>
        </p:spPr>
        <p:txBody>
          <a:bodyPr>
            <a:spAutoFit/>
          </a:bodyPr>
          <a:lstStyle/>
          <a:p>
            <a:r>
              <a:rPr lang="en-US" sz="4000" dirty="0">
                <a:solidFill>
                  <a:schemeClr val="accent1">
                    <a:lumMod val="20000"/>
                    <a:lumOff val="80000"/>
                  </a:schemeClr>
                </a:solidFill>
                <a:latin typeface="Roboto Black" panose="02000000000000000000" pitchFamily="2" charset="0"/>
                <a:ea typeface="Roboto Black" panose="02000000000000000000" pitchFamily="2" charset="0"/>
              </a:rPr>
              <a:t>02:</a:t>
            </a:r>
          </a:p>
        </p:txBody>
      </p:sp>
      <p:sp>
        <p:nvSpPr>
          <p:cNvPr id="7" name="Text Placeholder 6">
            <a:extLst>
              <a:ext uri="{FF2B5EF4-FFF2-40B4-BE49-F238E27FC236}">
                <a16:creationId xmlns:a16="http://schemas.microsoft.com/office/drawing/2014/main" id="{677655F9-D39F-4407-8B84-76AEDE522F1E}"/>
              </a:ext>
            </a:extLst>
          </p:cNvPr>
          <p:cNvSpPr>
            <a:spLocks noGrp="1"/>
          </p:cNvSpPr>
          <p:nvPr>
            <p:ph type="body" sz="quarter" idx="34"/>
          </p:nvPr>
        </p:nvSpPr>
        <p:spPr>
          <a:xfrm>
            <a:off x="3657678" y="2206218"/>
            <a:ext cx="1620000" cy="830997"/>
          </a:xfrm>
        </p:spPr>
        <p:txBody>
          <a:bodyPr>
            <a:spAutoFit/>
          </a:bodyPr>
          <a:lstStyle/>
          <a:p>
            <a:r>
              <a:rPr lang="en-US" sz="1800" b="1" dirty="0"/>
              <a:t>How to invest in private markets</a:t>
            </a:r>
          </a:p>
        </p:txBody>
      </p:sp>
      <p:sp>
        <p:nvSpPr>
          <p:cNvPr id="8" name="Text Placeholder 7">
            <a:extLst>
              <a:ext uri="{FF2B5EF4-FFF2-40B4-BE49-F238E27FC236}">
                <a16:creationId xmlns:a16="http://schemas.microsoft.com/office/drawing/2014/main" id="{F7393F3D-8928-49F3-BE4F-DD8EF596F38C}"/>
              </a:ext>
            </a:extLst>
          </p:cNvPr>
          <p:cNvSpPr>
            <a:spLocks noGrp="1"/>
          </p:cNvSpPr>
          <p:nvPr>
            <p:ph type="body" sz="quarter" idx="45"/>
          </p:nvPr>
        </p:nvSpPr>
        <p:spPr>
          <a:xfrm>
            <a:off x="1526819" y="4005621"/>
            <a:ext cx="1620000" cy="615553"/>
          </a:xfrm>
        </p:spPr>
        <p:txBody>
          <a:bodyPr>
            <a:spAutoFit/>
          </a:bodyPr>
          <a:lstStyle/>
          <a:p>
            <a:r>
              <a:rPr lang="en-US" sz="4000" dirty="0">
                <a:solidFill>
                  <a:schemeClr val="accent1">
                    <a:lumMod val="20000"/>
                    <a:lumOff val="80000"/>
                  </a:schemeClr>
                </a:solidFill>
                <a:latin typeface="Roboto Black" panose="02000000000000000000" pitchFamily="2" charset="0"/>
                <a:ea typeface="Roboto Black" panose="02000000000000000000" pitchFamily="2" charset="0"/>
              </a:rPr>
              <a:t>03:</a:t>
            </a:r>
          </a:p>
        </p:txBody>
      </p:sp>
      <p:sp>
        <p:nvSpPr>
          <p:cNvPr id="9" name="Text Placeholder 8">
            <a:extLst>
              <a:ext uri="{FF2B5EF4-FFF2-40B4-BE49-F238E27FC236}">
                <a16:creationId xmlns:a16="http://schemas.microsoft.com/office/drawing/2014/main" id="{7FBDAA57-864A-4521-A971-3B7D89B59FCF}"/>
              </a:ext>
            </a:extLst>
          </p:cNvPr>
          <p:cNvSpPr>
            <a:spLocks noGrp="1"/>
          </p:cNvSpPr>
          <p:nvPr>
            <p:ph type="body" sz="quarter" idx="46"/>
          </p:nvPr>
        </p:nvSpPr>
        <p:spPr>
          <a:xfrm>
            <a:off x="1526819" y="5274151"/>
            <a:ext cx="1620000" cy="1107996"/>
          </a:xfrm>
        </p:spPr>
        <p:txBody>
          <a:bodyPr>
            <a:spAutoFit/>
          </a:bodyPr>
          <a:lstStyle/>
          <a:p>
            <a:r>
              <a:rPr lang="en-US" sz="1800" b="1" dirty="0"/>
              <a:t>Investors’ interest </a:t>
            </a:r>
            <a:br>
              <a:rPr lang="en-US" sz="1800" b="1" dirty="0"/>
            </a:br>
            <a:r>
              <a:rPr lang="en-US" sz="1800" b="1" dirty="0"/>
              <a:t>in limited partnership</a:t>
            </a:r>
          </a:p>
        </p:txBody>
      </p:sp>
      <p:sp>
        <p:nvSpPr>
          <p:cNvPr id="10" name="Text Placeholder 9">
            <a:extLst>
              <a:ext uri="{FF2B5EF4-FFF2-40B4-BE49-F238E27FC236}">
                <a16:creationId xmlns:a16="http://schemas.microsoft.com/office/drawing/2014/main" id="{6B2E0554-5456-45B8-901C-9A57EDC7E093}"/>
              </a:ext>
            </a:extLst>
          </p:cNvPr>
          <p:cNvSpPr>
            <a:spLocks noGrp="1"/>
          </p:cNvSpPr>
          <p:nvPr>
            <p:ph type="body" sz="quarter" idx="47"/>
          </p:nvPr>
        </p:nvSpPr>
        <p:spPr>
          <a:xfrm>
            <a:off x="3457652" y="3991299"/>
            <a:ext cx="1990647" cy="615553"/>
          </a:xfrm>
        </p:spPr>
        <p:txBody>
          <a:bodyPr wrap="square">
            <a:spAutoFit/>
          </a:bodyPr>
          <a:lstStyle/>
          <a:p>
            <a:r>
              <a:rPr lang="en-US" sz="4000" dirty="0">
                <a:solidFill>
                  <a:schemeClr val="accent5">
                    <a:lumMod val="20000"/>
                    <a:lumOff val="80000"/>
                  </a:schemeClr>
                </a:solidFill>
                <a:latin typeface="Roboto Black" panose="02000000000000000000" pitchFamily="2" charset="0"/>
                <a:ea typeface="Roboto Black" panose="02000000000000000000" pitchFamily="2" charset="0"/>
              </a:rPr>
              <a:t>04:</a:t>
            </a:r>
          </a:p>
        </p:txBody>
      </p:sp>
      <p:sp>
        <p:nvSpPr>
          <p:cNvPr id="11" name="Text Placeholder 10">
            <a:extLst>
              <a:ext uri="{FF2B5EF4-FFF2-40B4-BE49-F238E27FC236}">
                <a16:creationId xmlns:a16="http://schemas.microsoft.com/office/drawing/2014/main" id="{40234B66-BC5A-4637-85F0-649B1FCA2735}"/>
              </a:ext>
            </a:extLst>
          </p:cNvPr>
          <p:cNvSpPr>
            <a:spLocks noGrp="1"/>
          </p:cNvSpPr>
          <p:nvPr>
            <p:ph type="body" sz="quarter" idx="48"/>
          </p:nvPr>
        </p:nvSpPr>
        <p:spPr>
          <a:xfrm>
            <a:off x="3657678" y="5390767"/>
            <a:ext cx="1620000" cy="1107996"/>
          </a:xfrm>
        </p:spPr>
        <p:txBody>
          <a:bodyPr>
            <a:spAutoFit/>
          </a:bodyPr>
          <a:lstStyle/>
          <a:p>
            <a:r>
              <a:rPr lang="en-US" sz="1800" b="1" dirty="0"/>
              <a:t>Common terminology in private market investing</a:t>
            </a:r>
          </a:p>
        </p:txBody>
      </p:sp>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413917" y="1864563"/>
            <a:ext cx="3863221" cy="2742289"/>
          </a:xfrm>
        </p:spPr>
        <p:txBody>
          <a:bodyPr>
            <a:spAutoFit/>
          </a:bodyPr>
          <a:lstStyle/>
          <a:p>
            <a:pPr algn="ctr"/>
            <a:r>
              <a:rPr lang="en-US" sz="6600" dirty="0"/>
              <a:t>What </a:t>
            </a:r>
            <a:br>
              <a:rPr lang="en-US" sz="6600" dirty="0"/>
            </a:br>
            <a:r>
              <a:rPr lang="en-US" sz="6600" dirty="0"/>
              <a:t>we will cover</a:t>
            </a:r>
          </a:p>
        </p:txBody>
      </p:sp>
      <p:sp>
        <p:nvSpPr>
          <p:cNvPr id="12" name="Date Placeholder 15">
            <a:extLst>
              <a:ext uri="{FF2B5EF4-FFF2-40B4-BE49-F238E27FC236}">
                <a16:creationId xmlns:a16="http://schemas.microsoft.com/office/drawing/2014/main" id="{37A68B34-91D0-42AF-8E37-E83273D45FA8}"/>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2</a:t>
            </a:fld>
            <a:endParaRPr lang="en-US" sz="1600" b="1" dirty="0">
              <a:solidFill>
                <a:schemeClr val="bg2">
                  <a:lumMod val="50000"/>
                </a:schemeClr>
              </a:solidFill>
            </a:endParaRPr>
          </a:p>
        </p:txBody>
      </p:sp>
    </p:spTree>
    <p:extLst>
      <p:ext uri="{BB962C8B-B14F-4D97-AF65-F5344CB8AC3E}">
        <p14:creationId xmlns:p14="http://schemas.microsoft.com/office/powerpoint/2010/main" val="212272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824468-A379-429F-B415-A1A563B19D81}"/>
              </a:ext>
            </a:extLst>
          </p:cNvPr>
          <p:cNvSpPr>
            <a:spLocks noGrp="1"/>
          </p:cNvSpPr>
          <p:nvPr>
            <p:ph type="title"/>
          </p:nvPr>
        </p:nvSpPr>
        <p:spPr>
          <a:xfrm>
            <a:off x="504000" y="2074532"/>
            <a:ext cx="4793714" cy="3385542"/>
          </a:xfrm>
        </p:spPr>
        <p:txBody>
          <a:bodyPr>
            <a:spAutoFit/>
          </a:bodyPr>
          <a:lstStyle/>
          <a:p>
            <a:pPr>
              <a:lnSpc>
                <a:spcPct val="100000"/>
              </a:lnSpc>
              <a:spcAft>
                <a:spcPts val="2400"/>
              </a:spcAft>
            </a:pPr>
            <a:r>
              <a:rPr lang="en-US" dirty="0">
                <a:solidFill>
                  <a:schemeClr val="accent5">
                    <a:lumMod val="20000"/>
                    <a:lumOff val="80000"/>
                  </a:schemeClr>
                </a:solidFill>
                <a:latin typeface="Roboto Black" panose="02000000000000000000" pitchFamily="2" charset="0"/>
                <a:ea typeface="Roboto Black" panose="02000000000000000000" pitchFamily="2" charset="0"/>
              </a:rPr>
              <a:t>03:</a:t>
            </a:r>
            <a:br>
              <a:rPr lang="en-US" dirty="0">
                <a:solidFill>
                  <a:schemeClr val="accent5">
                    <a:lumMod val="20000"/>
                    <a:lumOff val="80000"/>
                  </a:schemeClr>
                </a:solidFill>
                <a:latin typeface="Roboto Black" panose="02000000000000000000" pitchFamily="2" charset="0"/>
                <a:ea typeface="Roboto Black" panose="02000000000000000000" pitchFamily="2" charset="0"/>
              </a:rPr>
            </a:br>
            <a:r>
              <a:rPr lang="en-US" dirty="0">
                <a:solidFill>
                  <a:schemeClr val="accent5">
                    <a:lumMod val="20000"/>
                    <a:lumOff val="80000"/>
                  </a:schemeClr>
                </a:solidFill>
                <a:latin typeface="Roboto Black" panose="02000000000000000000" pitchFamily="2" charset="0"/>
                <a:ea typeface="Roboto Black" panose="02000000000000000000" pitchFamily="2" charset="0"/>
              </a:rPr>
              <a:t>Investors’ interest </a:t>
            </a:r>
            <a:br>
              <a:rPr lang="en-US" dirty="0">
                <a:solidFill>
                  <a:schemeClr val="accent5">
                    <a:lumMod val="20000"/>
                    <a:lumOff val="80000"/>
                  </a:schemeClr>
                </a:solidFill>
                <a:latin typeface="Roboto Black" panose="02000000000000000000" pitchFamily="2" charset="0"/>
                <a:ea typeface="Roboto Black" panose="02000000000000000000" pitchFamily="2" charset="0"/>
              </a:rPr>
            </a:br>
            <a:r>
              <a:rPr lang="en-US" dirty="0">
                <a:solidFill>
                  <a:schemeClr val="accent5">
                    <a:lumMod val="20000"/>
                    <a:lumOff val="80000"/>
                  </a:schemeClr>
                </a:solidFill>
                <a:latin typeface="Roboto Black" panose="02000000000000000000" pitchFamily="2" charset="0"/>
                <a:ea typeface="Roboto Black" panose="02000000000000000000" pitchFamily="2" charset="0"/>
              </a:rPr>
              <a:t>in limited partnerships</a:t>
            </a:r>
          </a:p>
        </p:txBody>
      </p:sp>
      <p:pic>
        <p:nvPicPr>
          <p:cNvPr id="4" name="Picture Placeholder 3">
            <a:extLst>
              <a:ext uri="{FF2B5EF4-FFF2-40B4-BE49-F238E27FC236}">
                <a16:creationId xmlns:a16="http://schemas.microsoft.com/office/drawing/2014/main" id="{1CEBB76A-3AD6-4FCD-837F-DA489788DF3C}"/>
              </a:ext>
            </a:extLst>
          </p:cNvPr>
          <p:cNvPicPr>
            <a:picLocks noGrp="1" noChangeAspect="1"/>
          </p:cNvPicPr>
          <p:nvPr>
            <p:ph type="pic" sz="quarter" idx="12"/>
          </p:nvPr>
        </p:nvPicPr>
        <p:blipFill>
          <a:blip r:embed="rId2"/>
          <a:srcRect l="13953" r="13953"/>
          <a:stretch/>
        </p:blipFill>
        <p:spPr>
          <a:xfrm>
            <a:off x="7031223" y="1172675"/>
            <a:ext cx="4290933" cy="4404388"/>
          </a:xfrm>
        </p:spPr>
      </p:pic>
      <p:pic>
        <p:nvPicPr>
          <p:cNvPr id="7" name="Picture Placeholder 3">
            <a:extLst>
              <a:ext uri="{FF2B5EF4-FFF2-40B4-BE49-F238E27FC236}">
                <a16:creationId xmlns:a16="http://schemas.microsoft.com/office/drawing/2014/main" id="{6C3CE21F-DDE6-4C42-AB7C-D6B1645CAD95}"/>
              </a:ext>
            </a:extLst>
          </p:cNvPr>
          <p:cNvPicPr>
            <a:picLocks noChangeAspect="1"/>
          </p:cNvPicPr>
          <p:nvPr/>
        </p:nvPicPr>
        <p:blipFill>
          <a:blip r:embed="rId3"/>
          <a:srcRect l="13456" r="13456"/>
          <a:stretch/>
        </p:blipFill>
        <p:spPr>
          <a:xfrm>
            <a:off x="7031223" y="1144100"/>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pic>
    </p:spTree>
    <p:extLst>
      <p:ext uri="{BB962C8B-B14F-4D97-AF65-F5344CB8AC3E}">
        <p14:creationId xmlns:p14="http://schemas.microsoft.com/office/powerpoint/2010/main" val="3152532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D748-C32E-4D22-BC35-2613D2094011}"/>
              </a:ext>
            </a:extLst>
          </p:cNvPr>
          <p:cNvSpPr>
            <a:spLocks noGrp="1"/>
          </p:cNvSpPr>
          <p:nvPr>
            <p:ph type="title"/>
          </p:nvPr>
        </p:nvSpPr>
        <p:spPr/>
        <p:txBody>
          <a:bodyPr/>
          <a:lstStyle/>
          <a:p>
            <a:r>
              <a:rPr lang="en-US" dirty="0"/>
              <a:t>Limited Partnership Interest</a:t>
            </a:r>
          </a:p>
        </p:txBody>
      </p:sp>
      <p:sp>
        <p:nvSpPr>
          <p:cNvPr id="6" name="Speech Bubble: Rectangle with Corners Rounded 5">
            <a:extLst>
              <a:ext uri="{FF2B5EF4-FFF2-40B4-BE49-F238E27FC236}">
                <a16:creationId xmlns:a16="http://schemas.microsoft.com/office/drawing/2014/main" id="{EAB86834-C969-4C16-AA84-4EED27B1F8AF}"/>
              </a:ext>
            </a:extLst>
          </p:cNvPr>
          <p:cNvSpPr/>
          <p:nvPr/>
        </p:nvSpPr>
        <p:spPr>
          <a:xfrm>
            <a:off x="545738" y="2136959"/>
            <a:ext cx="4344678" cy="2149291"/>
          </a:xfrm>
          <a:prstGeom prst="wedgeRoundRectCallout">
            <a:avLst>
              <a:gd name="adj1" fmla="val 850"/>
              <a:gd name="adj2" fmla="val 99050"/>
              <a:gd name="adj3" fmla="val 16667"/>
            </a:avLst>
          </a:prstGeom>
          <a:solidFill>
            <a:schemeClr val="accent2"/>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A04963E5-7D89-4F38-B425-7DA89524048E}"/>
              </a:ext>
            </a:extLst>
          </p:cNvPr>
          <p:cNvSpPr>
            <a:spLocks noGrp="1"/>
          </p:cNvSpPr>
          <p:nvPr>
            <p:ph sz="half" idx="1"/>
          </p:nvPr>
        </p:nvSpPr>
        <p:spPr>
          <a:xfrm>
            <a:off x="432000" y="2380607"/>
            <a:ext cx="4344677" cy="1661993"/>
          </a:xfrm>
        </p:spPr>
        <p:txBody>
          <a:bodyPr wrap="square" lIns="91440" tIns="91440" rIns="91440" bIns="91440">
            <a:spAutoFit/>
          </a:bodyPr>
          <a:lstStyle/>
          <a:p>
            <a:pPr marL="227012" indent="0" algn="ctr">
              <a:spcAft>
                <a:spcPts val="0"/>
              </a:spcAft>
              <a:buNone/>
            </a:pPr>
            <a:r>
              <a:rPr lang="en-US" sz="3200" b="1" dirty="0">
                <a:solidFill>
                  <a:schemeClr val="bg1"/>
                </a:solidFill>
              </a:rPr>
              <a:t>What do you invest in with a private market limited partnership?</a:t>
            </a:r>
            <a:endParaRPr lang="en-US" sz="3200" dirty="0">
              <a:solidFill>
                <a:schemeClr val="bg1"/>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EF6D109C-AAE2-4158-8C52-2FAEDA40B90C}"/>
              </a:ext>
            </a:extLst>
          </p:cNvPr>
          <p:cNvSpPr txBox="1"/>
          <p:nvPr/>
        </p:nvSpPr>
        <p:spPr>
          <a:xfrm>
            <a:off x="660677" y="5350212"/>
            <a:ext cx="4114800" cy="1015663"/>
          </a:xfrm>
          <a:prstGeom prst="rect">
            <a:avLst/>
          </a:prstGeom>
          <a:noFill/>
        </p:spPr>
        <p:txBody>
          <a:bodyPr wrap="square">
            <a:spAutoFit/>
          </a:bodyPr>
          <a:lstStyle/>
          <a:p>
            <a:r>
              <a:rPr lang="en-US" sz="6000" b="1" dirty="0">
                <a:solidFill>
                  <a:schemeClr val="accent2"/>
                </a:solidFill>
                <a:latin typeface="Roboto" panose="02000000000000000000" pitchFamily="2" charset="0"/>
                <a:ea typeface="Roboto" panose="02000000000000000000" pitchFamily="2" charset="0"/>
              </a:rPr>
              <a:t>Question</a:t>
            </a:r>
            <a:endParaRPr lang="en-US" sz="6000" dirty="0">
              <a:solidFill>
                <a:schemeClr val="accent2"/>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A9B56624-28B1-46BD-9686-96B4A93B62EA}"/>
              </a:ext>
            </a:extLst>
          </p:cNvPr>
          <p:cNvSpPr txBox="1"/>
          <p:nvPr/>
        </p:nvSpPr>
        <p:spPr>
          <a:xfrm>
            <a:off x="8714250" y="1114472"/>
            <a:ext cx="3210075" cy="1015663"/>
          </a:xfrm>
          <a:prstGeom prst="rect">
            <a:avLst/>
          </a:prstGeom>
          <a:noFill/>
        </p:spPr>
        <p:txBody>
          <a:bodyPr wrap="square">
            <a:spAutoFit/>
          </a:bodyPr>
          <a:lstStyle/>
          <a:p>
            <a:r>
              <a:rPr lang="en-US" sz="6000" b="1" dirty="0">
                <a:solidFill>
                  <a:schemeClr val="accent3">
                    <a:lumMod val="75000"/>
                  </a:schemeClr>
                </a:solidFill>
                <a:latin typeface="Roboto" panose="02000000000000000000" pitchFamily="2" charset="0"/>
                <a:ea typeface="Roboto" panose="02000000000000000000" pitchFamily="2" charset="0"/>
              </a:rPr>
              <a:t>Answer</a:t>
            </a:r>
            <a:endParaRPr lang="en-US" sz="6000" dirty="0">
              <a:solidFill>
                <a:schemeClr val="accent3">
                  <a:lumMod val="75000"/>
                </a:schemeClr>
              </a:solidFill>
              <a:latin typeface="Roboto" panose="02000000000000000000" pitchFamily="2" charset="0"/>
              <a:ea typeface="Roboto" panose="02000000000000000000" pitchFamily="2" charset="0"/>
            </a:endParaRPr>
          </a:p>
        </p:txBody>
      </p:sp>
      <p:sp>
        <p:nvSpPr>
          <p:cNvPr id="13" name="Speech Bubble: Rectangle with Corners Rounded 12">
            <a:extLst>
              <a:ext uri="{FF2B5EF4-FFF2-40B4-BE49-F238E27FC236}">
                <a16:creationId xmlns:a16="http://schemas.microsoft.com/office/drawing/2014/main" id="{C9BB4F76-43C3-43B7-88EE-C3346E8AA10C}"/>
              </a:ext>
            </a:extLst>
          </p:cNvPr>
          <p:cNvSpPr/>
          <p:nvPr/>
        </p:nvSpPr>
        <p:spPr>
          <a:xfrm>
            <a:off x="5418600" y="2596356"/>
            <a:ext cx="6341400" cy="3575844"/>
          </a:xfrm>
          <a:prstGeom prst="wedgeRoundRectCallout">
            <a:avLst>
              <a:gd name="adj1" fmla="val -552"/>
              <a:gd name="adj2" fmla="val -77693"/>
              <a:gd name="adj3" fmla="val 16667"/>
            </a:avLst>
          </a:prstGeom>
          <a:solidFill>
            <a:schemeClr val="accent3">
              <a:lumMod val="7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 name="Text Placeholder 3">
            <a:extLst>
              <a:ext uri="{FF2B5EF4-FFF2-40B4-BE49-F238E27FC236}">
                <a16:creationId xmlns:a16="http://schemas.microsoft.com/office/drawing/2014/main" id="{662A0781-3978-49BA-B809-5254AC1487B3}"/>
              </a:ext>
            </a:extLst>
          </p:cNvPr>
          <p:cNvSpPr>
            <a:spLocks noGrp="1"/>
          </p:cNvSpPr>
          <p:nvPr>
            <p:ph type="body" sz="quarter" idx="12"/>
          </p:nvPr>
        </p:nvSpPr>
        <p:spPr>
          <a:xfrm>
            <a:off x="5787676" y="2906950"/>
            <a:ext cx="5603247" cy="2954655"/>
          </a:xfrm>
        </p:spPr>
        <p:txBody>
          <a:bodyPr wrap="square" lIns="91440" tIns="91440" rIns="91440" bIns="91440">
            <a:spAutoFit/>
          </a:bodyPr>
          <a:lstStyle/>
          <a:p>
            <a:pPr marL="0" indent="0">
              <a:buNone/>
            </a:pPr>
            <a:r>
              <a:rPr lang="en-US" b="1" dirty="0">
                <a:solidFill>
                  <a:schemeClr val="bg1"/>
                </a:solidFill>
              </a:rPr>
              <a:t>A </a:t>
            </a:r>
            <a:r>
              <a:rPr lang="en-US" b="1" u="sng" dirty="0">
                <a:solidFill>
                  <a:schemeClr val="bg1"/>
                </a:solidFill>
              </a:rPr>
              <a:t>Legal Relationship</a:t>
            </a:r>
            <a:r>
              <a:rPr lang="en-US" b="1" dirty="0">
                <a:solidFill>
                  <a:schemeClr val="bg1"/>
                </a:solidFill>
              </a:rPr>
              <a:t> with the general partner (investment manager)</a:t>
            </a:r>
          </a:p>
          <a:p>
            <a:pPr marL="457200" lvl="1">
              <a:buFont typeface="Wingdings" panose="05000000000000000000" pitchFamily="2" charset="2"/>
              <a:buChar char="§"/>
            </a:pPr>
            <a:r>
              <a:rPr lang="en-US" b="1" dirty="0">
                <a:solidFill>
                  <a:schemeClr val="bg1"/>
                </a:solidFill>
              </a:rPr>
              <a:t>A new limited partnership will have little to no investments. Investors (limited partners) will invest in the “promise” and track record of a general partner (investment manager).</a:t>
            </a:r>
          </a:p>
          <a:p>
            <a:pPr marL="457200" lvl="1">
              <a:buFont typeface="Wingdings" panose="05000000000000000000" pitchFamily="2" charset="2"/>
              <a:buChar char="§"/>
            </a:pPr>
            <a:r>
              <a:rPr lang="en-US" b="1" dirty="0">
                <a:solidFill>
                  <a:schemeClr val="bg1"/>
                </a:solidFill>
                <a:latin typeface="Roboto" panose="02000000000000000000" pitchFamily="2" charset="0"/>
                <a:ea typeface="Roboto" panose="02000000000000000000" pitchFamily="2" charset="0"/>
              </a:rPr>
              <a:t>Investing in a blind pool of assets</a:t>
            </a:r>
            <a:endParaRPr lang="en-US" b="1" dirty="0">
              <a:solidFill>
                <a:schemeClr val="bg1"/>
              </a:solidFill>
            </a:endParaRPr>
          </a:p>
        </p:txBody>
      </p:sp>
      <p:sp>
        <p:nvSpPr>
          <p:cNvPr id="10" name="Date Placeholder 15">
            <a:extLst>
              <a:ext uri="{FF2B5EF4-FFF2-40B4-BE49-F238E27FC236}">
                <a16:creationId xmlns:a16="http://schemas.microsoft.com/office/drawing/2014/main" id="{4B715BB1-C361-4FAB-AFB2-E52E97AAD08E}"/>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1" name="Date Placeholder 15">
            <a:extLst>
              <a:ext uri="{FF2B5EF4-FFF2-40B4-BE49-F238E27FC236}">
                <a16:creationId xmlns:a16="http://schemas.microsoft.com/office/drawing/2014/main" id="{0C6F353F-4341-4565-B286-3233A6CF89A3}"/>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21</a:t>
            </a:fld>
            <a:endParaRPr lang="en-US" sz="1600" b="1" dirty="0">
              <a:solidFill>
                <a:schemeClr val="bg2">
                  <a:lumMod val="50000"/>
                </a:schemeClr>
              </a:solidFill>
            </a:endParaRPr>
          </a:p>
        </p:txBody>
      </p:sp>
    </p:spTree>
    <p:extLst>
      <p:ext uri="{BB962C8B-B14F-4D97-AF65-F5344CB8AC3E}">
        <p14:creationId xmlns:p14="http://schemas.microsoft.com/office/powerpoint/2010/main" val="2066886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D748-C32E-4D22-BC35-2613D2094011}"/>
              </a:ext>
            </a:extLst>
          </p:cNvPr>
          <p:cNvSpPr>
            <a:spLocks noGrp="1"/>
          </p:cNvSpPr>
          <p:nvPr>
            <p:ph type="title"/>
          </p:nvPr>
        </p:nvSpPr>
        <p:spPr/>
        <p:txBody>
          <a:bodyPr/>
          <a:lstStyle/>
          <a:p>
            <a:r>
              <a:rPr lang="en-US" dirty="0"/>
              <a:t>Limited Partnership Interest</a:t>
            </a:r>
          </a:p>
        </p:txBody>
      </p:sp>
      <p:sp>
        <p:nvSpPr>
          <p:cNvPr id="6" name="Speech Bubble: Rectangle with Corners Rounded 5">
            <a:extLst>
              <a:ext uri="{FF2B5EF4-FFF2-40B4-BE49-F238E27FC236}">
                <a16:creationId xmlns:a16="http://schemas.microsoft.com/office/drawing/2014/main" id="{EAB86834-C969-4C16-AA84-4EED27B1F8AF}"/>
              </a:ext>
            </a:extLst>
          </p:cNvPr>
          <p:cNvSpPr/>
          <p:nvPr/>
        </p:nvSpPr>
        <p:spPr>
          <a:xfrm>
            <a:off x="545738" y="1514475"/>
            <a:ext cx="4788262" cy="2771775"/>
          </a:xfrm>
          <a:prstGeom prst="wedgeRoundRectCallout">
            <a:avLst>
              <a:gd name="adj1" fmla="val 850"/>
              <a:gd name="adj2" fmla="val 99050"/>
              <a:gd name="adj3" fmla="val 16667"/>
            </a:avLst>
          </a:prstGeom>
          <a:solidFill>
            <a:schemeClr val="accent6">
              <a:lumMod val="60000"/>
              <a:lumOff val="4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A04963E5-7D89-4F38-B425-7DA89524048E}"/>
              </a:ext>
            </a:extLst>
          </p:cNvPr>
          <p:cNvSpPr>
            <a:spLocks noGrp="1"/>
          </p:cNvSpPr>
          <p:nvPr>
            <p:ph sz="half" idx="1"/>
          </p:nvPr>
        </p:nvSpPr>
        <p:spPr>
          <a:xfrm>
            <a:off x="545738" y="1823144"/>
            <a:ext cx="4503785" cy="2154436"/>
          </a:xfrm>
        </p:spPr>
        <p:txBody>
          <a:bodyPr wrap="square" lIns="91440" tIns="91440" rIns="91440" bIns="91440">
            <a:spAutoFit/>
          </a:bodyPr>
          <a:lstStyle/>
          <a:p>
            <a:pPr marL="227012" indent="0" algn="ctr">
              <a:buNone/>
            </a:pPr>
            <a:r>
              <a:rPr lang="en-US" sz="3200" b="1" dirty="0"/>
              <a:t>What do you receive when investing in private market limited partnership?</a:t>
            </a:r>
          </a:p>
        </p:txBody>
      </p:sp>
      <p:sp>
        <p:nvSpPr>
          <p:cNvPr id="9" name="TextBox 8">
            <a:extLst>
              <a:ext uri="{FF2B5EF4-FFF2-40B4-BE49-F238E27FC236}">
                <a16:creationId xmlns:a16="http://schemas.microsoft.com/office/drawing/2014/main" id="{EF6D109C-AAE2-4158-8C52-2FAEDA40B90C}"/>
              </a:ext>
            </a:extLst>
          </p:cNvPr>
          <p:cNvSpPr txBox="1"/>
          <p:nvPr/>
        </p:nvSpPr>
        <p:spPr>
          <a:xfrm>
            <a:off x="545738" y="5410337"/>
            <a:ext cx="4114800" cy="1015663"/>
          </a:xfrm>
          <a:prstGeom prst="rect">
            <a:avLst/>
          </a:prstGeom>
          <a:noFill/>
        </p:spPr>
        <p:txBody>
          <a:bodyPr wrap="square">
            <a:spAutoFit/>
          </a:bodyPr>
          <a:lstStyle/>
          <a:p>
            <a:r>
              <a:rPr lang="en-US" sz="6000" b="1" dirty="0">
                <a:solidFill>
                  <a:schemeClr val="tx1">
                    <a:lumMod val="75000"/>
                    <a:lumOff val="25000"/>
                  </a:schemeClr>
                </a:solidFill>
                <a:latin typeface="Roboto" panose="02000000000000000000" pitchFamily="2" charset="0"/>
                <a:ea typeface="Roboto" panose="02000000000000000000" pitchFamily="2" charset="0"/>
              </a:rPr>
              <a:t>Question</a:t>
            </a:r>
            <a:endParaRPr lang="en-US" sz="6000" dirty="0">
              <a:solidFill>
                <a:schemeClr val="tx1">
                  <a:lumMod val="75000"/>
                  <a:lumOff val="25000"/>
                </a:schemeClr>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A9B56624-28B1-46BD-9686-96B4A93B62EA}"/>
              </a:ext>
            </a:extLst>
          </p:cNvPr>
          <p:cNvSpPr txBox="1"/>
          <p:nvPr/>
        </p:nvSpPr>
        <p:spPr>
          <a:xfrm>
            <a:off x="8714250" y="1114472"/>
            <a:ext cx="3210075" cy="1015663"/>
          </a:xfrm>
          <a:prstGeom prst="rect">
            <a:avLst/>
          </a:prstGeom>
          <a:noFill/>
        </p:spPr>
        <p:txBody>
          <a:bodyPr wrap="square">
            <a:spAutoFit/>
          </a:bodyPr>
          <a:lstStyle/>
          <a:p>
            <a:r>
              <a:rPr lang="en-US" sz="6000" b="1" dirty="0">
                <a:solidFill>
                  <a:schemeClr val="accent2">
                    <a:lumMod val="75000"/>
                    <a:lumOff val="25000"/>
                  </a:schemeClr>
                </a:solidFill>
                <a:latin typeface="Roboto" panose="02000000000000000000" pitchFamily="2" charset="0"/>
                <a:ea typeface="Roboto" panose="02000000000000000000" pitchFamily="2" charset="0"/>
              </a:rPr>
              <a:t>Answer</a:t>
            </a:r>
            <a:endParaRPr lang="en-US" sz="6000" dirty="0">
              <a:solidFill>
                <a:schemeClr val="accent2">
                  <a:lumMod val="75000"/>
                  <a:lumOff val="25000"/>
                </a:schemeClr>
              </a:solidFill>
              <a:latin typeface="Roboto" panose="02000000000000000000" pitchFamily="2" charset="0"/>
              <a:ea typeface="Roboto" panose="02000000000000000000" pitchFamily="2" charset="0"/>
            </a:endParaRPr>
          </a:p>
        </p:txBody>
      </p:sp>
      <p:sp>
        <p:nvSpPr>
          <p:cNvPr id="13" name="Speech Bubble: Rectangle with Corners Rounded 12">
            <a:extLst>
              <a:ext uri="{FF2B5EF4-FFF2-40B4-BE49-F238E27FC236}">
                <a16:creationId xmlns:a16="http://schemas.microsoft.com/office/drawing/2014/main" id="{C9BB4F76-43C3-43B7-88EE-C3346E8AA10C}"/>
              </a:ext>
            </a:extLst>
          </p:cNvPr>
          <p:cNvSpPr/>
          <p:nvPr/>
        </p:nvSpPr>
        <p:spPr>
          <a:xfrm>
            <a:off x="5418600" y="2596356"/>
            <a:ext cx="6341400" cy="3575844"/>
          </a:xfrm>
          <a:prstGeom prst="wedgeRoundRectCallout">
            <a:avLst>
              <a:gd name="adj1" fmla="val -552"/>
              <a:gd name="adj2" fmla="val -77693"/>
              <a:gd name="adj3" fmla="val 16667"/>
            </a:avLst>
          </a:prstGeom>
          <a:solidFill>
            <a:schemeClr val="accent2">
              <a:lumMod val="75000"/>
              <a:lumOff val="2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 name="Text Placeholder 3">
            <a:extLst>
              <a:ext uri="{FF2B5EF4-FFF2-40B4-BE49-F238E27FC236}">
                <a16:creationId xmlns:a16="http://schemas.microsoft.com/office/drawing/2014/main" id="{662A0781-3978-49BA-B809-5254AC1487B3}"/>
              </a:ext>
            </a:extLst>
          </p:cNvPr>
          <p:cNvSpPr>
            <a:spLocks noGrp="1"/>
          </p:cNvSpPr>
          <p:nvPr>
            <p:ph type="body" sz="quarter" idx="12"/>
          </p:nvPr>
        </p:nvSpPr>
        <p:spPr>
          <a:xfrm>
            <a:off x="5787676" y="2830750"/>
            <a:ext cx="5603247" cy="3262432"/>
          </a:xfrm>
        </p:spPr>
        <p:txBody>
          <a:bodyPr wrap="square" lIns="91440" tIns="91440" rIns="91440" bIns="91440">
            <a:spAutoFit/>
          </a:bodyPr>
          <a:lstStyle/>
          <a:p>
            <a:pPr marL="0" lvl="1" indent="0">
              <a:buNone/>
            </a:pPr>
            <a:r>
              <a:rPr lang="en-US" sz="2000" b="1" dirty="0">
                <a:solidFill>
                  <a:schemeClr val="bg1"/>
                </a:solidFill>
              </a:rPr>
              <a:t>A pro rata interest in the assets of the limited partnership based upon their percentage of commitments</a:t>
            </a:r>
          </a:p>
          <a:p>
            <a:pPr marL="457200" lvl="1" indent="-228600">
              <a:buFont typeface="Wingdings" panose="05000000000000000000" pitchFamily="2" charset="2"/>
              <a:buChar char="§"/>
            </a:pPr>
            <a:r>
              <a:rPr lang="en-US" sz="2000" b="1" dirty="0">
                <a:solidFill>
                  <a:schemeClr val="bg1"/>
                </a:solidFill>
              </a:rPr>
              <a:t>Limited partnerships are closed-ended vehicles</a:t>
            </a:r>
          </a:p>
          <a:p>
            <a:pPr marL="457200" lvl="2" indent="-228600">
              <a:buFont typeface="Wingdings" panose="05000000000000000000" pitchFamily="2" charset="2"/>
              <a:buChar char="§"/>
            </a:pPr>
            <a:r>
              <a:rPr lang="en-US" sz="2000" b="1" dirty="0">
                <a:solidFill>
                  <a:schemeClr val="bg1"/>
                </a:solidFill>
              </a:rPr>
              <a:t>The general partner will raise capital for one year, after that year no new limited partners are allowed into the limited partnership</a:t>
            </a:r>
          </a:p>
        </p:txBody>
      </p:sp>
      <p:sp>
        <p:nvSpPr>
          <p:cNvPr id="10" name="Date Placeholder 15">
            <a:extLst>
              <a:ext uri="{FF2B5EF4-FFF2-40B4-BE49-F238E27FC236}">
                <a16:creationId xmlns:a16="http://schemas.microsoft.com/office/drawing/2014/main" id="{66BF0637-798D-4F7C-A8EA-53D9FC726B0C}"/>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1" name="Date Placeholder 15">
            <a:extLst>
              <a:ext uri="{FF2B5EF4-FFF2-40B4-BE49-F238E27FC236}">
                <a16:creationId xmlns:a16="http://schemas.microsoft.com/office/drawing/2014/main" id="{4AA33044-AA9F-441B-A913-E400357B8D9C}"/>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22</a:t>
            </a:fld>
            <a:endParaRPr lang="en-US" sz="1600" b="1" dirty="0">
              <a:solidFill>
                <a:schemeClr val="bg2">
                  <a:lumMod val="50000"/>
                </a:schemeClr>
              </a:solidFill>
            </a:endParaRPr>
          </a:p>
        </p:txBody>
      </p:sp>
    </p:spTree>
    <p:extLst>
      <p:ext uri="{BB962C8B-B14F-4D97-AF65-F5344CB8AC3E}">
        <p14:creationId xmlns:p14="http://schemas.microsoft.com/office/powerpoint/2010/main" val="1836481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BB8DFBF-D5C8-40D8-8EC4-381DE42A86DC}"/>
              </a:ext>
            </a:extLst>
          </p:cNvPr>
          <p:cNvGraphicFramePr>
            <a:graphicFrameLocks noGrp="1"/>
          </p:cNvGraphicFramePr>
          <p:nvPr>
            <p:ph sz="half" idx="1"/>
            <p:extLst>
              <p:ext uri="{D42A27DB-BD31-4B8C-83A1-F6EECF244321}">
                <p14:modId xmlns:p14="http://schemas.microsoft.com/office/powerpoint/2010/main" val="2589626225"/>
              </p:ext>
            </p:extLst>
          </p:nvPr>
        </p:nvGraphicFramePr>
        <p:xfrm>
          <a:off x="2300286" y="1184821"/>
          <a:ext cx="9332390" cy="2105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155BD748-C32E-4D22-BC35-2613D2094011}"/>
              </a:ext>
            </a:extLst>
          </p:cNvPr>
          <p:cNvSpPr>
            <a:spLocks noGrp="1"/>
          </p:cNvSpPr>
          <p:nvPr>
            <p:ph type="title"/>
          </p:nvPr>
        </p:nvSpPr>
        <p:spPr/>
        <p:txBody>
          <a:bodyPr>
            <a:normAutofit fontScale="90000"/>
          </a:bodyPr>
          <a:lstStyle/>
          <a:p>
            <a:r>
              <a:rPr lang="en-US" sz="3600" dirty="0"/>
              <a:t>Functions of a Limited Partnership</a:t>
            </a:r>
          </a:p>
        </p:txBody>
      </p:sp>
      <p:graphicFrame>
        <p:nvGraphicFramePr>
          <p:cNvPr id="7" name="Content Placeholder 3">
            <a:extLst>
              <a:ext uri="{FF2B5EF4-FFF2-40B4-BE49-F238E27FC236}">
                <a16:creationId xmlns:a16="http://schemas.microsoft.com/office/drawing/2014/main" id="{1FAF99C9-238F-421E-9D2C-DA3412E36978}"/>
              </a:ext>
            </a:extLst>
          </p:cNvPr>
          <p:cNvGraphicFramePr>
            <a:graphicFrameLocks/>
          </p:cNvGraphicFramePr>
          <p:nvPr>
            <p:extLst>
              <p:ext uri="{D42A27DB-BD31-4B8C-83A1-F6EECF244321}">
                <p14:modId xmlns:p14="http://schemas.microsoft.com/office/powerpoint/2010/main" val="981336212"/>
              </p:ext>
            </p:extLst>
          </p:nvPr>
        </p:nvGraphicFramePr>
        <p:xfrm>
          <a:off x="2325866" y="3202441"/>
          <a:ext cx="9306810" cy="2105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 Placeholder 18">
            <a:extLst>
              <a:ext uri="{FF2B5EF4-FFF2-40B4-BE49-F238E27FC236}">
                <a16:creationId xmlns:a16="http://schemas.microsoft.com/office/drawing/2014/main" id="{A0A5971F-A339-43A0-A27F-01816F2EED59}"/>
              </a:ext>
            </a:extLst>
          </p:cNvPr>
          <p:cNvSpPr txBox="1">
            <a:spLocks/>
          </p:cNvSpPr>
          <p:nvPr/>
        </p:nvSpPr>
        <p:spPr>
          <a:xfrm>
            <a:off x="-19053" y="2547393"/>
            <a:ext cx="2076453" cy="1538883"/>
          </a:xfrm>
          <a:prstGeom prst="rect">
            <a:avLst/>
          </a:prstGeom>
        </p:spPr>
        <p:txBody>
          <a:bodyPr vert="horz" wrap="square" lIns="0" tIns="0" rIns="0" bIns="0" rtlCol="0" anchor="ctr">
            <a:spAutoFit/>
          </a:bodyP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b="1" dirty="0">
                <a:solidFill>
                  <a:schemeClr val="accent2">
                    <a:lumMod val="90000"/>
                    <a:lumOff val="10000"/>
                  </a:schemeClr>
                </a:solidFill>
                <a:latin typeface="Roboto" panose="02000000000000000000" pitchFamily="2" charset="0"/>
                <a:ea typeface="Roboto" panose="02000000000000000000" pitchFamily="2" charset="0"/>
              </a:rPr>
              <a:t>What happens when general partner makes buy and sell decisions:</a:t>
            </a:r>
          </a:p>
        </p:txBody>
      </p:sp>
      <p:grpSp>
        <p:nvGrpSpPr>
          <p:cNvPr id="14" name="Group 13">
            <a:extLst>
              <a:ext uri="{FF2B5EF4-FFF2-40B4-BE49-F238E27FC236}">
                <a16:creationId xmlns:a16="http://schemas.microsoft.com/office/drawing/2014/main" id="{138D395D-98F9-4D24-859E-2B592C60F904}"/>
              </a:ext>
            </a:extLst>
          </p:cNvPr>
          <p:cNvGrpSpPr/>
          <p:nvPr/>
        </p:nvGrpSpPr>
        <p:grpSpPr>
          <a:xfrm>
            <a:off x="630529" y="5328839"/>
            <a:ext cx="7137157" cy="1015663"/>
            <a:chOff x="602249" y="5390904"/>
            <a:chExt cx="7137157" cy="1015663"/>
          </a:xfrm>
        </p:grpSpPr>
        <p:sp>
          <p:nvSpPr>
            <p:cNvPr id="12" name="Rectangle: Rounded Corners 11">
              <a:extLst>
                <a:ext uri="{FF2B5EF4-FFF2-40B4-BE49-F238E27FC236}">
                  <a16:creationId xmlns:a16="http://schemas.microsoft.com/office/drawing/2014/main" id="{659BBA96-9988-470B-AF02-8D23B321E73F}"/>
                </a:ext>
              </a:extLst>
            </p:cNvPr>
            <p:cNvSpPr/>
            <p:nvPr/>
          </p:nvSpPr>
          <p:spPr>
            <a:xfrm>
              <a:off x="602251" y="5476973"/>
              <a:ext cx="7137155" cy="730041"/>
            </a:xfrm>
            <a:prstGeom prst="roundRect">
              <a:avLst/>
            </a:prstGeom>
            <a:solidFill>
              <a:schemeClr val="accent2">
                <a:lumMod val="10000"/>
                <a:lumOff val="9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1" name="TextBox 10">
              <a:extLst>
                <a:ext uri="{FF2B5EF4-FFF2-40B4-BE49-F238E27FC236}">
                  <a16:creationId xmlns:a16="http://schemas.microsoft.com/office/drawing/2014/main" id="{5144005D-0DFD-44E8-8F2A-32EDEB6B597C}"/>
                </a:ext>
              </a:extLst>
            </p:cNvPr>
            <p:cNvSpPr txBox="1"/>
            <p:nvPr/>
          </p:nvSpPr>
          <p:spPr>
            <a:xfrm>
              <a:off x="602249" y="5466328"/>
              <a:ext cx="6684375" cy="740686"/>
            </a:xfrm>
            <a:prstGeom prst="rect">
              <a:avLst/>
            </a:prstGeom>
            <a:noFill/>
          </p:spPr>
          <p:txBody>
            <a:bodyPr wrap="square" anchor="ctr" anchorCtr="0">
              <a:noAutofit/>
            </a:bodyPr>
            <a:lstStyle/>
            <a:p>
              <a:pPr marL="457200"/>
              <a:r>
                <a:rPr lang="en-US" sz="1600" b="1" dirty="0">
                  <a:latin typeface="Roboto" panose="02000000000000000000" pitchFamily="2" charset="0"/>
                  <a:ea typeface="Roboto" panose="02000000000000000000" pitchFamily="2" charset="0"/>
                </a:rPr>
                <a:t>Cash flows into and out of limited partners are “lumpy” in nature.</a:t>
              </a:r>
            </a:p>
          </p:txBody>
        </p:sp>
        <p:sp>
          <p:nvSpPr>
            <p:cNvPr id="13" name="TextBox 12">
              <a:extLst>
                <a:ext uri="{FF2B5EF4-FFF2-40B4-BE49-F238E27FC236}">
                  <a16:creationId xmlns:a16="http://schemas.microsoft.com/office/drawing/2014/main" id="{64D1F0DD-1C5D-4E1B-B7CB-152962AB39DE}"/>
                </a:ext>
              </a:extLst>
            </p:cNvPr>
            <p:cNvSpPr txBox="1"/>
            <p:nvPr/>
          </p:nvSpPr>
          <p:spPr>
            <a:xfrm rot="20731555">
              <a:off x="723368" y="5390904"/>
              <a:ext cx="366078" cy="1015663"/>
            </a:xfrm>
            <a:prstGeom prst="rect">
              <a:avLst/>
            </a:prstGeom>
            <a:noFill/>
          </p:spPr>
          <p:txBody>
            <a:bodyPr wrap="square">
              <a:spAutoFit/>
            </a:bodyPr>
            <a:lstStyle/>
            <a:p>
              <a:r>
                <a:rPr lang="en-US" sz="6000" b="1" dirty="0">
                  <a:solidFill>
                    <a:schemeClr val="accent2">
                      <a:lumMod val="90000"/>
                      <a:lumOff val="10000"/>
                    </a:schemeClr>
                  </a:solidFill>
                  <a:latin typeface="Arial Rounded MT Bold" panose="020F0704030504030204" pitchFamily="34" charset="0"/>
                  <a:ea typeface="Roboto" panose="02000000000000000000" pitchFamily="2" charset="0"/>
                </a:rPr>
                <a:t>!</a:t>
              </a:r>
              <a:endParaRPr lang="en-US" sz="6000" dirty="0">
                <a:latin typeface="Arial Rounded MT Bold" panose="020F0704030504030204" pitchFamily="34" charset="0"/>
              </a:endParaRPr>
            </a:p>
          </p:txBody>
        </p:sp>
      </p:grpSp>
      <p:sp>
        <p:nvSpPr>
          <p:cNvPr id="15" name="Rectangle: Rounded Corners 14">
            <a:extLst>
              <a:ext uri="{FF2B5EF4-FFF2-40B4-BE49-F238E27FC236}">
                <a16:creationId xmlns:a16="http://schemas.microsoft.com/office/drawing/2014/main" id="{BAE508AC-0405-46ED-93E4-3CC87593B150}"/>
              </a:ext>
            </a:extLst>
          </p:cNvPr>
          <p:cNvSpPr/>
          <p:nvPr/>
        </p:nvSpPr>
        <p:spPr>
          <a:xfrm>
            <a:off x="8750775" y="864000"/>
            <a:ext cx="3124787" cy="4982035"/>
          </a:xfrm>
          <a:prstGeom prst="roundRect">
            <a:avLst/>
          </a:prstGeom>
          <a:noFill/>
          <a:ln w="15875">
            <a:solidFill>
              <a:schemeClr val="accent1"/>
            </a:solidFill>
            <a:prstDash val="dash"/>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7" name="TextBox 16">
            <a:extLst>
              <a:ext uri="{FF2B5EF4-FFF2-40B4-BE49-F238E27FC236}">
                <a16:creationId xmlns:a16="http://schemas.microsoft.com/office/drawing/2014/main" id="{136E85E9-E322-48AD-9930-DD2E3B2BA45D}"/>
              </a:ext>
            </a:extLst>
          </p:cNvPr>
          <p:cNvSpPr txBox="1"/>
          <p:nvPr/>
        </p:nvSpPr>
        <p:spPr>
          <a:xfrm>
            <a:off x="8750775" y="1102309"/>
            <a:ext cx="3124787" cy="246221"/>
          </a:xfrm>
          <a:prstGeom prst="rect">
            <a:avLst/>
          </a:prstGeom>
          <a:noFill/>
        </p:spPr>
        <p:txBody>
          <a:bodyPr wrap="square" lIns="0" tIns="0" rIns="0" bIns="0" anchor="ctr" anchorCtr="0">
            <a:spAutoFit/>
          </a:bodyPr>
          <a:lstStyle/>
          <a:p>
            <a:pPr algn="ctr"/>
            <a:r>
              <a:rPr lang="en-US" sz="1600" b="1" dirty="0">
                <a:solidFill>
                  <a:schemeClr val="bg1">
                    <a:lumMod val="50000"/>
                  </a:schemeClr>
                </a:solidFill>
                <a:latin typeface="Roboto" panose="02000000000000000000" pitchFamily="2" charset="0"/>
                <a:ea typeface="Roboto" panose="02000000000000000000" pitchFamily="2" charset="0"/>
              </a:rPr>
              <a:t>For institutional investors:</a:t>
            </a:r>
          </a:p>
        </p:txBody>
      </p:sp>
      <p:sp>
        <p:nvSpPr>
          <p:cNvPr id="16" name="Date Placeholder 15">
            <a:extLst>
              <a:ext uri="{FF2B5EF4-FFF2-40B4-BE49-F238E27FC236}">
                <a16:creationId xmlns:a16="http://schemas.microsoft.com/office/drawing/2014/main" id="{FFE29B05-8890-4903-AD20-0AA2E2C62983}"/>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8" name="Date Placeholder 15">
            <a:extLst>
              <a:ext uri="{FF2B5EF4-FFF2-40B4-BE49-F238E27FC236}">
                <a16:creationId xmlns:a16="http://schemas.microsoft.com/office/drawing/2014/main" id="{8467F67F-9E7B-4EBD-BA0C-604BC9140BDF}"/>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23</a:t>
            </a:fld>
            <a:endParaRPr lang="en-US" sz="1600" b="1" dirty="0">
              <a:solidFill>
                <a:schemeClr val="bg2">
                  <a:lumMod val="50000"/>
                </a:schemeClr>
              </a:solidFill>
            </a:endParaRPr>
          </a:p>
        </p:txBody>
      </p:sp>
    </p:spTree>
    <p:extLst>
      <p:ext uri="{BB962C8B-B14F-4D97-AF65-F5344CB8AC3E}">
        <p14:creationId xmlns:p14="http://schemas.microsoft.com/office/powerpoint/2010/main" val="539147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4963E5-7D89-4F38-B425-7DA89524048E}"/>
              </a:ext>
            </a:extLst>
          </p:cNvPr>
          <p:cNvSpPr>
            <a:spLocks noGrp="1"/>
          </p:cNvSpPr>
          <p:nvPr>
            <p:ph sz="half" idx="1"/>
          </p:nvPr>
        </p:nvSpPr>
        <p:spPr>
          <a:xfrm>
            <a:off x="430801" y="1225064"/>
            <a:ext cx="5508000" cy="4308872"/>
          </a:xfrm>
        </p:spPr>
        <p:txBody>
          <a:bodyPr>
            <a:spAutoFit/>
          </a:bodyPr>
          <a:lstStyle/>
          <a:p>
            <a:pPr marL="227012" indent="0">
              <a:buNone/>
            </a:pPr>
            <a:r>
              <a:rPr lang="en-US" sz="2000" b="1" dirty="0">
                <a:solidFill>
                  <a:schemeClr val="accent5"/>
                </a:solidFill>
              </a:rPr>
              <a:t>The value of the portfolio is determined by the general partner. Limited partners will receive:</a:t>
            </a:r>
          </a:p>
          <a:p>
            <a:pPr marL="457200"/>
            <a:r>
              <a:rPr lang="en-US" dirty="0"/>
              <a:t>Quarterly financial statements that are an </a:t>
            </a:r>
            <a:r>
              <a:rPr lang="en-US" b="1" dirty="0"/>
              <a:t>opinion of value</a:t>
            </a:r>
            <a:endParaRPr lang="en-US" dirty="0"/>
          </a:p>
          <a:p>
            <a:pPr marL="457200"/>
            <a:r>
              <a:rPr lang="en-US" dirty="0"/>
              <a:t>Annually financial statement will be audited and third-party independent appraisers value investments.</a:t>
            </a:r>
          </a:p>
          <a:p>
            <a:pPr marL="457200"/>
            <a:r>
              <a:rPr lang="en-US" dirty="0"/>
              <a:t>Limited partners’ interest is reported quarterly in </a:t>
            </a:r>
            <a:r>
              <a:rPr lang="en-US" b="1" dirty="0"/>
              <a:t>capital account statements</a:t>
            </a:r>
          </a:p>
          <a:p>
            <a:pPr marL="457200"/>
            <a:r>
              <a:rPr lang="en-US" sz="2000" b="1" dirty="0"/>
              <a:t>Private market returns </a:t>
            </a:r>
            <a:r>
              <a:rPr lang="en-US" sz="2000" dirty="0"/>
              <a:t>are calculated using capital account statements, capital calls, and distributions.</a:t>
            </a:r>
            <a:endParaRPr lang="en-US" sz="2000" u="sng" dirty="0"/>
          </a:p>
        </p:txBody>
      </p:sp>
      <p:sp>
        <p:nvSpPr>
          <p:cNvPr id="4" name="Text Placeholder 3">
            <a:extLst>
              <a:ext uri="{FF2B5EF4-FFF2-40B4-BE49-F238E27FC236}">
                <a16:creationId xmlns:a16="http://schemas.microsoft.com/office/drawing/2014/main" id="{74B15358-7234-4B23-A064-316B7F07B14F}"/>
              </a:ext>
            </a:extLst>
          </p:cNvPr>
          <p:cNvSpPr>
            <a:spLocks noGrp="1"/>
          </p:cNvSpPr>
          <p:nvPr>
            <p:ph type="body" sz="quarter" idx="12"/>
          </p:nvPr>
        </p:nvSpPr>
        <p:spPr>
          <a:xfrm>
            <a:off x="6253200" y="1809840"/>
            <a:ext cx="5508000" cy="3724096"/>
          </a:xfrm>
          <a:solidFill>
            <a:schemeClr val="accent3">
              <a:lumMod val="40000"/>
              <a:lumOff val="60000"/>
            </a:schemeClr>
          </a:solidFill>
        </p:spPr>
        <p:txBody>
          <a:bodyPr lIns="91440" tIns="91440" rIns="91440" bIns="91440" anchor="ctr" anchorCtr="0">
            <a:spAutoFit/>
          </a:bodyPr>
          <a:lstStyle/>
          <a:p>
            <a:pPr marL="1828800" indent="0">
              <a:buNone/>
            </a:pPr>
            <a:r>
              <a:rPr lang="en-US" b="1" dirty="0">
                <a:solidFill>
                  <a:schemeClr val="accent5"/>
                </a:solidFill>
              </a:rPr>
              <a:t>Money-weighted returns are used to measure performance because general partners control (1) when capital is invested, (2) when investments are sold, and (3) interim valuations.</a:t>
            </a:r>
          </a:p>
          <a:p>
            <a:pPr marL="227012" indent="0">
              <a:buNone/>
            </a:pPr>
            <a:r>
              <a:rPr lang="en-US" b="1" dirty="0"/>
              <a:t>Internal Rate of Return (IRR): </a:t>
            </a:r>
            <a:r>
              <a:rPr lang="en-US" dirty="0"/>
              <a:t>Each time period is weighted based on the amount of capital invested during each individual time period.</a:t>
            </a:r>
          </a:p>
        </p:txBody>
      </p:sp>
      <p:sp>
        <p:nvSpPr>
          <p:cNvPr id="2" name="Title 1">
            <a:extLst>
              <a:ext uri="{FF2B5EF4-FFF2-40B4-BE49-F238E27FC236}">
                <a16:creationId xmlns:a16="http://schemas.microsoft.com/office/drawing/2014/main" id="{155BD748-C32E-4D22-BC35-2613D2094011}"/>
              </a:ext>
            </a:extLst>
          </p:cNvPr>
          <p:cNvSpPr>
            <a:spLocks noGrp="1"/>
          </p:cNvSpPr>
          <p:nvPr>
            <p:ph type="title"/>
          </p:nvPr>
        </p:nvSpPr>
        <p:spPr/>
        <p:txBody>
          <a:bodyPr>
            <a:normAutofit fontScale="90000"/>
          </a:bodyPr>
          <a:lstStyle/>
          <a:p>
            <a:r>
              <a:rPr lang="en-US" sz="3600" dirty="0"/>
              <a:t>Functions of a Limited Partnership</a:t>
            </a:r>
          </a:p>
        </p:txBody>
      </p:sp>
      <p:sp>
        <p:nvSpPr>
          <p:cNvPr id="16" name="Date Placeholder 15">
            <a:extLst>
              <a:ext uri="{FF2B5EF4-FFF2-40B4-BE49-F238E27FC236}">
                <a16:creationId xmlns:a16="http://schemas.microsoft.com/office/drawing/2014/main" id="{96E5723F-CB24-2702-135D-252D44B6D3FB}"/>
              </a:ext>
            </a:extLst>
          </p:cNvPr>
          <p:cNvSpPr>
            <a:spLocks noGrp="1"/>
          </p:cNvSpPr>
          <p:nvPr>
            <p:ph type="dt" sz="half" idx="4294967295"/>
          </p:nvPr>
        </p:nvSpPr>
        <p:spPr>
          <a:xfrm>
            <a:off x="8686800" y="6400800"/>
            <a:ext cx="3149400" cy="307777"/>
          </a:xfrm>
          <a:prstGeom prst="rect">
            <a:avLst/>
          </a:prstGeom>
        </p:spPr>
        <p:txBody>
          <a:bodyPr wrap="square" lIns="45720" tIns="45720" rIns="45720" bIns="45720" anchor="ctr" anchorCtr="0">
            <a:spAutoFit/>
          </a:bodyPr>
          <a:lstStyle/>
          <a:p>
            <a:r>
              <a:rPr lang="en-US" sz="1400" dirty="0">
                <a:solidFill>
                  <a:schemeClr val="bg2">
                    <a:lumMod val="50000"/>
                  </a:schemeClr>
                </a:solidFill>
              </a:rPr>
              <a:t>© 2023 Adam Averite. All rights reserved.</a:t>
            </a:r>
          </a:p>
        </p:txBody>
      </p:sp>
      <p:pic>
        <p:nvPicPr>
          <p:cNvPr id="8" name="Graphic 7">
            <a:extLst>
              <a:ext uri="{FF2B5EF4-FFF2-40B4-BE49-F238E27FC236}">
                <a16:creationId xmlns:a16="http://schemas.microsoft.com/office/drawing/2014/main" id="{1D7A70B4-3AB3-40EA-8FEE-760DD890975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269" t="88606" r="83354"/>
          <a:stretch/>
        </p:blipFill>
        <p:spPr>
          <a:xfrm>
            <a:off x="6357257" y="2248494"/>
            <a:ext cx="1828800" cy="1594970"/>
          </a:xfrm>
          <a:prstGeom prst="rect">
            <a:avLst/>
          </a:prstGeom>
        </p:spPr>
      </p:pic>
      <p:sp>
        <p:nvSpPr>
          <p:cNvPr id="7" name="Date Placeholder 15">
            <a:extLst>
              <a:ext uri="{FF2B5EF4-FFF2-40B4-BE49-F238E27FC236}">
                <a16:creationId xmlns:a16="http://schemas.microsoft.com/office/drawing/2014/main" id="{F29795DF-4A87-43FB-BD73-3AB321B65FD6}"/>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24</a:t>
            </a:fld>
            <a:endParaRPr lang="en-US" sz="1600" b="1" dirty="0">
              <a:solidFill>
                <a:schemeClr val="bg2">
                  <a:lumMod val="50000"/>
                </a:schemeClr>
              </a:solidFill>
            </a:endParaRPr>
          </a:p>
        </p:txBody>
      </p:sp>
    </p:spTree>
    <p:extLst>
      <p:ext uri="{BB962C8B-B14F-4D97-AF65-F5344CB8AC3E}">
        <p14:creationId xmlns:p14="http://schemas.microsoft.com/office/powerpoint/2010/main" val="694857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824468-A379-429F-B415-A1A563B19D81}"/>
              </a:ext>
            </a:extLst>
          </p:cNvPr>
          <p:cNvSpPr>
            <a:spLocks noGrp="1"/>
          </p:cNvSpPr>
          <p:nvPr>
            <p:ph type="title"/>
          </p:nvPr>
        </p:nvSpPr>
        <p:spPr>
          <a:xfrm>
            <a:off x="504000" y="3428749"/>
            <a:ext cx="4793714" cy="2031325"/>
          </a:xfrm>
        </p:spPr>
        <p:txBody>
          <a:bodyPr>
            <a:spAutoFit/>
          </a:bodyPr>
          <a:lstStyle/>
          <a:p>
            <a:pPr>
              <a:lnSpc>
                <a:spcPct val="100000"/>
              </a:lnSpc>
              <a:spcAft>
                <a:spcPts val="2400"/>
              </a:spcAft>
            </a:pPr>
            <a:r>
              <a:rPr lang="en-US" dirty="0">
                <a:solidFill>
                  <a:schemeClr val="accent5">
                    <a:lumMod val="20000"/>
                    <a:lumOff val="80000"/>
                  </a:schemeClr>
                </a:solidFill>
                <a:latin typeface="Roboto Black" panose="02000000000000000000" pitchFamily="2" charset="0"/>
                <a:ea typeface="Roboto Black" panose="02000000000000000000" pitchFamily="2" charset="0"/>
              </a:rPr>
              <a:t>04:</a:t>
            </a:r>
            <a:br>
              <a:rPr lang="en-US" dirty="0">
                <a:solidFill>
                  <a:schemeClr val="accent5">
                    <a:lumMod val="20000"/>
                    <a:lumOff val="80000"/>
                  </a:schemeClr>
                </a:solidFill>
                <a:latin typeface="Roboto Black" panose="02000000000000000000" pitchFamily="2" charset="0"/>
                <a:ea typeface="Roboto Black" panose="02000000000000000000" pitchFamily="2" charset="0"/>
              </a:rPr>
            </a:br>
            <a:r>
              <a:rPr lang="en-US" dirty="0">
                <a:solidFill>
                  <a:schemeClr val="accent5">
                    <a:lumMod val="20000"/>
                    <a:lumOff val="80000"/>
                  </a:schemeClr>
                </a:solidFill>
                <a:latin typeface="Roboto Black" panose="02000000000000000000" pitchFamily="2" charset="0"/>
                <a:ea typeface="Roboto Black" panose="02000000000000000000" pitchFamily="2" charset="0"/>
              </a:rPr>
              <a:t>management fees</a:t>
            </a:r>
          </a:p>
        </p:txBody>
      </p:sp>
      <p:pic>
        <p:nvPicPr>
          <p:cNvPr id="4" name="Picture Placeholder 3">
            <a:extLst>
              <a:ext uri="{FF2B5EF4-FFF2-40B4-BE49-F238E27FC236}">
                <a16:creationId xmlns:a16="http://schemas.microsoft.com/office/drawing/2014/main" id="{BE612C36-111A-4994-9376-DAB7D8E4B9A1}"/>
              </a:ext>
            </a:extLst>
          </p:cNvPr>
          <p:cNvPicPr>
            <a:picLocks noGrp="1" noChangeAspect="1"/>
          </p:cNvPicPr>
          <p:nvPr>
            <p:ph type="pic" sz="quarter" idx="12"/>
          </p:nvPr>
        </p:nvPicPr>
        <p:blipFill>
          <a:blip r:embed="rId2"/>
          <a:srcRect l="1823" r="1823"/>
          <a:stretch/>
        </p:blipFill>
        <p:spPr>
          <a:xfrm>
            <a:off x="7031223" y="1172675"/>
            <a:ext cx="4290933" cy="4404388"/>
          </a:xfrm>
        </p:spPr>
      </p:pic>
    </p:spTree>
    <p:extLst>
      <p:ext uri="{BB962C8B-B14F-4D97-AF65-F5344CB8AC3E}">
        <p14:creationId xmlns:p14="http://schemas.microsoft.com/office/powerpoint/2010/main" val="151757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201BC0C-F189-4BBD-8080-380C18B40695}"/>
              </a:ext>
            </a:extLst>
          </p:cNvPr>
          <p:cNvGraphicFramePr>
            <a:graphicFrameLocks noGrp="1"/>
          </p:cNvGraphicFramePr>
          <p:nvPr>
            <p:ph type="pic" sz="quarter" idx="41"/>
            <p:extLst>
              <p:ext uri="{D42A27DB-BD31-4B8C-83A1-F6EECF244321}">
                <p14:modId xmlns:p14="http://schemas.microsoft.com/office/powerpoint/2010/main" val="3026092908"/>
              </p:ext>
            </p:extLst>
          </p:nvPr>
        </p:nvGraphicFramePr>
        <p:xfrm>
          <a:off x="432000" y="1118148"/>
          <a:ext cx="10813414" cy="5212080"/>
        </p:xfrm>
        <a:graphic>
          <a:graphicData uri="http://schemas.openxmlformats.org/drawingml/2006/table">
            <a:tbl>
              <a:tblPr firstRow="1" bandRow="1">
                <a:tableStyleId>{93296810-A885-4BE3-A3E7-6D5BEEA58F35}</a:tableStyleId>
              </a:tblPr>
              <a:tblGrid>
                <a:gridCol w="10813414">
                  <a:extLst>
                    <a:ext uri="{9D8B030D-6E8A-4147-A177-3AD203B41FA5}">
                      <a16:colId xmlns:a16="http://schemas.microsoft.com/office/drawing/2014/main" val="2686433567"/>
                    </a:ext>
                  </a:extLst>
                </a:gridCol>
              </a:tblGrid>
              <a:tr h="370840">
                <a:tc>
                  <a:txBody>
                    <a:bodyPr/>
                    <a:lstStyle/>
                    <a:p>
                      <a:pPr marL="231775" indent="-231775" algn="l">
                        <a:spcAft>
                          <a:spcPts val="1800"/>
                        </a:spcAft>
                        <a:buFont typeface="Wingdings" panose="05000000000000000000" pitchFamily="2" charset="2"/>
                        <a:buChar char="§"/>
                      </a:pPr>
                      <a:r>
                        <a:rPr lang="en-US" sz="2000" b="0" dirty="0">
                          <a:solidFill>
                            <a:schemeClr val="tx1">
                              <a:lumMod val="75000"/>
                              <a:lumOff val="25000"/>
                            </a:schemeClr>
                          </a:solidFill>
                          <a:latin typeface="Roboto" panose="02000000000000000000" pitchFamily="2" charset="0"/>
                          <a:ea typeface="Roboto" panose="02000000000000000000" pitchFamily="2" charset="0"/>
                        </a:rPr>
                        <a:t>Amount charged by GP to LPs on an annual basis for managing the limited partner. Based on </a:t>
                      </a:r>
                      <a:r>
                        <a:rPr lang="en-US" sz="2000" b="1" dirty="0">
                          <a:solidFill>
                            <a:schemeClr val="tx1">
                              <a:lumMod val="75000"/>
                              <a:lumOff val="25000"/>
                            </a:schemeClr>
                          </a:solidFill>
                          <a:latin typeface="Roboto" panose="02000000000000000000" pitchFamily="2" charset="0"/>
                          <a:ea typeface="Roboto" panose="02000000000000000000" pitchFamily="2" charset="0"/>
                        </a:rPr>
                        <a:t>committed capital </a:t>
                      </a:r>
                      <a:r>
                        <a:rPr lang="en-US" sz="2000" b="0" dirty="0">
                          <a:solidFill>
                            <a:schemeClr val="tx1">
                              <a:lumMod val="75000"/>
                              <a:lumOff val="25000"/>
                            </a:schemeClr>
                          </a:solidFill>
                          <a:latin typeface="Roboto" panose="02000000000000000000" pitchFamily="2" charset="0"/>
                          <a:ea typeface="Roboto" panose="02000000000000000000" pitchFamily="2" charset="0"/>
                        </a:rPr>
                        <a:t>or </a:t>
                      </a:r>
                      <a:r>
                        <a:rPr lang="en-US" sz="2000" b="1" dirty="0">
                          <a:solidFill>
                            <a:schemeClr val="tx1">
                              <a:lumMod val="75000"/>
                              <a:lumOff val="25000"/>
                            </a:schemeClr>
                          </a:solidFill>
                          <a:latin typeface="Roboto" panose="02000000000000000000" pitchFamily="2" charset="0"/>
                          <a:ea typeface="Roboto" panose="02000000000000000000" pitchFamily="2" charset="0"/>
                        </a:rPr>
                        <a:t>net invested capital. </a:t>
                      </a:r>
                      <a:r>
                        <a:rPr lang="en-US" sz="2000" b="0" dirty="0">
                          <a:solidFill>
                            <a:schemeClr val="tx1">
                              <a:lumMod val="75000"/>
                              <a:lumOff val="25000"/>
                            </a:schemeClr>
                          </a:solidFill>
                          <a:latin typeface="Roboto" panose="02000000000000000000" pitchFamily="2" charset="0"/>
                          <a:ea typeface="Roboto" panose="02000000000000000000" pitchFamily="2" charset="0"/>
                        </a:rPr>
                        <a:t>Net invested capital is based on the amount of capital invested, not taking into account the leverage used.</a:t>
                      </a:r>
                    </a:p>
                    <a:p>
                      <a:pPr marL="231775" indent="-231775" algn="l">
                        <a:spcAft>
                          <a:spcPts val="1800"/>
                        </a:spcAft>
                        <a:buFont typeface="Wingdings" panose="05000000000000000000" pitchFamily="2" charset="2"/>
                        <a:buChar char="§"/>
                      </a:pPr>
                      <a:r>
                        <a:rPr lang="en-US" sz="2000" b="0" dirty="0">
                          <a:solidFill>
                            <a:schemeClr val="tx1">
                              <a:lumMod val="75000"/>
                              <a:lumOff val="25000"/>
                            </a:schemeClr>
                          </a:solidFill>
                          <a:latin typeface="Roboto" panose="02000000000000000000" pitchFamily="2" charset="0"/>
                          <a:ea typeface="Roboto" panose="02000000000000000000" pitchFamily="2" charset="0"/>
                        </a:rPr>
                        <a:t>Fees on committed capital are higher than net invested capital</a:t>
                      </a:r>
                    </a:p>
                    <a:p>
                      <a:pPr marL="231775" indent="-231775" algn="l">
                        <a:spcAft>
                          <a:spcPts val="1800"/>
                        </a:spcAft>
                        <a:buFont typeface="Wingdings" panose="05000000000000000000" pitchFamily="2" charset="2"/>
                        <a:buChar char="§"/>
                      </a:pPr>
                      <a:r>
                        <a:rPr lang="en-US" sz="2000" b="0" dirty="0">
                          <a:solidFill>
                            <a:schemeClr val="tx1">
                              <a:lumMod val="75000"/>
                              <a:lumOff val="25000"/>
                            </a:schemeClr>
                          </a:solidFill>
                          <a:latin typeface="Roboto" panose="02000000000000000000" pitchFamily="2" charset="0"/>
                          <a:ea typeface="Roboto" panose="02000000000000000000" pitchFamily="2" charset="0"/>
                        </a:rPr>
                        <a:t>Fees on net invested capital get higher over the life of the investment period as capital is invested</a:t>
                      </a:r>
                    </a:p>
                    <a:p>
                      <a:pPr marL="231775" indent="-231775" algn="l">
                        <a:spcAft>
                          <a:spcPts val="1800"/>
                        </a:spcAft>
                        <a:buFont typeface="Wingdings" panose="05000000000000000000" pitchFamily="2" charset="2"/>
                        <a:buChar char="§"/>
                      </a:pPr>
                      <a:r>
                        <a:rPr lang="en-US" sz="2000" b="0" dirty="0">
                          <a:solidFill>
                            <a:schemeClr val="tx1">
                              <a:lumMod val="75000"/>
                              <a:lumOff val="25000"/>
                            </a:schemeClr>
                          </a:solidFill>
                          <a:latin typeface="Roboto" panose="02000000000000000000" pitchFamily="2" charset="0"/>
                          <a:ea typeface="Roboto" panose="02000000000000000000" pitchFamily="2" charset="0"/>
                        </a:rPr>
                        <a:t>Fees can change between the investment period and the post-investment period</a:t>
                      </a:r>
                    </a:p>
                    <a:p>
                      <a:pPr marL="231775" indent="-231775" algn="l">
                        <a:spcAft>
                          <a:spcPts val="1800"/>
                        </a:spcAft>
                        <a:buFont typeface="Wingdings" panose="05000000000000000000" pitchFamily="2" charset="2"/>
                        <a:buChar char="§"/>
                      </a:pPr>
                      <a:r>
                        <a:rPr lang="en-US" sz="2000" b="0" dirty="0">
                          <a:solidFill>
                            <a:schemeClr val="tx1">
                              <a:lumMod val="75000"/>
                              <a:lumOff val="25000"/>
                            </a:schemeClr>
                          </a:solidFill>
                          <a:latin typeface="Roboto" panose="02000000000000000000" pitchFamily="2" charset="0"/>
                          <a:ea typeface="Roboto" panose="02000000000000000000" pitchFamily="2" charset="0"/>
                        </a:rPr>
                        <a:t>Fees on committed capital will typically decrease to fees on net invested capital during the post-investment period</a:t>
                      </a:r>
                    </a:p>
                    <a:p>
                      <a:pPr marL="231775" indent="-231775" algn="l">
                        <a:spcAft>
                          <a:spcPts val="1800"/>
                        </a:spcAft>
                        <a:buFont typeface="Wingdings" panose="05000000000000000000" pitchFamily="2" charset="2"/>
                        <a:buChar char="§"/>
                      </a:pPr>
                      <a:r>
                        <a:rPr lang="en-US" sz="2000" b="0" dirty="0">
                          <a:solidFill>
                            <a:schemeClr val="tx1">
                              <a:lumMod val="75000"/>
                              <a:lumOff val="25000"/>
                            </a:schemeClr>
                          </a:solidFill>
                          <a:latin typeface="Roboto" panose="02000000000000000000" pitchFamily="2" charset="0"/>
                          <a:ea typeface="Roboto" panose="02000000000000000000" pitchFamily="2" charset="0"/>
                        </a:rPr>
                        <a:t>The typical management fee is 1.5% or less</a:t>
                      </a:r>
                    </a:p>
                    <a:p>
                      <a:pPr marL="231775" indent="-231775" algn="l">
                        <a:spcAft>
                          <a:spcPts val="1800"/>
                        </a:spcAft>
                        <a:buFont typeface="Wingdings" panose="05000000000000000000" pitchFamily="2" charset="2"/>
                        <a:buChar char="§"/>
                      </a:pPr>
                      <a:r>
                        <a:rPr lang="en-US" sz="2000" b="0" dirty="0">
                          <a:solidFill>
                            <a:schemeClr val="tx1">
                              <a:lumMod val="75000"/>
                              <a:lumOff val="25000"/>
                            </a:schemeClr>
                          </a:solidFill>
                          <a:latin typeface="Roboto" panose="02000000000000000000" pitchFamily="2" charset="0"/>
                          <a:ea typeface="Roboto" panose="02000000000000000000" pitchFamily="2" charset="0"/>
                        </a:rPr>
                        <a:t>The lower the management fee, the higher the net returns, and the higher the potential carried interest.</a:t>
                      </a:r>
                      <a:endParaRPr lang="en-US" sz="2000" dirty="0">
                        <a:solidFill>
                          <a:schemeClr val="tx1">
                            <a:lumMod val="75000"/>
                            <a:lumOff val="25000"/>
                          </a:schemeClr>
                        </a:solidFill>
                      </a:endParaRPr>
                    </a:p>
                  </a:txBody>
                  <a:tcPr marT="91440" marB="9144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3247169"/>
                  </a:ext>
                </a:extLst>
              </a:tr>
            </a:tbl>
          </a:graphicData>
        </a:graphic>
      </p:graphicFrame>
      <p:sp>
        <p:nvSpPr>
          <p:cNvPr id="3" name="Title 2">
            <a:extLst>
              <a:ext uri="{FF2B5EF4-FFF2-40B4-BE49-F238E27FC236}">
                <a16:creationId xmlns:a16="http://schemas.microsoft.com/office/drawing/2014/main" id="{A50B7EE5-B566-4245-A01C-185F24259981}"/>
              </a:ext>
            </a:extLst>
          </p:cNvPr>
          <p:cNvSpPr>
            <a:spLocks noGrp="1"/>
          </p:cNvSpPr>
          <p:nvPr>
            <p:ph type="title"/>
          </p:nvPr>
        </p:nvSpPr>
        <p:spPr/>
        <p:txBody>
          <a:bodyPr/>
          <a:lstStyle/>
          <a:p>
            <a:r>
              <a:rPr lang="en-US" dirty="0"/>
              <a:t>Management Fees</a:t>
            </a:r>
          </a:p>
        </p:txBody>
      </p:sp>
      <p:sp>
        <p:nvSpPr>
          <p:cNvPr id="4" name="Date Placeholder 15">
            <a:extLst>
              <a:ext uri="{FF2B5EF4-FFF2-40B4-BE49-F238E27FC236}">
                <a16:creationId xmlns:a16="http://schemas.microsoft.com/office/drawing/2014/main" id="{8885E266-2803-4F3B-86CF-29AB79E14C07}"/>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6" name="Date Placeholder 15">
            <a:extLst>
              <a:ext uri="{FF2B5EF4-FFF2-40B4-BE49-F238E27FC236}">
                <a16:creationId xmlns:a16="http://schemas.microsoft.com/office/drawing/2014/main" id="{02B050E6-40DC-4565-BA7F-5305BE4A4AF3}"/>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26</a:t>
            </a:fld>
            <a:endParaRPr lang="en-US" sz="1600" b="1" dirty="0">
              <a:solidFill>
                <a:schemeClr val="bg2">
                  <a:lumMod val="50000"/>
                </a:schemeClr>
              </a:solidFill>
            </a:endParaRPr>
          </a:p>
        </p:txBody>
      </p:sp>
    </p:spTree>
    <p:extLst>
      <p:ext uri="{BB962C8B-B14F-4D97-AF65-F5344CB8AC3E}">
        <p14:creationId xmlns:p14="http://schemas.microsoft.com/office/powerpoint/2010/main" val="2868681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201BC0C-F189-4BBD-8080-380C18B40695}"/>
              </a:ext>
            </a:extLst>
          </p:cNvPr>
          <p:cNvGraphicFramePr>
            <a:graphicFrameLocks noGrp="1"/>
          </p:cNvGraphicFramePr>
          <p:nvPr>
            <p:ph idx="1"/>
            <p:extLst>
              <p:ext uri="{D42A27DB-BD31-4B8C-83A1-F6EECF244321}">
                <p14:modId xmlns:p14="http://schemas.microsoft.com/office/powerpoint/2010/main" val="2395355867"/>
              </p:ext>
            </p:extLst>
          </p:nvPr>
        </p:nvGraphicFramePr>
        <p:xfrm>
          <a:off x="432000" y="1095228"/>
          <a:ext cx="11329988" cy="4937760"/>
        </p:xfrm>
        <a:graphic>
          <a:graphicData uri="http://schemas.openxmlformats.org/drawingml/2006/table">
            <a:tbl>
              <a:tblPr firstRow="1" bandRow="1">
                <a:tableStyleId>{93296810-A885-4BE3-A3E7-6D5BEEA58F35}</a:tableStyleId>
              </a:tblPr>
              <a:tblGrid>
                <a:gridCol w="11329988">
                  <a:extLst>
                    <a:ext uri="{9D8B030D-6E8A-4147-A177-3AD203B41FA5}">
                      <a16:colId xmlns:a16="http://schemas.microsoft.com/office/drawing/2014/main" val="268643356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5"/>
                          </a:solidFill>
                          <a:latin typeface="Roboto" panose="02000000000000000000" pitchFamily="2" charset="0"/>
                          <a:ea typeface="Roboto" panose="02000000000000000000" pitchFamily="2" charset="0"/>
                        </a:rPr>
                        <a:t>Carried Interest</a:t>
                      </a:r>
                      <a:endParaRPr lang="en-US" sz="2400" dirty="0"/>
                    </a:p>
                  </a:txBody>
                  <a:tcPr marT="91440" marB="91440">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509308"/>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chemeClr val="tx1">
                              <a:lumMod val="75000"/>
                              <a:lumOff val="25000"/>
                            </a:schemeClr>
                          </a:solidFill>
                          <a:latin typeface="Roboto" panose="02000000000000000000" pitchFamily="2" charset="0"/>
                          <a:ea typeface="Roboto" panose="02000000000000000000" pitchFamily="2" charset="0"/>
                        </a:rPr>
                        <a:t>Portion of profits paid to general partners as an incentive for positive performance (typically 20%)</a:t>
                      </a:r>
                      <a:endParaRPr lang="en-US" sz="1600" dirty="0"/>
                    </a:p>
                  </a:txBody>
                  <a:tcPr marT="91440" marB="91440">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431421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400" b="1" dirty="0">
                          <a:solidFill>
                            <a:schemeClr val="accent5"/>
                          </a:solidFill>
                          <a:latin typeface="Roboto" panose="02000000000000000000" pitchFamily="2" charset="0"/>
                          <a:ea typeface="Roboto" panose="02000000000000000000" pitchFamily="2" charset="0"/>
                        </a:rPr>
                        <a:t>Preferred Return</a:t>
                      </a:r>
                      <a:endParaRPr lang="en-US" sz="2400" dirty="0">
                        <a:solidFill>
                          <a:schemeClr val="tx1">
                            <a:lumMod val="75000"/>
                            <a:lumOff val="25000"/>
                          </a:schemeClr>
                        </a:solidFill>
                      </a:endParaRPr>
                    </a:p>
                  </a:txBody>
                  <a:tcPr marT="91440" marB="9144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8310409"/>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a:solidFill>
                            <a:schemeClr val="tx1">
                              <a:lumMod val="75000"/>
                              <a:lumOff val="25000"/>
                            </a:schemeClr>
                          </a:solidFill>
                          <a:latin typeface="Roboto" panose="02000000000000000000" pitchFamily="2" charset="0"/>
                          <a:ea typeface="Roboto" panose="02000000000000000000" pitchFamily="2" charset="0"/>
                        </a:rPr>
                        <a:t>Net return required to be distributed to limited partners before the general partner collects carried interest (typically 8%)</a:t>
                      </a:r>
                      <a:endParaRPr lang="en-US" sz="1600" b="1" dirty="0">
                        <a:solidFill>
                          <a:schemeClr val="tx1">
                            <a:lumMod val="75000"/>
                            <a:lumOff val="25000"/>
                          </a:schemeClr>
                        </a:solidFill>
                        <a:latin typeface="Roboto" panose="02000000000000000000" pitchFamily="2" charset="0"/>
                        <a:ea typeface="Roboto" panose="02000000000000000000" pitchFamily="2" charset="0"/>
                      </a:endParaRPr>
                    </a:p>
                  </a:txBody>
                  <a:tcPr marT="91440" marB="9144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3247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5"/>
                          </a:solidFill>
                          <a:latin typeface="Roboto" panose="02000000000000000000" pitchFamily="2" charset="0"/>
                          <a:ea typeface="Roboto" panose="02000000000000000000" pitchFamily="2" charset="0"/>
                        </a:rPr>
                        <a:t>Distribution Waterfall</a:t>
                      </a:r>
                      <a:endParaRPr lang="en-US" sz="2400" dirty="0"/>
                    </a:p>
                  </a:txBody>
                  <a:tcPr marT="91440" marB="91440">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2614790"/>
                  </a:ext>
                </a:extLst>
              </a:tr>
              <a:tr h="370840">
                <a:tc>
                  <a:txBody>
                    <a:bodyPr/>
                    <a:lstStyle/>
                    <a:p>
                      <a:pPr marL="285750" indent="-285750" algn="l">
                        <a:spcAft>
                          <a:spcPts val="600"/>
                        </a:spcAft>
                        <a:buFont typeface="Wingdings" panose="05000000000000000000" pitchFamily="2" charset="2"/>
                        <a:buChar char="§"/>
                      </a:pPr>
                      <a:r>
                        <a:rPr lang="en-US" sz="1600" b="0" dirty="0">
                          <a:solidFill>
                            <a:schemeClr val="tx1">
                              <a:lumMod val="75000"/>
                              <a:lumOff val="25000"/>
                            </a:schemeClr>
                          </a:solidFill>
                          <a:latin typeface="Roboto" panose="02000000000000000000" pitchFamily="2" charset="0"/>
                          <a:ea typeface="Roboto" panose="02000000000000000000" pitchFamily="2" charset="0"/>
                        </a:rPr>
                        <a:t>Process by which distributions are paid taking into account preferred interest and carried interest. </a:t>
                      </a:r>
                    </a:p>
                    <a:p>
                      <a:pPr marL="285750" indent="-285750" algn="l">
                        <a:spcAft>
                          <a:spcPts val="600"/>
                        </a:spcAft>
                        <a:buFont typeface="Wingdings" panose="05000000000000000000" pitchFamily="2" charset="2"/>
                        <a:buChar char="§"/>
                      </a:pPr>
                      <a:r>
                        <a:rPr lang="en-US" sz="1600" b="0" i="0" dirty="0">
                          <a:solidFill>
                            <a:schemeClr val="tx1">
                              <a:lumMod val="75000"/>
                              <a:lumOff val="25000"/>
                            </a:schemeClr>
                          </a:solidFill>
                          <a:latin typeface="Roboto" panose="02000000000000000000" pitchFamily="2" charset="0"/>
                          <a:ea typeface="Roboto" panose="02000000000000000000" pitchFamily="2" charset="0"/>
                        </a:rPr>
                        <a:t>The distribution waterfall is: </a:t>
                      </a:r>
                    </a:p>
                    <a:p>
                      <a:pPr marL="798513" indent="-342900" algn="l">
                        <a:spcAft>
                          <a:spcPts val="600"/>
                        </a:spcAft>
                        <a:buFont typeface="+mj-lt"/>
                        <a:buAutoNum type="arabicPeriod"/>
                      </a:pPr>
                      <a:r>
                        <a:rPr lang="en-US" sz="1600" b="1" i="0" dirty="0">
                          <a:solidFill>
                            <a:schemeClr val="tx1">
                              <a:lumMod val="75000"/>
                              <a:lumOff val="25000"/>
                            </a:schemeClr>
                          </a:solidFill>
                          <a:latin typeface="Roboto" panose="02000000000000000000" pitchFamily="2" charset="0"/>
                          <a:ea typeface="Roboto" panose="02000000000000000000" pitchFamily="2" charset="0"/>
                        </a:rPr>
                        <a:t>Return of Cost: </a:t>
                      </a:r>
                      <a:r>
                        <a:rPr lang="en-US" sz="1600" b="0" i="0" dirty="0">
                          <a:solidFill>
                            <a:schemeClr val="tx1">
                              <a:lumMod val="75000"/>
                              <a:lumOff val="25000"/>
                            </a:schemeClr>
                          </a:solidFill>
                          <a:latin typeface="Roboto" panose="02000000000000000000" pitchFamily="2" charset="0"/>
                          <a:ea typeface="Roboto" panose="02000000000000000000" pitchFamily="2" charset="0"/>
                        </a:rPr>
                        <a:t>Limited partners will receive all of the capital up to the amount invested by the limited partners. This will, in effect, bring the gross return to 0%. The management fee is not taken into account in calculating the return of cost;</a:t>
                      </a:r>
                    </a:p>
                    <a:p>
                      <a:pPr marL="798513" indent="-342900" algn="l">
                        <a:spcAft>
                          <a:spcPts val="600"/>
                        </a:spcAft>
                        <a:buFont typeface="+mj-lt"/>
                        <a:buAutoNum type="arabicPeriod"/>
                      </a:pPr>
                      <a:r>
                        <a:rPr lang="en-US" sz="1600" b="1" i="0" dirty="0">
                          <a:solidFill>
                            <a:schemeClr val="tx1">
                              <a:lumMod val="75000"/>
                              <a:lumOff val="25000"/>
                            </a:schemeClr>
                          </a:solidFill>
                          <a:latin typeface="Roboto" panose="02000000000000000000" pitchFamily="2" charset="0"/>
                          <a:ea typeface="Roboto" panose="02000000000000000000" pitchFamily="2" charset="0"/>
                        </a:rPr>
                        <a:t>Preferred Return: </a:t>
                      </a:r>
                      <a:r>
                        <a:rPr lang="en-US" sz="1600" b="0" i="0" dirty="0">
                          <a:solidFill>
                            <a:schemeClr val="tx1">
                              <a:lumMod val="75000"/>
                              <a:lumOff val="25000"/>
                            </a:schemeClr>
                          </a:solidFill>
                          <a:latin typeface="Roboto" panose="02000000000000000000" pitchFamily="2" charset="0"/>
                          <a:ea typeface="Roboto" panose="02000000000000000000" pitchFamily="2" charset="0"/>
                        </a:rPr>
                        <a:t>Limited partners will receive the amount of return defined as the preferred return; and</a:t>
                      </a:r>
                    </a:p>
                    <a:p>
                      <a:pPr marL="798513" indent="-342900" algn="l">
                        <a:spcAft>
                          <a:spcPts val="600"/>
                        </a:spcAft>
                        <a:buFont typeface="+mj-lt"/>
                        <a:buAutoNum type="arabicPeriod"/>
                      </a:pPr>
                      <a:r>
                        <a:rPr lang="en-US" sz="1600" b="1" i="0" dirty="0">
                          <a:solidFill>
                            <a:schemeClr val="tx1">
                              <a:lumMod val="75000"/>
                              <a:lumOff val="25000"/>
                            </a:schemeClr>
                          </a:solidFill>
                          <a:latin typeface="Roboto" panose="02000000000000000000" pitchFamily="2" charset="0"/>
                          <a:ea typeface="Roboto" panose="02000000000000000000" pitchFamily="2" charset="0"/>
                        </a:rPr>
                        <a:t>Carried Interest: </a:t>
                      </a:r>
                      <a:r>
                        <a:rPr lang="en-US" sz="1600" b="0" i="0" dirty="0">
                          <a:solidFill>
                            <a:schemeClr val="tx1">
                              <a:lumMod val="75000"/>
                              <a:lumOff val="25000"/>
                            </a:schemeClr>
                          </a:solidFill>
                          <a:latin typeface="Roboto" panose="02000000000000000000" pitchFamily="2" charset="0"/>
                          <a:ea typeface="Roboto" panose="02000000000000000000" pitchFamily="2" charset="0"/>
                        </a:rPr>
                        <a:t>Remainder of the return will be divided with the general partner receiving the carried interest and the limited partners receiving the remainder. </a:t>
                      </a:r>
                    </a:p>
                  </a:txBody>
                  <a:tcPr marT="91440" marB="91440">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089316177"/>
                  </a:ext>
                </a:extLst>
              </a:tr>
            </a:tbl>
          </a:graphicData>
        </a:graphic>
      </p:graphicFrame>
      <p:sp>
        <p:nvSpPr>
          <p:cNvPr id="3" name="Title 2">
            <a:extLst>
              <a:ext uri="{FF2B5EF4-FFF2-40B4-BE49-F238E27FC236}">
                <a16:creationId xmlns:a16="http://schemas.microsoft.com/office/drawing/2014/main" id="{A50B7EE5-B566-4245-A01C-185F24259981}"/>
              </a:ext>
            </a:extLst>
          </p:cNvPr>
          <p:cNvSpPr>
            <a:spLocks noGrp="1"/>
          </p:cNvSpPr>
          <p:nvPr>
            <p:ph type="title"/>
          </p:nvPr>
        </p:nvSpPr>
        <p:spPr/>
        <p:txBody>
          <a:bodyPr/>
          <a:lstStyle/>
          <a:p>
            <a:r>
              <a:rPr lang="en-US" dirty="0"/>
              <a:t>Management Fees</a:t>
            </a:r>
          </a:p>
        </p:txBody>
      </p:sp>
      <p:sp>
        <p:nvSpPr>
          <p:cNvPr id="4" name="Date Placeholder 15">
            <a:extLst>
              <a:ext uri="{FF2B5EF4-FFF2-40B4-BE49-F238E27FC236}">
                <a16:creationId xmlns:a16="http://schemas.microsoft.com/office/drawing/2014/main" id="{7D03FD43-2700-4D09-964F-E3F73C6E1CFA}"/>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27</a:t>
            </a:fld>
            <a:endParaRPr lang="en-US" sz="1600" b="1" dirty="0">
              <a:solidFill>
                <a:schemeClr val="bg2">
                  <a:lumMod val="50000"/>
                </a:schemeClr>
              </a:solidFill>
            </a:endParaRPr>
          </a:p>
        </p:txBody>
      </p:sp>
    </p:spTree>
    <p:extLst>
      <p:ext uri="{BB962C8B-B14F-4D97-AF65-F5344CB8AC3E}">
        <p14:creationId xmlns:p14="http://schemas.microsoft.com/office/powerpoint/2010/main" val="2579738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201BC0C-F189-4BBD-8080-380C18B40695}"/>
              </a:ext>
            </a:extLst>
          </p:cNvPr>
          <p:cNvGraphicFramePr>
            <a:graphicFrameLocks noGrp="1"/>
          </p:cNvGraphicFramePr>
          <p:nvPr>
            <p:ph idx="1"/>
            <p:extLst>
              <p:ext uri="{D42A27DB-BD31-4B8C-83A1-F6EECF244321}">
                <p14:modId xmlns:p14="http://schemas.microsoft.com/office/powerpoint/2010/main" val="1101949458"/>
              </p:ext>
            </p:extLst>
          </p:nvPr>
        </p:nvGraphicFramePr>
        <p:xfrm>
          <a:off x="432000" y="1147780"/>
          <a:ext cx="11329988" cy="3901440"/>
        </p:xfrm>
        <a:graphic>
          <a:graphicData uri="http://schemas.openxmlformats.org/drawingml/2006/table">
            <a:tbl>
              <a:tblPr firstRow="1" bandRow="1">
                <a:tableStyleId>{93296810-A885-4BE3-A3E7-6D5BEEA58F35}</a:tableStyleId>
              </a:tblPr>
              <a:tblGrid>
                <a:gridCol w="11329988">
                  <a:extLst>
                    <a:ext uri="{9D8B030D-6E8A-4147-A177-3AD203B41FA5}">
                      <a16:colId xmlns:a16="http://schemas.microsoft.com/office/drawing/2014/main" val="268643356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5"/>
                          </a:solidFill>
                          <a:latin typeface="Roboto" panose="02000000000000000000" pitchFamily="2" charset="0"/>
                          <a:ea typeface="Roboto" panose="02000000000000000000" pitchFamily="2" charset="0"/>
                        </a:rPr>
                        <a:t>Clawback</a:t>
                      </a:r>
                      <a:endParaRPr lang="en-US" sz="2400" dirty="0"/>
                    </a:p>
                  </a:txBody>
                  <a:tcPr marT="91440" marB="91440">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509308"/>
                  </a:ext>
                </a:extLst>
              </a:tr>
              <a:tr h="370840">
                <a:tc>
                  <a:txBody>
                    <a:bodyPr/>
                    <a:lstStyle/>
                    <a:p>
                      <a:pPr marL="285750" indent="-285750" algn="l">
                        <a:buFont typeface="Wingdings" panose="05000000000000000000" pitchFamily="2" charset="2"/>
                        <a:buChar char="§"/>
                      </a:pPr>
                      <a:r>
                        <a:rPr lang="en-US" sz="1600" b="0" dirty="0">
                          <a:solidFill>
                            <a:schemeClr val="tx1">
                              <a:lumMod val="75000"/>
                              <a:lumOff val="25000"/>
                            </a:schemeClr>
                          </a:solidFill>
                          <a:latin typeface="Roboto" panose="02000000000000000000" pitchFamily="2" charset="0"/>
                          <a:ea typeface="Roboto" panose="02000000000000000000" pitchFamily="2" charset="0"/>
                        </a:rPr>
                        <a:t>The act of the general partner paying received carried interest back to the fund in the event that the general partner received carried interest earlier in the life of the fund, but subsequent portfolio company sales are at a level such that returns fall below the preferred return. More likely to occur under American carried interest.</a:t>
                      </a:r>
                      <a:endParaRPr lang="en-US" sz="1600" b="0" i="1" dirty="0">
                        <a:solidFill>
                          <a:schemeClr val="tx1">
                            <a:lumMod val="75000"/>
                            <a:lumOff val="25000"/>
                          </a:schemeClr>
                        </a:solidFill>
                        <a:latin typeface="Roboto" panose="02000000000000000000" pitchFamily="2" charset="0"/>
                        <a:ea typeface="Roboto" panose="02000000000000000000" pitchFamily="2" charset="0"/>
                      </a:endParaRPr>
                    </a:p>
                  </a:txBody>
                  <a:tcPr marT="91440" marB="91440">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431421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400" b="1" dirty="0">
                          <a:solidFill>
                            <a:schemeClr val="accent5"/>
                          </a:solidFill>
                          <a:latin typeface="Roboto" panose="02000000000000000000" pitchFamily="2" charset="0"/>
                          <a:ea typeface="Roboto" panose="02000000000000000000" pitchFamily="2" charset="0"/>
                        </a:rPr>
                        <a:t>General Partner Catchup</a:t>
                      </a:r>
                      <a:endParaRPr lang="en-US" sz="2400" dirty="0">
                        <a:solidFill>
                          <a:schemeClr val="tx1">
                            <a:lumMod val="75000"/>
                            <a:lumOff val="25000"/>
                          </a:schemeClr>
                        </a:solidFill>
                      </a:endParaRPr>
                    </a:p>
                  </a:txBody>
                  <a:tcPr marT="91440" marB="9144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8310409"/>
                  </a:ext>
                </a:extLst>
              </a:tr>
              <a:tr h="370840">
                <a:tc>
                  <a:txBody>
                    <a:bodyPr/>
                    <a:lstStyle/>
                    <a:p>
                      <a:pPr marL="285750" indent="-285750" algn="l">
                        <a:buFont typeface="Wingdings" panose="05000000000000000000" pitchFamily="2" charset="2"/>
                        <a:buChar char="§"/>
                      </a:pPr>
                      <a:r>
                        <a:rPr lang="en-US" sz="1600" dirty="0">
                          <a:solidFill>
                            <a:schemeClr val="tx1">
                              <a:lumMod val="75000"/>
                              <a:lumOff val="25000"/>
                            </a:schemeClr>
                          </a:solidFill>
                          <a:latin typeface="Roboto" panose="02000000000000000000" pitchFamily="2" charset="0"/>
                          <a:ea typeface="Roboto" panose="02000000000000000000" pitchFamily="2" charset="0"/>
                        </a:rPr>
                        <a:t>After returning the preferred interest to limited partners, the general partner will receive </a:t>
                      </a:r>
                      <a:r>
                        <a:rPr lang="en-US" sz="1600" u="sng" dirty="0">
                          <a:solidFill>
                            <a:schemeClr val="tx1">
                              <a:lumMod val="75000"/>
                              <a:lumOff val="25000"/>
                            </a:schemeClr>
                          </a:solidFill>
                          <a:latin typeface="Roboto" panose="02000000000000000000" pitchFamily="2" charset="0"/>
                          <a:ea typeface="Roboto" panose="02000000000000000000" pitchFamily="2" charset="0"/>
                        </a:rPr>
                        <a:t>the GP Catchup %</a:t>
                      </a:r>
                      <a:r>
                        <a:rPr lang="en-US" sz="1600" dirty="0">
                          <a:solidFill>
                            <a:schemeClr val="tx1">
                              <a:lumMod val="75000"/>
                              <a:lumOff val="25000"/>
                            </a:schemeClr>
                          </a:solidFill>
                          <a:latin typeface="Roboto" panose="02000000000000000000" pitchFamily="2" charset="0"/>
                          <a:ea typeface="Roboto" panose="02000000000000000000" pitchFamily="2" charset="0"/>
                        </a:rPr>
                        <a:t> of profits until the ratio of profits is split in line with the carried interest. </a:t>
                      </a:r>
                      <a:r>
                        <a:rPr lang="en-US" sz="1600" i="1" dirty="0">
                          <a:solidFill>
                            <a:schemeClr val="tx1">
                              <a:lumMod val="75000"/>
                              <a:lumOff val="25000"/>
                            </a:schemeClr>
                          </a:solidFill>
                          <a:latin typeface="Roboto" panose="02000000000000000000" pitchFamily="2" charset="0"/>
                          <a:ea typeface="Roboto" panose="02000000000000000000" pitchFamily="2" charset="0"/>
                        </a:rPr>
                        <a:t>NOTE: If the fund heavily out performs, the GP catchup will effectively result in the returns being split based on the carried interest percentage. </a:t>
                      </a:r>
                      <a:r>
                        <a:rPr lang="en-US" sz="1600" dirty="0">
                          <a:solidFill>
                            <a:schemeClr val="tx1">
                              <a:lumMod val="75000"/>
                              <a:lumOff val="25000"/>
                            </a:schemeClr>
                          </a:solidFill>
                          <a:latin typeface="Roboto" panose="02000000000000000000" pitchFamily="2" charset="0"/>
                          <a:ea typeface="Roboto" panose="02000000000000000000" pitchFamily="2" charset="0"/>
                        </a:rPr>
                        <a:t>The lower the GP catchup, the higher the fund return will need to be to have a full carried interest split. GP catchup amends the distribution waterfall as follows: (1) Return of Cost, (2) Preferred Return, (3) General Partner Catchup: After achieving the preferred return, the general partner will receive </a:t>
                      </a:r>
                      <a:r>
                        <a:rPr lang="en-US" sz="1600" u="sng" dirty="0">
                          <a:solidFill>
                            <a:schemeClr val="tx1">
                              <a:lumMod val="75000"/>
                              <a:lumOff val="25000"/>
                            </a:schemeClr>
                          </a:solidFill>
                          <a:latin typeface="Roboto" panose="02000000000000000000" pitchFamily="2" charset="0"/>
                          <a:ea typeface="Roboto" panose="02000000000000000000" pitchFamily="2" charset="0"/>
                        </a:rPr>
                        <a:t>%</a:t>
                      </a:r>
                      <a:r>
                        <a:rPr lang="en-US" sz="1600" dirty="0">
                          <a:solidFill>
                            <a:schemeClr val="tx1">
                              <a:lumMod val="75000"/>
                              <a:lumOff val="25000"/>
                            </a:schemeClr>
                          </a:solidFill>
                          <a:latin typeface="Roboto" panose="02000000000000000000" pitchFamily="2" charset="0"/>
                          <a:ea typeface="Roboto" panose="02000000000000000000" pitchFamily="2" charset="0"/>
                        </a:rPr>
                        <a:t> of profits until putting the general partner and limited partner’s distributions in line with the carried interest split, and (4) Carried Interest.</a:t>
                      </a:r>
                    </a:p>
                  </a:txBody>
                  <a:tcPr marT="91440" marB="9144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3247169"/>
                  </a:ext>
                </a:extLst>
              </a:tr>
            </a:tbl>
          </a:graphicData>
        </a:graphic>
      </p:graphicFrame>
      <p:sp>
        <p:nvSpPr>
          <p:cNvPr id="3" name="Title 2">
            <a:extLst>
              <a:ext uri="{FF2B5EF4-FFF2-40B4-BE49-F238E27FC236}">
                <a16:creationId xmlns:a16="http://schemas.microsoft.com/office/drawing/2014/main" id="{A50B7EE5-B566-4245-A01C-185F24259981}"/>
              </a:ext>
            </a:extLst>
          </p:cNvPr>
          <p:cNvSpPr>
            <a:spLocks noGrp="1"/>
          </p:cNvSpPr>
          <p:nvPr>
            <p:ph type="title"/>
          </p:nvPr>
        </p:nvSpPr>
        <p:spPr/>
        <p:txBody>
          <a:bodyPr/>
          <a:lstStyle/>
          <a:p>
            <a:r>
              <a:rPr lang="en-US" dirty="0"/>
              <a:t>Management Fees</a:t>
            </a:r>
          </a:p>
        </p:txBody>
      </p:sp>
      <p:sp>
        <p:nvSpPr>
          <p:cNvPr id="4" name="Date Placeholder 15">
            <a:extLst>
              <a:ext uri="{FF2B5EF4-FFF2-40B4-BE49-F238E27FC236}">
                <a16:creationId xmlns:a16="http://schemas.microsoft.com/office/drawing/2014/main" id="{02448537-6DBE-4CC2-9CDF-246D8BEB4F87}"/>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6" name="Date Placeholder 15">
            <a:extLst>
              <a:ext uri="{FF2B5EF4-FFF2-40B4-BE49-F238E27FC236}">
                <a16:creationId xmlns:a16="http://schemas.microsoft.com/office/drawing/2014/main" id="{D21B6502-C4DA-47D0-BB4E-C620B9980577}"/>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28</a:t>
            </a:fld>
            <a:endParaRPr lang="en-US" sz="1600" b="1" dirty="0">
              <a:solidFill>
                <a:schemeClr val="bg2">
                  <a:lumMod val="50000"/>
                </a:schemeClr>
              </a:solidFill>
            </a:endParaRPr>
          </a:p>
        </p:txBody>
      </p:sp>
    </p:spTree>
    <p:extLst>
      <p:ext uri="{BB962C8B-B14F-4D97-AF65-F5344CB8AC3E}">
        <p14:creationId xmlns:p14="http://schemas.microsoft.com/office/powerpoint/2010/main" val="41381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824468-A379-429F-B415-A1A563B19D81}"/>
              </a:ext>
            </a:extLst>
          </p:cNvPr>
          <p:cNvSpPr>
            <a:spLocks noGrp="1"/>
          </p:cNvSpPr>
          <p:nvPr>
            <p:ph type="title"/>
          </p:nvPr>
        </p:nvSpPr>
        <p:spPr>
          <a:xfrm>
            <a:off x="504000" y="2074532"/>
            <a:ext cx="4793714" cy="3385542"/>
          </a:xfrm>
        </p:spPr>
        <p:txBody>
          <a:bodyPr>
            <a:spAutoFit/>
          </a:bodyPr>
          <a:lstStyle/>
          <a:p>
            <a:pPr>
              <a:lnSpc>
                <a:spcPct val="100000"/>
              </a:lnSpc>
              <a:spcAft>
                <a:spcPts val="2400"/>
              </a:spcAft>
            </a:pPr>
            <a:r>
              <a:rPr lang="en-US" dirty="0">
                <a:solidFill>
                  <a:schemeClr val="accent5">
                    <a:lumMod val="20000"/>
                    <a:lumOff val="80000"/>
                  </a:schemeClr>
                </a:solidFill>
                <a:latin typeface="Roboto Black" panose="02000000000000000000" pitchFamily="2" charset="0"/>
                <a:ea typeface="Roboto Black" panose="02000000000000000000" pitchFamily="2" charset="0"/>
              </a:rPr>
              <a:t>05:</a:t>
            </a:r>
            <a:br>
              <a:rPr lang="en-US" dirty="0">
                <a:solidFill>
                  <a:schemeClr val="accent5">
                    <a:lumMod val="20000"/>
                    <a:lumOff val="80000"/>
                  </a:schemeClr>
                </a:solidFill>
                <a:latin typeface="Roboto Black" panose="02000000000000000000" pitchFamily="2" charset="0"/>
                <a:ea typeface="Roboto Black" panose="02000000000000000000" pitchFamily="2" charset="0"/>
              </a:rPr>
            </a:br>
            <a:r>
              <a:rPr lang="en-US" dirty="0">
                <a:solidFill>
                  <a:schemeClr val="accent5">
                    <a:lumMod val="20000"/>
                    <a:lumOff val="80000"/>
                  </a:schemeClr>
                </a:solidFill>
                <a:latin typeface="Roboto Black" panose="02000000000000000000" pitchFamily="2" charset="0"/>
                <a:ea typeface="Roboto Black" panose="02000000000000000000" pitchFamily="2" charset="0"/>
              </a:rPr>
              <a:t>common terminology in private market investing</a:t>
            </a:r>
          </a:p>
        </p:txBody>
      </p:sp>
      <p:pic>
        <p:nvPicPr>
          <p:cNvPr id="4" name="Picture Placeholder 3">
            <a:extLst>
              <a:ext uri="{FF2B5EF4-FFF2-40B4-BE49-F238E27FC236}">
                <a16:creationId xmlns:a16="http://schemas.microsoft.com/office/drawing/2014/main" id="{BE612C36-111A-4994-9376-DAB7D8E4B9A1}"/>
              </a:ext>
            </a:extLst>
          </p:cNvPr>
          <p:cNvPicPr>
            <a:picLocks noGrp="1" noChangeAspect="1"/>
          </p:cNvPicPr>
          <p:nvPr>
            <p:ph type="pic" sz="quarter" idx="12"/>
          </p:nvPr>
        </p:nvPicPr>
        <p:blipFill>
          <a:blip r:embed="rId2"/>
          <a:srcRect l="17512" r="17512"/>
          <a:stretch>
            <a:fillRect/>
          </a:stretch>
        </p:blipFill>
        <p:spPr/>
      </p:pic>
    </p:spTree>
    <p:extLst>
      <p:ext uri="{BB962C8B-B14F-4D97-AF65-F5344CB8AC3E}">
        <p14:creationId xmlns:p14="http://schemas.microsoft.com/office/powerpoint/2010/main" val="58766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824468-A379-429F-B415-A1A563B19D81}"/>
              </a:ext>
            </a:extLst>
          </p:cNvPr>
          <p:cNvSpPr>
            <a:spLocks noGrp="1"/>
          </p:cNvSpPr>
          <p:nvPr>
            <p:ph type="title"/>
          </p:nvPr>
        </p:nvSpPr>
        <p:spPr>
          <a:xfrm>
            <a:off x="504000" y="2151565"/>
            <a:ext cx="4793714" cy="2708434"/>
          </a:xfrm>
        </p:spPr>
        <p:txBody>
          <a:bodyPr>
            <a:spAutoFit/>
          </a:bodyPr>
          <a:lstStyle/>
          <a:p>
            <a:pPr>
              <a:lnSpc>
                <a:spcPct val="100000"/>
              </a:lnSpc>
              <a:spcAft>
                <a:spcPts val="2400"/>
              </a:spcAft>
            </a:pPr>
            <a:r>
              <a:rPr lang="en-US" dirty="0">
                <a:solidFill>
                  <a:schemeClr val="accent5">
                    <a:lumMod val="20000"/>
                    <a:lumOff val="80000"/>
                  </a:schemeClr>
                </a:solidFill>
                <a:latin typeface="Roboto Black" panose="02000000000000000000" pitchFamily="2" charset="0"/>
                <a:ea typeface="Roboto Black" panose="02000000000000000000" pitchFamily="2" charset="0"/>
              </a:rPr>
              <a:t>01:</a:t>
            </a:r>
            <a:br>
              <a:rPr lang="en-US" dirty="0">
                <a:solidFill>
                  <a:schemeClr val="accent5">
                    <a:lumMod val="20000"/>
                    <a:lumOff val="80000"/>
                  </a:schemeClr>
                </a:solidFill>
                <a:latin typeface="Roboto Black" panose="02000000000000000000" pitchFamily="2" charset="0"/>
                <a:ea typeface="Roboto Black" panose="02000000000000000000" pitchFamily="2" charset="0"/>
              </a:rPr>
            </a:br>
            <a:r>
              <a:rPr lang="en-US" dirty="0">
                <a:solidFill>
                  <a:schemeClr val="accent5">
                    <a:lumMod val="20000"/>
                    <a:lumOff val="80000"/>
                  </a:schemeClr>
                </a:solidFill>
                <a:latin typeface="Roboto Black" panose="02000000000000000000" pitchFamily="2" charset="0"/>
                <a:ea typeface="Roboto Black" panose="02000000000000000000" pitchFamily="2" charset="0"/>
              </a:rPr>
              <a:t>What are alternative assets?</a:t>
            </a:r>
          </a:p>
        </p:txBody>
      </p:sp>
      <p:pic>
        <p:nvPicPr>
          <p:cNvPr id="4" name="Picture Placeholder 3">
            <a:extLst>
              <a:ext uri="{FF2B5EF4-FFF2-40B4-BE49-F238E27FC236}">
                <a16:creationId xmlns:a16="http://schemas.microsoft.com/office/drawing/2014/main" id="{D491F9BF-6FEF-4AD6-AED1-26DA0CBE6E43}"/>
              </a:ext>
            </a:extLst>
          </p:cNvPr>
          <p:cNvPicPr>
            <a:picLocks noGrp="1" noChangeAspect="1"/>
          </p:cNvPicPr>
          <p:nvPr>
            <p:ph type="pic" sz="quarter" idx="12"/>
          </p:nvPr>
        </p:nvPicPr>
        <p:blipFill>
          <a:blip r:embed="rId2"/>
          <a:srcRect t="11483" b="11483"/>
          <a:stretch/>
        </p:blipFill>
        <p:spPr>
          <a:xfrm>
            <a:off x="7031223" y="1172675"/>
            <a:ext cx="4290933" cy="4404388"/>
          </a:xfrm>
        </p:spPr>
      </p:pic>
    </p:spTree>
    <p:extLst>
      <p:ext uri="{BB962C8B-B14F-4D97-AF65-F5344CB8AC3E}">
        <p14:creationId xmlns:p14="http://schemas.microsoft.com/office/powerpoint/2010/main" val="2871263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AC6BCC6-466A-4D0F-8099-773BA54CA6F3}"/>
              </a:ext>
            </a:extLst>
          </p:cNvPr>
          <p:cNvGraphicFramePr>
            <a:graphicFrameLocks noGrp="1"/>
          </p:cNvGraphicFramePr>
          <p:nvPr>
            <p:ph idx="1"/>
            <p:extLst>
              <p:ext uri="{D42A27DB-BD31-4B8C-83A1-F6EECF244321}">
                <p14:modId xmlns:p14="http://schemas.microsoft.com/office/powerpoint/2010/main" val="2928064152"/>
              </p:ext>
            </p:extLst>
          </p:nvPr>
        </p:nvGraphicFramePr>
        <p:xfrm>
          <a:off x="457200" y="914400"/>
          <a:ext cx="11329988" cy="5047488"/>
        </p:xfrm>
        <a:graphic>
          <a:graphicData uri="http://schemas.openxmlformats.org/drawingml/2006/table">
            <a:tbl>
              <a:tblPr firstRow="1" bandRow="1">
                <a:tableStyleId>{93296810-A885-4BE3-A3E7-6D5BEEA58F35}</a:tableStyleId>
              </a:tblPr>
              <a:tblGrid>
                <a:gridCol w="11329988">
                  <a:extLst>
                    <a:ext uri="{9D8B030D-6E8A-4147-A177-3AD203B41FA5}">
                      <a16:colId xmlns:a16="http://schemas.microsoft.com/office/drawing/2014/main" val="2267840243"/>
                    </a:ext>
                  </a:extLst>
                </a:gridCol>
              </a:tblGrid>
              <a:tr h="0">
                <a:tc>
                  <a:txBody>
                    <a:bodyPr/>
                    <a:lstStyle/>
                    <a:p>
                      <a:pPr algn="l"/>
                      <a:r>
                        <a:rPr lang="en-US" sz="1200" b="1" dirty="0">
                          <a:solidFill>
                            <a:schemeClr val="accent5"/>
                          </a:solidFill>
                          <a:latin typeface="Roboto" panose="02000000000000000000" pitchFamily="2" charset="0"/>
                          <a:ea typeface="Roboto" panose="02000000000000000000" pitchFamily="2" charset="0"/>
                        </a:rPr>
                        <a:t>General Partner (GP): </a:t>
                      </a:r>
                      <a:r>
                        <a:rPr lang="en-US" sz="1200" b="0" i="0" dirty="0">
                          <a:solidFill>
                            <a:schemeClr val="tx1">
                              <a:lumMod val="75000"/>
                              <a:lumOff val="25000"/>
                            </a:schemeClr>
                          </a:solidFill>
                          <a:latin typeface="Roboto" panose="02000000000000000000" pitchFamily="2" charset="0"/>
                          <a:ea typeface="Roboto" panose="02000000000000000000" pitchFamily="2" charset="0"/>
                        </a:rPr>
                        <a:t>Fund manager of the limited partnership with management rights over the limited partnership. Legal distinction between GP and fund manager is the result of the GP setting up a separate legal entity to act as the fund manager.</a:t>
                      </a:r>
                    </a:p>
                  </a:txBody>
                  <a:tcPr marT="91440" marB="91440"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404043"/>
                  </a:ext>
                </a:extLst>
              </a:tr>
              <a:tr h="0">
                <a:tc>
                  <a:txBody>
                    <a:bodyPr/>
                    <a:lstStyle/>
                    <a:p>
                      <a:pPr algn="l"/>
                      <a:r>
                        <a:rPr lang="en-US" sz="1200" b="1" dirty="0">
                          <a:solidFill>
                            <a:schemeClr val="accent5"/>
                          </a:solidFill>
                          <a:latin typeface="Roboto" panose="02000000000000000000" pitchFamily="2" charset="0"/>
                          <a:ea typeface="Roboto" panose="02000000000000000000" pitchFamily="2" charset="0"/>
                        </a:rPr>
                        <a:t>Limited Partner (LP): </a:t>
                      </a:r>
                      <a:r>
                        <a:rPr lang="en-US" sz="1200" b="0" i="0" dirty="0">
                          <a:solidFill>
                            <a:schemeClr val="tx1">
                              <a:lumMod val="75000"/>
                              <a:lumOff val="25000"/>
                            </a:schemeClr>
                          </a:solidFill>
                          <a:latin typeface="Roboto" panose="02000000000000000000" pitchFamily="2" charset="0"/>
                          <a:ea typeface="Roboto" panose="02000000000000000000" pitchFamily="2" charset="0"/>
                        </a:rPr>
                        <a:t>Investors</a:t>
                      </a:r>
                      <a:r>
                        <a:rPr lang="en-US" sz="1200" i="0" dirty="0">
                          <a:solidFill>
                            <a:schemeClr val="tx1">
                              <a:lumMod val="75000"/>
                              <a:lumOff val="25000"/>
                            </a:schemeClr>
                          </a:solidFill>
                          <a:latin typeface="Roboto" panose="02000000000000000000" pitchFamily="2" charset="0"/>
                          <a:ea typeface="Roboto" panose="02000000000000000000" pitchFamily="2" charset="0"/>
                        </a:rPr>
                        <a:t> in the limited partnership. Only provide capital to be invested (not management).</a:t>
                      </a: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567441"/>
                  </a:ext>
                </a:extLst>
              </a:tr>
              <a:tr h="0">
                <a:tc>
                  <a:txBody>
                    <a:bodyPr/>
                    <a:lstStyle/>
                    <a:p>
                      <a:pPr algn="l"/>
                      <a:r>
                        <a:rPr lang="en-US" sz="1200" b="1" dirty="0">
                          <a:solidFill>
                            <a:schemeClr val="accent5"/>
                          </a:solidFill>
                          <a:latin typeface="Roboto" panose="02000000000000000000" pitchFamily="2" charset="0"/>
                          <a:ea typeface="Roboto" panose="02000000000000000000" pitchFamily="2" charset="0"/>
                        </a:rPr>
                        <a:t>Fund: </a:t>
                      </a:r>
                      <a:r>
                        <a:rPr lang="en-US" sz="1200" b="0" dirty="0">
                          <a:solidFill>
                            <a:schemeClr val="tx1">
                              <a:lumMod val="75000"/>
                              <a:lumOff val="25000"/>
                            </a:schemeClr>
                          </a:solidFill>
                          <a:latin typeface="Roboto" panose="02000000000000000000" pitchFamily="2" charset="0"/>
                          <a:ea typeface="Roboto" panose="02000000000000000000" pitchFamily="2" charset="0"/>
                        </a:rPr>
                        <a:t>Investment</a:t>
                      </a:r>
                      <a:r>
                        <a:rPr lang="en-US" sz="1200" dirty="0">
                          <a:solidFill>
                            <a:schemeClr val="tx1">
                              <a:lumMod val="75000"/>
                              <a:lumOff val="25000"/>
                            </a:schemeClr>
                          </a:solidFill>
                          <a:latin typeface="Roboto" panose="02000000000000000000" pitchFamily="2" charset="0"/>
                          <a:ea typeface="Roboto" panose="02000000000000000000" pitchFamily="2" charset="0"/>
                        </a:rPr>
                        <a:t> industry term for an individual limited partnership. Funds are identified by: name of the GP, fund’s private market strategy, and a generational Roman numeral. </a:t>
                      </a:r>
                      <a:r>
                        <a:rPr lang="en-US" sz="1200" b="1" i="1" dirty="0">
                          <a:solidFill>
                            <a:schemeClr val="tx1">
                              <a:lumMod val="75000"/>
                              <a:lumOff val="25000"/>
                            </a:schemeClr>
                          </a:solidFill>
                          <a:latin typeface="Roboto" panose="02000000000000000000" pitchFamily="2" charset="0"/>
                          <a:ea typeface="Roboto" panose="02000000000000000000" pitchFamily="2" charset="0"/>
                        </a:rPr>
                        <a:t>Example: </a:t>
                      </a:r>
                      <a:r>
                        <a:rPr lang="en-US" sz="1200" i="1" dirty="0">
                          <a:solidFill>
                            <a:schemeClr val="tx1">
                              <a:lumMod val="75000"/>
                              <a:lumOff val="25000"/>
                            </a:schemeClr>
                          </a:solidFill>
                          <a:latin typeface="Roboto" panose="02000000000000000000" pitchFamily="2" charset="0"/>
                          <a:ea typeface="Roboto" panose="02000000000000000000" pitchFamily="2" charset="0"/>
                        </a:rPr>
                        <a:t>ABC Private Equity Fund I, L.P. </a:t>
                      </a:r>
                      <a:r>
                        <a:rPr lang="en-US" sz="1200" i="1" u="sng" dirty="0">
                          <a:solidFill>
                            <a:schemeClr val="tx1">
                              <a:lumMod val="75000"/>
                              <a:lumOff val="25000"/>
                            </a:schemeClr>
                          </a:solidFill>
                          <a:latin typeface="Roboto" panose="02000000000000000000" pitchFamily="2" charset="0"/>
                          <a:ea typeface="Roboto" panose="02000000000000000000" pitchFamily="2" charset="0"/>
                        </a:rPr>
                        <a:t>and</a:t>
                      </a:r>
                      <a:r>
                        <a:rPr lang="en-US" sz="1200" i="1" dirty="0">
                          <a:solidFill>
                            <a:schemeClr val="tx1">
                              <a:lumMod val="75000"/>
                              <a:lumOff val="25000"/>
                            </a:schemeClr>
                          </a:solidFill>
                          <a:latin typeface="Roboto" panose="02000000000000000000" pitchFamily="2" charset="0"/>
                          <a:ea typeface="Roboto" panose="02000000000000000000" pitchFamily="2" charset="0"/>
                        </a:rPr>
                        <a:t> ABC Private Equity Fund II, L.P.</a:t>
                      </a: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1942635"/>
                  </a:ext>
                </a:extLst>
              </a:tr>
              <a:tr h="0">
                <a:tc>
                  <a:txBody>
                    <a:bodyPr/>
                    <a:lstStyle/>
                    <a:p>
                      <a:pPr algn="l"/>
                      <a:r>
                        <a:rPr lang="en-US" sz="1200" b="1" dirty="0">
                          <a:solidFill>
                            <a:schemeClr val="accent5"/>
                          </a:solidFill>
                          <a:latin typeface="Roboto" panose="02000000000000000000" pitchFamily="2" charset="0"/>
                          <a:ea typeface="Roboto" panose="02000000000000000000" pitchFamily="2" charset="0"/>
                        </a:rPr>
                        <a:t>Vintage Year: </a:t>
                      </a:r>
                      <a:r>
                        <a:rPr lang="en-US" sz="1200" dirty="0">
                          <a:solidFill>
                            <a:schemeClr val="tx1">
                              <a:lumMod val="75000"/>
                              <a:lumOff val="25000"/>
                            </a:schemeClr>
                          </a:solidFill>
                          <a:latin typeface="Roboto" panose="02000000000000000000" pitchFamily="2" charset="0"/>
                          <a:ea typeface="Roboto" panose="02000000000000000000" pitchFamily="2" charset="0"/>
                        </a:rPr>
                        <a:t>Year the private market fund makes its first investment. </a:t>
                      </a:r>
                      <a:r>
                        <a:rPr lang="en-US" sz="1200" b="1" i="1" dirty="0">
                          <a:solidFill>
                            <a:schemeClr val="tx1">
                              <a:lumMod val="75000"/>
                              <a:lumOff val="25000"/>
                            </a:schemeClr>
                          </a:solidFill>
                          <a:latin typeface="Roboto" panose="02000000000000000000" pitchFamily="2" charset="0"/>
                          <a:ea typeface="Roboto" panose="02000000000000000000" pitchFamily="2" charset="0"/>
                        </a:rPr>
                        <a:t>Example: </a:t>
                      </a:r>
                      <a:r>
                        <a:rPr lang="en-US" sz="1200" i="1" dirty="0">
                          <a:solidFill>
                            <a:schemeClr val="tx1">
                              <a:lumMod val="75000"/>
                              <a:lumOff val="25000"/>
                            </a:schemeClr>
                          </a:solidFill>
                          <a:latin typeface="Roboto" panose="02000000000000000000" pitchFamily="2" charset="0"/>
                          <a:ea typeface="Roboto" panose="02000000000000000000" pitchFamily="2" charset="0"/>
                        </a:rPr>
                        <a:t>If ABC Private Equity Fund I, L.P. makes its first investment in 2018, its vintage year will be 2018. </a:t>
                      </a:r>
                      <a:r>
                        <a:rPr lang="en-US" sz="1200" dirty="0">
                          <a:solidFill>
                            <a:schemeClr val="tx1">
                              <a:lumMod val="75000"/>
                              <a:lumOff val="25000"/>
                            </a:schemeClr>
                          </a:solidFill>
                          <a:latin typeface="Roboto" panose="02000000000000000000" pitchFamily="2" charset="0"/>
                          <a:ea typeface="Roboto" panose="02000000000000000000" pitchFamily="2" charset="0"/>
                        </a:rPr>
                        <a:t>When looking at multiple generations of a strategy, each fund is referred to as a different </a:t>
                      </a:r>
                      <a:r>
                        <a:rPr lang="en-US" sz="1200" b="1" dirty="0">
                          <a:solidFill>
                            <a:schemeClr val="tx1">
                              <a:lumMod val="75000"/>
                              <a:lumOff val="25000"/>
                            </a:schemeClr>
                          </a:solidFill>
                          <a:latin typeface="Roboto" panose="02000000000000000000" pitchFamily="2" charset="0"/>
                          <a:ea typeface="Roboto" panose="02000000000000000000" pitchFamily="2" charset="0"/>
                        </a:rPr>
                        <a:t>vintage</a:t>
                      </a:r>
                      <a:r>
                        <a:rPr lang="en-US" sz="1200" dirty="0">
                          <a:solidFill>
                            <a:schemeClr val="tx1">
                              <a:lumMod val="75000"/>
                              <a:lumOff val="25000"/>
                            </a:schemeClr>
                          </a:solidFill>
                          <a:latin typeface="Roboto" panose="02000000000000000000" pitchFamily="2" charset="0"/>
                          <a:ea typeface="Roboto" panose="02000000000000000000" pitchFamily="2" charset="0"/>
                        </a:rPr>
                        <a:t> of a fund strategy. </a:t>
                      </a:r>
                      <a:r>
                        <a:rPr lang="en-US" sz="1200" b="1" i="1" dirty="0">
                          <a:solidFill>
                            <a:schemeClr val="tx1">
                              <a:lumMod val="75000"/>
                              <a:lumOff val="25000"/>
                            </a:schemeClr>
                          </a:solidFill>
                          <a:latin typeface="Roboto" panose="02000000000000000000" pitchFamily="2" charset="0"/>
                          <a:ea typeface="Roboto" panose="02000000000000000000" pitchFamily="2" charset="0"/>
                        </a:rPr>
                        <a:t>Example: </a:t>
                      </a:r>
                      <a:r>
                        <a:rPr lang="en-US" sz="1200" i="1" dirty="0">
                          <a:solidFill>
                            <a:schemeClr val="tx1">
                              <a:lumMod val="75000"/>
                              <a:lumOff val="25000"/>
                            </a:schemeClr>
                          </a:solidFill>
                          <a:latin typeface="Roboto" panose="02000000000000000000" pitchFamily="2" charset="0"/>
                          <a:ea typeface="Roboto" panose="02000000000000000000" pitchFamily="2" charset="0"/>
                        </a:rPr>
                        <a:t>ABC Private Equity Fund I, L.P. being the </a:t>
                      </a:r>
                      <a:r>
                        <a:rPr lang="en-US" sz="1200" i="1" u="sng" dirty="0">
                          <a:solidFill>
                            <a:schemeClr val="tx1">
                              <a:lumMod val="75000"/>
                              <a:lumOff val="25000"/>
                            </a:schemeClr>
                          </a:solidFill>
                          <a:latin typeface="Roboto" panose="02000000000000000000" pitchFamily="2" charset="0"/>
                          <a:ea typeface="Roboto" panose="02000000000000000000" pitchFamily="2" charset="0"/>
                        </a:rPr>
                        <a:t>first vintage </a:t>
                      </a:r>
                      <a:r>
                        <a:rPr lang="en-US" sz="1200" i="1" dirty="0">
                          <a:solidFill>
                            <a:schemeClr val="tx1">
                              <a:lumMod val="75000"/>
                              <a:lumOff val="25000"/>
                            </a:schemeClr>
                          </a:solidFill>
                          <a:latin typeface="Roboto" panose="02000000000000000000" pitchFamily="2" charset="0"/>
                          <a:ea typeface="Roboto" panose="02000000000000000000" pitchFamily="2" charset="0"/>
                        </a:rPr>
                        <a:t>and ABC Private Equity Fund II, L.P. being the </a:t>
                      </a:r>
                      <a:r>
                        <a:rPr lang="en-US" sz="1200" i="1" u="sng" dirty="0">
                          <a:solidFill>
                            <a:schemeClr val="tx1">
                              <a:lumMod val="75000"/>
                              <a:lumOff val="25000"/>
                            </a:schemeClr>
                          </a:solidFill>
                          <a:latin typeface="Roboto" panose="02000000000000000000" pitchFamily="2" charset="0"/>
                          <a:ea typeface="Roboto" panose="02000000000000000000" pitchFamily="2" charset="0"/>
                        </a:rPr>
                        <a:t>second vintage</a:t>
                      </a:r>
                      <a:r>
                        <a:rPr lang="en-US" sz="1200" i="1" u="none" dirty="0">
                          <a:solidFill>
                            <a:schemeClr val="tx1">
                              <a:lumMod val="75000"/>
                              <a:lumOff val="25000"/>
                            </a:schemeClr>
                          </a:solidFill>
                          <a:latin typeface="Roboto" panose="02000000000000000000" pitchFamily="2" charset="0"/>
                          <a:ea typeface="Roboto" panose="02000000000000000000" pitchFamily="2" charset="0"/>
                        </a:rPr>
                        <a:t>.</a:t>
                      </a: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2995417"/>
                  </a:ext>
                </a:extLst>
              </a:tr>
              <a:tr h="0">
                <a:tc>
                  <a:txBody>
                    <a:bodyPr/>
                    <a:lstStyle/>
                    <a:p>
                      <a:pPr algn="l"/>
                      <a:r>
                        <a:rPr lang="en-US" sz="1200" b="1" dirty="0">
                          <a:solidFill>
                            <a:schemeClr val="accent5"/>
                          </a:solidFill>
                          <a:latin typeface="Roboto" panose="02000000000000000000" pitchFamily="2" charset="0"/>
                          <a:ea typeface="Roboto" panose="02000000000000000000" pitchFamily="2" charset="0"/>
                        </a:rPr>
                        <a:t>Closes: </a:t>
                      </a:r>
                      <a:r>
                        <a:rPr lang="en-US" sz="1200" b="0" dirty="0">
                          <a:solidFill>
                            <a:schemeClr val="tx1">
                              <a:lumMod val="75000"/>
                              <a:lumOff val="25000"/>
                            </a:schemeClr>
                          </a:solidFill>
                          <a:latin typeface="Roboto" panose="02000000000000000000" pitchFamily="2" charset="0"/>
                          <a:ea typeface="Roboto" panose="02000000000000000000" pitchFamily="2" charset="0"/>
                        </a:rPr>
                        <a:t>When LPs are allowed into the fund and legal documents are signed. Funds hold multiple closes. In the </a:t>
                      </a:r>
                      <a:r>
                        <a:rPr lang="en-US" sz="1200" b="1" dirty="0">
                          <a:solidFill>
                            <a:schemeClr val="tx1">
                              <a:lumMod val="75000"/>
                              <a:lumOff val="25000"/>
                            </a:schemeClr>
                          </a:solidFill>
                          <a:latin typeface="Roboto" panose="02000000000000000000" pitchFamily="2" charset="0"/>
                          <a:ea typeface="Roboto" panose="02000000000000000000" pitchFamily="2" charset="0"/>
                        </a:rPr>
                        <a:t>first close</a:t>
                      </a:r>
                      <a:r>
                        <a:rPr lang="en-US" sz="1200" b="0" dirty="0">
                          <a:solidFill>
                            <a:schemeClr val="tx1">
                              <a:lumMod val="75000"/>
                              <a:lumOff val="25000"/>
                            </a:schemeClr>
                          </a:solidFill>
                          <a:latin typeface="Roboto" panose="02000000000000000000" pitchFamily="2" charset="0"/>
                          <a:ea typeface="Roboto" panose="02000000000000000000" pitchFamily="2" charset="0"/>
                        </a:rPr>
                        <a:t>,</a:t>
                      </a:r>
                      <a:r>
                        <a:rPr lang="en-US" sz="1200" b="1" dirty="0">
                          <a:solidFill>
                            <a:schemeClr val="tx1">
                              <a:lumMod val="75000"/>
                              <a:lumOff val="25000"/>
                            </a:schemeClr>
                          </a:solidFill>
                          <a:latin typeface="Roboto" panose="02000000000000000000" pitchFamily="2" charset="0"/>
                          <a:ea typeface="Roboto" panose="02000000000000000000" pitchFamily="2" charset="0"/>
                        </a:rPr>
                        <a:t> </a:t>
                      </a:r>
                      <a:r>
                        <a:rPr lang="en-US" sz="1200" b="0" dirty="0">
                          <a:solidFill>
                            <a:schemeClr val="tx1">
                              <a:lumMod val="75000"/>
                              <a:lumOff val="25000"/>
                            </a:schemeClr>
                          </a:solidFill>
                          <a:latin typeface="Roboto" panose="02000000000000000000" pitchFamily="2" charset="0"/>
                          <a:ea typeface="Roboto" panose="02000000000000000000" pitchFamily="2" charset="0"/>
                        </a:rPr>
                        <a:t>LPs have a greater ability to negotiate terms (later LPA term negotiates would require an amendment by all LPs and GP). LPs in the first close will typically receive beneficial management fee terms. LPs will be investing in a blind pool as no investments have been made</a:t>
                      </a: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15671"/>
                  </a:ext>
                </a:extLst>
              </a:tr>
              <a:tr h="0">
                <a:tc>
                  <a:txBody>
                    <a:bodyPr/>
                    <a:lstStyle/>
                    <a:p>
                      <a:pPr algn="l"/>
                      <a:r>
                        <a:rPr lang="en-US" sz="1200" b="1" dirty="0">
                          <a:solidFill>
                            <a:schemeClr val="accent5"/>
                          </a:solidFill>
                          <a:latin typeface="Roboto" panose="02000000000000000000" pitchFamily="2" charset="0"/>
                          <a:ea typeface="Roboto" panose="02000000000000000000" pitchFamily="2" charset="0"/>
                        </a:rPr>
                        <a:t>Final Close Date: </a:t>
                      </a:r>
                      <a:r>
                        <a:rPr lang="en-US" sz="1200" dirty="0">
                          <a:solidFill>
                            <a:schemeClr val="tx1">
                              <a:lumMod val="75000"/>
                              <a:lumOff val="25000"/>
                            </a:schemeClr>
                          </a:solidFill>
                          <a:latin typeface="Roboto" panose="02000000000000000000" pitchFamily="2" charset="0"/>
                          <a:ea typeface="Roboto" panose="02000000000000000000" pitchFamily="2" charset="0"/>
                        </a:rPr>
                        <a:t>Date that marks the amount of time that can occur between the first and final close—typically 12 months; LPs in the final close will be investing with some capital already invested (partial blind pool); LPs will pay a prime rate to investors in prior closes and miss out on distributions made prior to their close</a:t>
                      </a: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0937817"/>
                  </a:ext>
                </a:extLst>
              </a:tr>
              <a:tr h="0">
                <a:tc>
                  <a:txBody>
                    <a:bodyPr/>
                    <a:lstStyle/>
                    <a:p>
                      <a:pPr algn="l"/>
                      <a:r>
                        <a:rPr lang="en-US" sz="1200" b="1" dirty="0">
                          <a:solidFill>
                            <a:schemeClr val="accent5"/>
                          </a:solidFill>
                          <a:latin typeface="Roboto" panose="02000000000000000000" pitchFamily="2" charset="0"/>
                          <a:ea typeface="Roboto" panose="02000000000000000000" pitchFamily="2" charset="0"/>
                        </a:rPr>
                        <a:t>Portfolio Companies (Portfolio Entities): </a:t>
                      </a:r>
                      <a:r>
                        <a:rPr lang="en-US" sz="1200" b="0" dirty="0">
                          <a:solidFill>
                            <a:schemeClr val="tx1">
                              <a:lumMod val="75000"/>
                              <a:lumOff val="25000"/>
                            </a:schemeClr>
                          </a:solidFill>
                          <a:latin typeface="Roboto" panose="02000000000000000000" pitchFamily="2" charset="0"/>
                          <a:ea typeface="Roboto" panose="02000000000000000000" pitchFamily="2" charset="0"/>
                        </a:rPr>
                        <a:t>Term used to describe an individual investment in an underlying company</a:t>
                      </a: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315293"/>
                  </a:ext>
                </a:extLst>
              </a:tr>
              <a:tr h="0">
                <a:tc>
                  <a:txBody>
                    <a:bodyPr/>
                    <a:lstStyle/>
                    <a:p>
                      <a:pPr algn="l"/>
                      <a:r>
                        <a:rPr lang="en-US" sz="1200" b="1" dirty="0">
                          <a:solidFill>
                            <a:schemeClr val="accent5"/>
                          </a:solidFill>
                          <a:latin typeface="Roboto" panose="02000000000000000000" pitchFamily="2" charset="0"/>
                          <a:ea typeface="Roboto" panose="02000000000000000000" pitchFamily="2" charset="0"/>
                        </a:rPr>
                        <a:t>Fund Raising Target: </a:t>
                      </a:r>
                      <a:r>
                        <a:rPr lang="en-US" sz="1200" b="0" dirty="0">
                          <a:solidFill>
                            <a:schemeClr val="tx1">
                              <a:lumMod val="75000"/>
                              <a:lumOff val="25000"/>
                            </a:schemeClr>
                          </a:solidFill>
                          <a:latin typeface="Roboto" panose="02000000000000000000" pitchFamily="2" charset="0"/>
                          <a:ea typeface="Roboto" panose="02000000000000000000" pitchFamily="2" charset="0"/>
                        </a:rPr>
                        <a:t>Fund raising goal of an individual fund</a:t>
                      </a: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5181799"/>
                  </a:ext>
                </a:extLst>
              </a:tr>
              <a:tr h="0">
                <a:tc>
                  <a:txBody>
                    <a:bodyPr/>
                    <a:lstStyle/>
                    <a:p>
                      <a:pPr algn="l"/>
                      <a:r>
                        <a:rPr lang="en-US" sz="1200" b="1" dirty="0">
                          <a:solidFill>
                            <a:schemeClr val="accent5"/>
                          </a:solidFill>
                          <a:latin typeface="Roboto" panose="02000000000000000000" pitchFamily="2" charset="0"/>
                          <a:ea typeface="Roboto" panose="02000000000000000000" pitchFamily="2" charset="0"/>
                        </a:rPr>
                        <a:t>Prime Rate: </a:t>
                      </a:r>
                      <a:r>
                        <a:rPr lang="en-US" sz="1200" b="0" dirty="0">
                          <a:solidFill>
                            <a:schemeClr val="tx1">
                              <a:lumMod val="75000"/>
                              <a:lumOff val="25000"/>
                            </a:schemeClr>
                          </a:solidFill>
                          <a:latin typeface="Roboto" panose="02000000000000000000" pitchFamily="2" charset="0"/>
                          <a:ea typeface="Roboto" panose="02000000000000000000" pitchFamily="2" charset="0"/>
                        </a:rPr>
                        <a:t>Interest payment made by later closing LPs to earlier closing LPs; rate will be defined in the LPA (commonly 8%)</a:t>
                      </a:r>
                    </a:p>
                  </a:txBody>
                  <a:tcPr marT="118872" marB="118872"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8469588"/>
                  </a:ext>
                </a:extLst>
              </a:tr>
              <a:tr h="0">
                <a:tc>
                  <a:txBody>
                    <a:bodyPr/>
                    <a:lstStyle/>
                    <a:p>
                      <a:pPr algn="l"/>
                      <a:r>
                        <a:rPr lang="en-US" sz="1200" b="1" dirty="0">
                          <a:solidFill>
                            <a:schemeClr val="accent5"/>
                          </a:solidFill>
                          <a:latin typeface="Roboto" panose="02000000000000000000" pitchFamily="2" charset="0"/>
                          <a:ea typeface="Roboto" panose="02000000000000000000" pitchFamily="2" charset="0"/>
                        </a:rPr>
                        <a:t>Commitment: </a:t>
                      </a:r>
                      <a:r>
                        <a:rPr lang="en-US" sz="1200" b="0" dirty="0">
                          <a:solidFill>
                            <a:schemeClr val="tx1">
                              <a:lumMod val="75000"/>
                              <a:lumOff val="25000"/>
                            </a:schemeClr>
                          </a:solidFill>
                          <a:latin typeface="Roboto" panose="02000000000000000000" pitchFamily="2" charset="0"/>
                          <a:ea typeface="Roboto" panose="02000000000000000000" pitchFamily="2" charset="0"/>
                        </a:rPr>
                        <a:t>Amount of capital a limited partner invests in a fund</a:t>
                      </a:r>
                    </a:p>
                  </a:txBody>
                  <a:tcPr marT="118872" marB="118872"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5363419"/>
                  </a:ext>
                </a:extLst>
              </a:tr>
            </a:tbl>
          </a:graphicData>
        </a:graphic>
      </p:graphicFrame>
      <p:sp>
        <p:nvSpPr>
          <p:cNvPr id="3" name="Title 2">
            <a:extLst>
              <a:ext uri="{FF2B5EF4-FFF2-40B4-BE49-F238E27FC236}">
                <a16:creationId xmlns:a16="http://schemas.microsoft.com/office/drawing/2014/main" id="{DB221ED3-69EF-4D0B-AD82-D04BDF88803C}"/>
              </a:ext>
            </a:extLst>
          </p:cNvPr>
          <p:cNvSpPr>
            <a:spLocks noGrp="1"/>
          </p:cNvSpPr>
          <p:nvPr>
            <p:ph type="title"/>
          </p:nvPr>
        </p:nvSpPr>
        <p:spPr/>
        <p:txBody>
          <a:bodyPr/>
          <a:lstStyle/>
          <a:p>
            <a:r>
              <a:rPr lang="en-US" dirty="0"/>
              <a:t>Definitions</a:t>
            </a:r>
          </a:p>
        </p:txBody>
      </p:sp>
      <p:sp>
        <p:nvSpPr>
          <p:cNvPr id="6" name="Date Placeholder 15">
            <a:extLst>
              <a:ext uri="{FF2B5EF4-FFF2-40B4-BE49-F238E27FC236}">
                <a16:creationId xmlns:a16="http://schemas.microsoft.com/office/drawing/2014/main" id="{023FB786-8805-4366-A8ED-E0E91AC9EEB4}"/>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7" name="Date Placeholder 15">
            <a:extLst>
              <a:ext uri="{FF2B5EF4-FFF2-40B4-BE49-F238E27FC236}">
                <a16:creationId xmlns:a16="http://schemas.microsoft.com/office/drawing/2014/main" id="{82487AB8-1784-4DEA-9876-D01284A074FE}"/>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30</a:t>
            </a:fld>
            <a:endParaRPr lang="en-US" sz="1600" b="1" dirty="0">
              <a:solidFill>
                <a:schemeClr val="bg2">
                  <a:lumMod val="50000"/>
                </a:schemeClr>
              </a:solidFill>
            </a:endParaRPr>
          </a:p>
        </p:txBody>
      </p:sp>
    </p:spTree>
    <p:extLst>
      <p:ext uri="{BB962C8B-B14F-4D97-AF65-F5344CB8AC3E}">
        <p14:creationId xmlns:p14="http://schemas.microsoft.com/office/powerpoint/2010/main" val="2004173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AC6BCC6-466A-4D0F-8099-773BA54CA6F3}"/>
              </a:ext>
            </a:extLst>
          </p:cNvPr>
          <p:cNvGraphicFramePr>
            <a:graphicFrameLocks noGrp="1"/>
          </p:cNvGraphicFramePr>
          <p:nvPr>
            <p:ph idx="1"/>
            <p:extLst>
              <p:ext uri="{D42A27DB-BD31-4B8C-83A1-F6EECF244321}">
                <p14:modId xmlns:p14="http://schemas.microsoft.com/office/powerpoint/2010/main" val="1832290522"/>
              </p:ext>
            </p:extLst>
          </p:nvPr>
        </p:nvGraphicFramePr>
        <p:xfrm>
          <a:off x="457200" y="914400"/>
          <a:ext cx="11329988" cy="5094224"/>
        </p:xfrm>
        <a:graphic>
          <a:graphicData uri="http://schemas.openxmlformats.org/drawingml/2006/table">
            <a:tbl>
              <a:tblPr firstRow="1" bandRow="1">
                <a:tableStyleId>{93296810-A885-4BE3-A3E7-6D5BEEA58F35}</a:tableStyleId>
              </a:tblPr>
              <a:tblGrid>
                <a:gridCol w="11329988">
                  <a:extLst>
                    <a:ext uri="{9D8B030D-6E8A-4147-A177-3AD203B41FA5}">
                      <a16:colId xmlns:a16="http://schemas.microsoft.com/office/drawing/2014/main" val="226784024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latin typeface="Roboto" panose="02000000000000000000" pitchFamily="2" charset="0"/>
                          <a:ea typeface="Roboto" panose="02000000000000000000" pitchFamily="2" charset="0"/>
                        </a:rPr>
                        <a:t>Capital Call Notices (Drawdown Notices): </a:t>
                      </a:r>
                      <a:r>
                        <a:rPr lang="en-US" sz="1200" b="0" dirty="0">
                          <a:solidFill>
                            <a:schemeClr val="tx1">
                              <a:lumMod val="75000"/>
                              <a:lumOff val="25000"/>
                            </a:schemeClr>
                          </a:solidFill>
                          <a:latin typeface="Roboto" panose="02000000000000000000" pitchFamily="2" charset="0"/>
                          <a:ea typeface="Roboto" panose="02000000000000000000" pitchFamily="2" charset="0"/>
                        </a:rPr>
                        <a:t>Formal request of the general partner that limited partners wire a certain percentage of commitments to the fund</a:t>
                      </a:r>
                    </a:p>
                  </a:txBody>
                  <a:tcPr marT="118872" marB="118872" anchor="ctr">
                    <a:lnL w="12700" cmpd="sng">
                      <a:noFill/>
                    </a:lnL>
                    <a:lnR w="12700" cmpd="sng">
                      <a:noFill/>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0300616"/>
                  </a:ext>
                </a:extLst>
              </a:tr>
              <a:tr h="370840">
                <a:tc>
                  <a:txBody>
                    <a:bodyPr/>
                    <a:lstStyle/>
                    <a:p>
                      <a:pPr algn="l"/>
                      <a:r>
                        <a:rPr lang="en-US" sz="1200" b="1" dirty="0">
                          <a:solidFill>
                            <a:schemeClr val="accent5"/>
                          </a:solidFill>
                          <a:latin typeface="Roboto" panose="02000000000000000000" pitchFamily="2" charset="0"/>
                          <a:ea typeface="Roboto" panose="02000000000000000000" pitchFamily="2" charset="0"/>
                        </a:rPr>
                        <a:t>Distribution: </a:t>
                      </a:r>
                      <a:r>
                        <a:rPr lang="en-US" sz="1200" b="0" dirty="0">
                          <a:solidFill>
                            <a:schemeClr val="tx1">
                              <a:lumMod val="75000"/>
                              <a:lumOff val="25000"/>
                            </a:schemeClr>
                          </a:solidFill>
                          <a:latin typeface="Roboto" panose="02000000000000000000" pitchFamily="2" charset="0"/>
                          <a:ea typeface="Roboto" panose="02000000000000000000" pitchFamily="2" charset="0"/>
                        </a:rPr>
                        <a:t>Return of capital to limited partners as a result of dividends or the sale of a portfolio company</a:t>
                      </a:r>
                    </a:p>
                  </a:txBody>
                  <a:tcPr marT="118872" marB="118872"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6846726"/>
                  </a:ext>
                </a:extLst>
              </a:tr>
              <a:tr h="370840">
                <a:tc>
                  <a:txBody>
                    <a:bodyPr/>
                    <a:lstStyle/>
                    <a:p>
                      <a:pPr algn="l"/>
                      <a:r>
                        <a:rPr lang="en-US" sz="1200" b="1" dirty="0">
                          <a:solidFill>
                            <a:schemeClr val="accent5"/>
                          </a:solidFill>
                          <a:latin typeface="Roboto" panose="02000000000000000000" pitchFamily="2" charset="0"/>
                          <a:ea typeface="Roboto" panose="02000000000000000000" pitchFamily="2" charset="0"/>
                        </a:rPr>
                        <a:t>Capital Account Statement: </a:t>
                      </a:r>
                      <a:r>
                        <a:rPr lang="en-US" sz="1200" dirty="0">
                          <a:solidFill>
                            <a:schemeClr val="tx1">
                              <a:lumMod val="75000"/>
                              <a:lumOff val="25000"/>
                            </a:schemeClr>
                          </a:solidFill>
                          <a:latin typeface="Roboto" panose="02000000000000000000" pitchFamily="2" charset="0"/>
                          <a:ea typeface="Roboto" panose="02000000000000000000" pitchFamily="2" charset="0"/>
                        </a:rPr>
                        <a:t>Quarterly statement that shows the total capital called, total distributed capital, the value, and uncalled capital commitments of an individual investor; Included as a component of the funds quarterly Generally Accepted Accounting Principal (GAAP) or International Financial Reporting Standards (IFRS) financial statements</a:t>
                      </a:r>
                      <a:endParaRPr lang="en-US" sz="1200" b="0" dirty="0">
                        <a:solidFill>
                          <a:schemeClr val="tx1">
                            <a:lumMod val="75000"/>
                            <a:lumOff val="25000"/>
                          </a:schemeClr>
                        </a:solidFill>
                        <a:latin typeface="Roboto" panose="02000000000000000000" pitchFamily="2" charset="0"/>
                        <a:ea typeface="Roboto" panose="02000000000000000000" pitchFamily="2" charset="0"/>
                      </a:endParaRPr>
                    </a:p>
                  </a:txBody>
                  <a:tcPr marT="118872" marB="118872"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069345"/>
                  </a:ext>
                </a:extLst>
              </a:tr>
              <a:tr h="370840">
                <a:tc>
                  <a:txBody>
                    <a:bodyPr/>
                    <a:lstStyle/>
                    <a:p>
                      <a:pPr algn="l"/>
                      <a:r>
                        <a:rPr lang="en-US" sz="1200" b="1" dirty="0">
                          <a:solidFill>
                            <a:schemeClr val="accent5"/>
                          </a:solidFill>
                          <a:latin typeface="Roboto" panose="02000000000000000000" pitchFamily="2" charset="0"/>
                          <a:ea typeface="Roboto" panose="02000000000000000000" pitchFamily="2" charset="0"/>
                        </a:rPr>
                        <a:t>Gross Asset Value: </a:t>
                      </a:r>
                      <a:r>
                        <a:rPr lang="en-US" sz="1200" dirty="0">
                          <a:solidFill>
                            <a:schemeClr val="tx1">
                              <a:lumMod val="75000"/>
                              <a:lumOff val="25000"/>
                            </a:schemeClr>
                          </a:solidFill>
                          <a:latin typeface="Roboto" panose="02000000000000000000" pitchFamily="2" charset="0"/>
                          <a:ea typeface="Roboto" panose="02000000000000000000" pitchFamily="2" charset="0"/>
                        </a:rPr>
                        <a:t>Value of assets before management fees and accrued interest</a:t>
                      </a:r>
                      <a:endParaRPr lang="en-US" sz="1200" b="0" dirty="0">
                        <a:solidFill>
                          <a:schemeClr val="tx1">
                            <a:lumMod val="75000"/>
                            <a:lumOff val="25000"/>
                          </a:schemeClr>
                        </a:solidFill>
                        <a:latin typeface="Roboto" panose="02000000000000000000" pitchFamily="2" charset="0"/>
                        <a:ea typeface="Roboto" panose="02000000000000000000" pitchFamily="2" charset="0"/>
                      </a:endParaRPr>
                    </a:p>
                  </a:txBody>
                  <a:tcPr marT="118872" marB="118872"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022601"/>
                  </a:ext>
                </a:extLst>
              </a:tr>
              <a:tr h="370840">
                <a:tc>
                  <a:txBody>
                    <a:bodyPr/>
                    <a:lstStyle/>
                    <a:p>
                      <a:pPr algn="l"/>
                      <a:r>
                        <a:rPr lang="en-US" sz="1200" b="1" dirty="0">
                          <a:solidFill>
                            <a:schemeClr val="accent5"/>
                          </a:solidFill>
                          <a:latin typeface="Roboto" panose="02000000000000000000" pitchFamily="2" charset="0"/>
                          <a:ea typeface="Roboto" panose="02000000000000000000" pitchFamily="2" charset="0"/>
                        </a:rPr>
                        <a:t>Net Asset Value: </a:t>
                      </a:r>
                      <a:r>
                        <a:rPr lang="en-US" sz="1200" dirty="0">
                          <a:solidFill>
                            <a:schemeClr val="tx1">
                              <a:lumMod val="75000"/>
                              <a:lumOff val="25000"/>
                            </a:schemeClr>
                          </a:solidFill>
                          <a:latin typeface="Roboto" panose="02000000000000000000" pitchFamily="2" charset="0"/>
                          <a:ea typeface="Roboto" panose="02000000000000000000" pitchFamily="2" charset="0"/>
                        </a:rPr>
                        <a:t>Value of assets after management fees and accrued interest</a:t>
                      </a:r>
                      <a:endParaRPr lang="en-US" sz="1200" b="0" dirty="0">
                        <a:solidFill>
                          <a:schemeClr val="tx1">
                            <a:lumMod val="75000"/>
                            <a:lumOff val="25000"/>
                          </a:schemeClr>
                        </a:solidFill>
                        <a:latin typeface="Roboto" panose="02000000000000000000" pitchFamily="2" charset="0"/>
                        <a:ea typeface="Roboto" panose="02000000000000000000" pitchFamily="2" charset="0"/>
                      </a:endParaRPr>
                    </a:p>
                  </a:txBody>
                  <a:tcPr marT="118872" marB="118872"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286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latin typeface="Roboto" panose="02000000000000000000" pitchFamily="2" charset="0"/>
                          <a:ea typeface="Roboto" panose="02000000000000000000" pitchFamily="2" charset="0"/>
                        </a:rPr>
                        <a:t>Organizational Expenses: </a:t>
                      </a:r>
                      <a:r>
                        <a:rPr lang="en-US" sz="1200" b="0" dirty="0">
                          <a:solidFill>
                            <a:schemeClr val="tx1">
                              <a:lumMod val="75000"/>
                              <a:lumOff val="25000"/>
                            </a:schemeClr>
                          </a:solidFill>
                          <a:latin typeface="Roboto" panose="02000000000000000000" pitchFamily="2" charset="0"/>
                          <a:ea typeface="Roboto" panose="02000000000000000000" pitchFamily="2" charset="0"/>
                        </a:rPr>
                        <a:t>All expenses necessary in the formation of the fund. Includes legal expenses, fund raising expenses, and marketing and travel expenses during fund raising. Organizational expenses typically fall outside of the expenses of the fund. This means that organizational expenses will not be reduced from returns in calculating whether a fund performed above the preferred return</a:t>
                      </a:r>
                    </a:p>
                  </a:txBody>
                  <a:tcPr marT="118872" marB="118872"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629777"/>
                  </a:ext>
                </a:extLst>
              </a:tr>
              <a:tr h="370840">
                <a:tc>
                  <a:txBody>
                    <a:bodyPr/>
                    <a:lstStyle/>
                    <a:p>
                      <a:pPr marL="0"/>
                      <a:r>
                        <a:rPr lang="en-US" sz="1200" b="1" dirty="0">
                          <a:solidFill>
                            <a:schemeClr val="accent5"/>
                          </a:solidFill>
                          <a:latin typeface="Roboto" panose="02000000000000000000" pitchFamily="2" charset="0"/>
                          <a:ea typeface="Roboto" panose="02000000000000000000" pitchFamily="2" charset="0"/>
                        </a:rPr>
                        <a:t>J-Curve Effect: </a:t>
                      </a:r>
                      <a:r>
                        <a:rPr lang="en-US" sz="1200" b="0" dirty="0">
                          <a:solidFill>
                            <a:schemeClr val="tx1">
                              <a:lumMod val="75000"/>
                              <a:lumOff val="25000"/>
                            </a:schemeClr>
                          </a:solidFill>
                          <a:latin typeface="Roboto" panose="02000000000000000000" pitchFamily="2" charset="0"/>
                          <a:ea typeface="Roboto" panose="02000000000000000000" pitchFamily="2" charset="0"/>
                        </a:rPr>
                        <a:t>When a fund has negative performance for the beginning of the life of the fund due to fund fees. Funds can be compared based on how quickly the fund exits the J-curve</a:t>
                      </a: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9079936"/>
                  </a:ext>
                </a:extLst>
              </a:tr>
              <a:tr h="370840">
                <a:tc>
                  <a:txBody>
                    <a:bodyPr/>
                    <a:lstStyle/>
                    <a:p>
                      <a:pPr marL="0"/>
                      <a:r>
                        <a:rPr lang="en-US" sz="1200" b="1" dirty="0">
                          <a:solidFill>
                            <a:schemeClr val="accent5"/>
                          </a:solidFill>
                          <a:latin typeface="Roboto" panose="02000000000000000000" pitchFamily="2" charset="0"/>
                          <a:ea typeface="Roboto" panose="02000000000000000000" pitchFamily="2" charset="0"/>
                        </a:rPr>
                        <a:t>Fund Term: </a:t>
                      </a:r>
                      <a:r>
                        <a:rPr lang="en-US" sz="1200" b="0" dirty="0">
                          <a:solidFill>
                            <a:schemeClr val="tx1">
                              <a:lumMod val="75000"/>
                              <a:lumOff val="25000"/>
                            </a:schemeClr>
                          </a:solidFill>
                          <a:latin typeface="Roboto" panose="02000000000000000000" pitchFamily="2" charset="0"/>
                          <a:ea typeface="Roboto" panose="02000000000000000000" pitchFamily="2" charset="0"/>
                        </a:rPr>
                        <a:t>Time until the fund is fully liquidated (commonly 10 years)</a:t>
                      </a:r>
                      <a:endParaRPr lang="en-US" sz="1200" b="0" i="1" dirty="0">
                        <a:solidFill>
                          <a:schemeClr val="tx1">
                            <a:lumMod val="75000"/>
                            <a:lumOff val="25000"/>
                          </a:schemeClr>
                        </a:solidFill>
                        <a:latin typeface="Roboto" panose="02000000000000000000" pitchFamily="2" charset="0"/>
                        <a:ea typeface="Roboto" panose="02000000000000000000" pitchFamily="2" charset="0"/>
                      </a:endParaRP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0333130"/>
                  </a:ext>
                </a:extLst>
              </a:tr>
              <a:tr h="370840">
                <a:tc>
                  <a:txBody>
                    <a:bodyPr/>
                    <a:lstStyle/>
                    <a:p>
                      <a:pPr marL="0"/>
                      <a:r>
                        <a:rPr lang="en-US" sz="1200" b="1" dirty="0">
                          <a:solidFill>
                            <a:schemeClr val="accent5"/>
                          </a:solidFill>
                          <a:latin typeface="Roboto" panose="02000000000000000000" pitchFamily="2" charset="0"/>
                          <a:ea typeface="Roboto" panose="02000000000000000000" pitchFamily="2" charset="0"/>
                        </a:rPr>
                        <a:t>Investment Period (Commitment Period): </a:t>
                      </a:r>
                      <a:r>
                        <a:rPr lang="en-US" sz="1200" b="0" dirty="0">
                          <a:solidFill>
                            <a:schemeClr val="tx1">
                              <a:lumMod val="75000"/>
                              <a:lumOff val="25000"/>
                            </a:schemeClr>
                          </a:solidFill>
                          <a:latin typeface="Roboto" panose="02000000000000000000" pitchFamily="2" charset="0"/>
                          <a:ea typeface="Roboto" panose="02000000000000000000" pitchFamily="2" charset="0"/>
                        </a:rPr>
                        <a:t>Time frame in which the general partner can invest in new portfolio companies. The majority of capital will be called during this period (typically between 3 and 5 years)</a:t>
                      </a:r>
                      <a:endParaRPr lang="en-US" sz="1200" b="0" i="1" dirty="0">
                        <a:solidFill>
                          <a:schemeClr val="tx1">
                            <a:lumMod val="75000"/>
                            <a:lumOff val="25000"/>
                          </a:schemeClr>
                        </a:solidFill>
                        <a:latin typeface="Roboto" panose="02000000000000000000" pitchFamily="2" charset="0"/>
                        <a:ea typeface="Roboto" panose="02000000000000000000" pitchFamily="2" charset="0"/>
                      </a:endParaRP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36613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latin typeface="Roboto" panose="02000000000000000000" pitchFamily="2" charset="0"/>
                          <a:ea typeface="Roboto" panose="02000000000000000000" pitchFamily="2" charset="0"/>
                        </a:rPr>
                        <a:t>Post-Investment Period (Liquidation Period): </a:t>
                      </a:r>
                      <a:r>
                        <a:rPr lang="en-US" sz="1200" b="0" dirty="0">
                          <a:solidFill>
                            <a:schemeClr val="tx1">
                              <a:lumMod val="75000"/>
                              <a:lumOff val="25000"/>
                            </a:schemeClr>
                          </a:solidFill>
                          <a:latin typeface="Roboto" panose="02000000000000000000" pitchFamily="2" charset="0"/>
                          <a:ea typeface="Roboto" panose="02000000000000000000" pitchFamily="2" charset="0"/>
                        </a:rPr>
                        <a:t>Period following the end of the investment period until the end of the fund term</a:t>
                      </a:r>
                      <a:endParaRPr lang="en-US" sz="1200" b="0" i="1" dirty="0">
                        <a:solidFill>
                          <a:schemeClr val="tx1">
                            <a:lumMod val="75000"/>
                            <a:lumOff val="25000"/>
                          </a:schemeClr>
                        </a:solidFill>
                        <a:latin typeface="Roboto" panose="02000000000000000000" pitchFamily="2" charset="0"/>
                        <a:ea typeface="Roboto" panose="02000000000000000000" pitchFamily="2" charset="0"/>
                      </a:endParaRP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012538"/>
                  </a:ext>
                </a:extLst>
              </a:tr>
            </a:tbl>
          </a:graphicData>
        </a:graphic>
      </p:graphicFrame>
      <p:sp>
        <p:nvSpPr>
          <p:cNvPr id="3" name="Title 2">
            <a:extLst>
              <a:ext uri="{FF2B5EF4-FFF2-40B4-BE49-F238E27FC236}">
                <a16:creationId xmlns:a16="http://schemas.microsoft.com/office/drawing/2014/main" id="{DB221ED3-69EF-4D0B-AD82-D04BDF88803C}"/>
              </a:ext>
            </a:extLst>
          </p:cNvPr>
          <p:cNvSpPr>
            <a:spLocks noGrp="1"/>
          </p:cNvSpPr>
          <p:nvPr>
            <p:ph type="title"/>
          </p:nvPr>
        </p:nvSpPr>
        <p:spPr/>
        <p:txBody>
          <a:bodyPr/>
          <a:lstStyle/>
          <a:p>
            <a:r>
              <a:rPr lang="en-US" dirty="0"/>
              <a:t>Definitions</a:t>
            </a:r>
          </a:p>
        </p:txBody>
      </p:sp>
      <p:sp>
        <p:nvSpPr>
          <p:cNvPr id="6" name="Date Placeholder 15">
            <a:extLst>
              <a:ext uri="{FF2B5EF4-FFF2-40B4-BE49-F238E27FC236}">
                <a16:creationId xmlns:a16="http://schemas.microsoft.com/office/drawing/2014/main" id="{EDC641D5-DA33-4A77-9C41-E753ED9AE67C}"/>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7" name="Date Placeholder 15">
            <a:extLst>
              <a:ext uri="{FF2B5EF4-FFF2-40B4-BE49-F238E27FC236}">
                <a16:creationId xmlns:a16="http://schemas.microsoft.com/office/drawing/2014/main" id="{3DC6ADAC-7CB4-44D7-B3EC-184BF2A3DFC6}"/>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31</a:t>
            </a:fld>
            <a:endParaRPr lang="en-US" sz="1600" b="1" dirty="0">
              <a:solidFill>
                <a:schemeClr val="bg2">
                  <a:lumMod val="50000"/>
                </a:schemeClr>
              </a:solidFill>
            </a:endParaRPr>
          </a:p>
        </p:txBody>
      </p:sp>
    </p:spTree>
    <p:extLst>
      <p:ext uri="{BB962C8B-B14F-4D97-AF65-F5344CB8AC3E}">
        <p14:creationId xmlns:p14="http://schemas.microsoft.com/office/powerpoint/2010/main" val="818069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AC6BCC6-466A-4D0F-8099-773BA54CA6F3}"/>
              </a:ext>
            </a:extLst>
          </p:cNvPr>
          <p:cNvGraphicFramePr>
            <a:graphicFrameLocks noGrp="1"/>
          </p:cNvGraphicFramePr>
          <p:nvPr>
            <p:ph idx="1"/>
            <p:extLst>
              <p:ext uri="{D42A27DB-BD31-4B8C-83A1-F6EECF244321}">
                <p14:modId xmlns:p14="http://schemas.microsoft.com/office/powerpoint/2010/main" val="4088434620"/>
              </p:ext>
            </p:extLst>
          </p:nvPr>
        </p:nvGraphicFramePr>
        <p:xfrm>
          <a:off x="457200" y="914400"/>
          <a:ext cx="11329988" cy="2570480"/>
        </p:xfrm>
        <a:graphic>
          <a:graphicData uri="http://schemas.openxmlformats.org/drawingml/2006/table">
            <a:tbl>
              <a:tblPr firstRow="1" bandRow="1">
                <a:tableStyleId>{93296810-A885-4BE3-A3E7-6D5BEEA58F35}</a:tableStyleId>
              </a:tblPr>
              <a:tblGrid>
                <a:gridCol w="11329988">
                  <a:extLst>
                    <a:ext uri="{9D8B030D-6E8A-4147-A177-3AD203B41FA5}">
                      <a16:colId xmlns:a16="http://schemas.microsoft.com/office/drawing/2014/main" val="2267840243"/>
                    </a:ext>
                  </a:extLst>
                </a:gridCol>
              </a:tblGrid>
              <a:tr h="741680">
                <a:tc>
                  <a:txBody>
                    <a:bodyPr/>
                    <a:lstStyle/>
                    <a:p>
                      <a:pPr marL="0" indent="0"/>
                      <a:r>
                        <a:rPr lang="en-US" sz="1200" b="1" dirty="0">
                          <a:solidFill>
                            <a:schemeClr val="accent5"/>
                          </a:solidFill>
                          <a:latin typeface="Roboto" panose="02000000000000000000" pitchFamily="2" charset="0"/>
                          <a:ea typeface="Roboto" panose="02000000000000000000" pitchFamily="2" charset="0"/>
                        </a:rPr>
                        <a:t>Capital Call Facilities (Subscription Lines/Credit Facilities): </a:t>
                      </a:r>
                      <a:r>
                        <a:rPr lang="en-US" sz="1200" b="0" dirty="0">
                          <a:solidFill>
                            <a:schemeClr val="tx1">
                              <a:lumMod val="75000"/>
                              <a:lumOff val="25000"/>
                            </a:schemeClr>
                          </a:solidFill>
                          <a:latin typeface="Roboto" panose="02000000000000000000" pitchFamily="2" charset="0"/>
                          <a:ea typeface="Roboto" panose="02000000000000000000" pitchFamily="2" charset="0"/>
                        </a:rPr>
                        <a:t>Short term lines of credit used during the investment period of the fund to bridge capital needs between investments in portfolio companies and capital calls. Subscription lines are collateralized against the commitments of limited partners. The size of the facility will be based on a percentage of capital commitments. The terms of the LPA will define the maximum time an investment can be on the subscription line (typically 6 months to 1 year). Helps to mitigate the J-Curve effect. The GP can use the capital call facility to fund management fees and buy portfolio companies until the portfolio investments are ready to be written up. General Partners do not take into account the liabilities of the capital call facility but do take into account the asset value of the investments on the line. This creates a theoretically infinite IRR. Limited Partners should inquire as to the unlevered IRR of young funds</a:t>
                      </a:r>
                      <a:endParaRPr lang="en-US" sz="1200" b="0" i="1" dirty="0">
                        <a:solidFill>
                          <a:schemeClr val="tx1">
                            <a:lumMod val="75000"/>
                            <a:lumOff val="25000"/>
                          </a:schemeClr>
                        </a:solidFill>
                        <a:latin typeface="Roboto" panose="02000000000000000000" pitchFamily="2" charset="0"/>
                        <a:ea typeface="Roboto" panose="02000000000000000000" pitchFamily="2" charset="0"/>
                      </a:endParaRP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801090"/>
                  </a:ext>
                </a:extLst>
              </a:tr>
              <a:tr h="370840">
                <a:tc>
                  <a:txBody>
                    <a:bodyPr/>
                    <a:lstStyle/>
                    <a:p>
                      <a:pPr marL="0" indent="0"/>
                      <a:r>
                        <a:rPr lang="en-US" sz="1200" b="1" dirty="0">
                          <a:solidFill>
                            <a:schemeClr val="accent5"/>
                          </a:solidFill>
                          <a:latin typeface="Roboto" panose="02000000000000000000" pitchFamily="2" charset="0"/>
                          <a:ea typeface="Roboto" panose="02000000000000000000" pitchFamily="2" charset="0"/>
                        </a:rPr>
                        <a:t>Key Person Clause: </a:t>
                      </a:r>
                      <a:r>
                        <a:rPr lang="en-US" sz="1200" b="0" dirty="0">
                          <a:solidFill>
                            <a:schemeClr val="tx1">
                              <a:lumMod val="75000"/>
                              <a:lumOff val="25000"/>
                            </a:schemeClr>
                          </a:solidFill>
                          <a:latin typeface="Roboto" panose="02000000000000000000" pitchFamily="2" charset="0"/>
                          <a:ea typeface="Roboto" panose="02000000000000000000" pitchFamily="2" charset="0"/>
                        </a:rPr>
                        <a:t>Lists individuals identified as important to the success of the fund. </a:t>
                      </a: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002559"/>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latin typeface="Roboto" panose="02000000000000000000" pitchFamily="2" charset="0"/>
                          <a:ea typeface="Roboto" panose="02000000000000000000" pitchFamily="2" charset="0"/>
                        </a:rPr>
                        <a:t>Key Person Event: </a:t>
                      </a:r>
                      <a:r>
                        <a:rPr lang="en-US" sz="1200" b="0" dirty="0">
                          <a:solidFill>
                            <a:schemeClr val="tx1">
                              <a:lumMod val="75000"/>
                              <a:lumOff val="25000"/>
                            </a:schemeClr>
                          </a:solidFill>
                          <a:latin typeface="Roboto" panose="02000000000000000000" pitchFamily="2" charset="0"/>
                          <a:ea typeface="Roboto" panose="02000000000000000000" pitchFamily="2" charset="0"/>
                        </a:rPr>
                        <a:t>If these </a:t>
                      </a:r>
                      <a:r>
                        <a:rPr lang="en-US" sz="1200" b="0" i="1" dirty="0">
                          <a:solidFill>
                            <a:schemeClr val="tx1">
                              <a:lumMod val="75000"/>
                              <a:lumOff val="25000"/>
                            </a:schemeClr>
                          </a:solidFill>
                          <a:latin typeface="Roboto" panose="02000000000000000000" pitchFamily="2" charset="0"/>
                          <a:ea typeface="Roboto" panose="02000000000000000000" pitchFamily="2" charset="0"/>
                        </a:rPr>
                        <a:t>Key Persons </a:t>
                      </a:r>
                      <a:r>
                        <a:rPr lang="en-US" sz="1200" b="0" dirty="0">
                          <a:solidFill>
                            <a:schemeClr val="tx1">
                              <a:lumMod val="75000"/>
                              <a:lumOff val="25000"/>
                            </a:schemeClr>
                          </a:solidFill>
                          <a:latin typeface="Roboto" panose="02000000000000000000" pitchFamily="2" charset="0"/>
                          <a:ea typeface="Roboto" panose="02000000000000000000" pitchFamily="2" charset="0"/>
                        </a:rPr>
                        <a:t>leave the fund’s management, the investment period of the fund will immediately end. Does not force the liquidation of the fund. Key Persons are typically members of the fund’s </a:t>
                      </a:r>
                      <a:r>
                        <a:rPr lang="en-US" sz="1200" b="0" i="1" dirty="0">
                          <a:solidFill>
                            <a:schemeClr val="tx1">
                              <a:lumMod val="75000"/>
                              <a:lumOff val="25000"/>
                            </a:schemeClr>
                          </a:solidFill>
                          <a:latin typeface="Roboto" panose="02000000000000000000" pitchFamily="2" charset="0"/>
                          <a:ea typeface="Roboto" panose="02000000000000000000" pitchFamily="2" charset="0"/>
                        </a:rPr>
                        <a:t>investment committee </a:t>
                      </a:r>
                      <a:r>
                        <a:rPr lang="en-US" sz="1200" b="0" dirty="0">
                          <a:solidFill>
                            <a:schemeClr val="tx1">
                              <a:lumMod val="75000"/>
                              <a:lumOff val="25000"/>
                            </a:schemeClr>
                          </a:solidFill>
                          <a:latin typeface="Roboto" panose="02000000000000000000" pitchFamily="2" charset="0"/>
                          <a:ea typeface="Roboto" panose="02000000000000000000" pitchFamily="2" charset="0"/>
                        </a:rPr>
                        <a:t>or executives of the GP</a:t>
                      </a:r>
                      <a:endParaRPr lang="en-US" sz="1200" b="0" i="1" dirty="0">
                        <a:solidFill>
                          <a:schemeClr val="tx1">
                            <a:lumMod val="75000"/>
                            <a:lumOff val="25000"/>
                          </a:schemeClr>
                        </a:solidFill>
                        <a:latin typeface="Roboto" panose="02000000000000000000" pitchFamily="2" charset="0"/>
                        <a:ea typeface="Roboto" panose="02000000000000000000" pitchFamily="2" charset="0"/>
                      </a:endParaRP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0016340"/>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latin typeface="Roboto" panose="02000000000000000000" pitchFamily="2" charset="0"/>
                          <a:ea typeface="Roboto" panose="02000000000000000000" pitchFamily="2" charset="0"/>
                        </a:rPr>
                        <a:t>Investment Committee: </a:t>
                      </a:r>
                      <a:r>
                        <a:rPr lang="en-US" sz="1200" b="0" dirty="0">
                          <a:solidFill>
                            <a:schemeClr val="tx1">
                              <a:lumMod val="75000"/>
                              <a:lumOff val="25000"/>
                            </a:schemeClr>
                          </a:solidFill>
                          <a:latin typeface="Roboto" panose="02000000000000000000" pitchFamily="2" charset="0"/>
                          <a:ea typeface="Roboto" panose="02000000000000000000" pitchFamily="2" charset="0"/>
                        </a:rPr>
                        <a:t>Individuals who must approve portfolio companies before an investment is made</a:t>
                      </a:r>
                      <a:endParaRPr lang="en-US" sz="1200" b="0" i="1" dirty="0">
                        <a:solidFill>
                          <a:schemeClr val="tx1">
                            <a:lumMod val="75000"/>
                            <a:lumOff val="25000"/>
                          </a:schemeClr>
                        </a:solidFill>
                        <a:latin typeface="Roboto" panose="02000000000000000000" pitchFamily="2" charset="0"/>
                        <a:ea typeface="Roboto" panose="02000000000000000000" pitchFamily="2" charset="0"/>
                      </a:endParaRPr>
                    </a:p>
                  </a:txBody>
                  <a:tcPr marT="91440" marB="91440" anchor="ctr">
                    <a:lnL w="12700" cmpd="sng">
                      <a:noFill/>
                    </a:lnL>
                    <a:lnR w="12700" cmpd="sng">
                      <a:noFill/>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6286183"/>
                  </a:ext>
                </a:extLst>
              </a:tr>
            </a:tbl>
          </a:graphicData>
        </a:graphic>
      </p:graphicFrame>
      <p:sp>
        <p:nvSpPr>
          <p:cNvPr id="3" name="Title 2">
            <a:extLst>
              <a:ext uri="{FF2B5EF4-FFF2-40B4-BE49-F238E27FC236}">
                <a16:creationId xmlns:a16="http://schemas.microsoft.com/office/drawing/2014/main" id="{DB221ED3-69EF-4D0B-AD82-D04BDF88803C}"/>
              </a:ext>
            </a:extLst>
          </p:cNvPr>
          <p:cNvSpPr>
            <a:spLocks noGrp="1"/>
          </p:cNvSpPr>
          <p:nvPr>
            <p:ph type="title"/>
          </p:nvPr>
        </p:nvSpPr>
        <p:spPr/>
        <p:txBody>
          <a:bodyPr/>
          <a:lstStyle/>
          <a:p>
            <a:r>
              <a:rPr lang="en-US" dirty="0"/>
              <a:t>Definitions</a:t>
            </a:r>
          </a:p>
        </p:txBody>
      </p:sp>
      <p:sp>
        <p:nvSpPr>
          <p:cNvPr id="6" name="Date Placeholder 15">
            <a:extLst>
              <a:ext uri="{FF2B5EF4-FFF2-40B4-BE49-F238E27FC236}">
                <a16:creationId xmlns:a16="http://schemas.microsoft.com/office/drawing/2014/main" id="{CE43C97E-769E-40A3-8014-6C97501A2084}"/>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7" name="Date Placeholder 15">
            <a:extLst>
              <a:ext uri="{FF2B5EF4-FFF2-40B4-BE49-F238E27FC236}">
                <a16:creationId xmlns:a16="http://schemas.microsoft.com/office/drawing/2014/main" id="{5CAA6D02-149F-422B-BA57-993CA4F696B2}"/>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32</a:t>
            </a:fld>
            <a:endParaRPr lang="en-US" sz="1600" b="1" dirty="0">
              <a:solidFill>
                <a:schemeClr val="bg2">
                  <a:lumMod val="50000"/>
                </a:schemeClr>
              </a:solidFill>
            </a:endParaRPr>
          </a:p>
        </p:txBody>
      </p:sp>
    </p:spTree>
    <p:extLst>
      <p:ext uri="{BB962C8B-B14F-4D97-AF65-F5344CB8AC3E}">
        <p14:creationId xmlns:p14="http://schemas.microsoft.com/office/powerpoint/2010/main" val="3305833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IMPORTANT DISCLOSURE INFORMATION</a:t>
            </a:r>
          </a:p>
        </p:txBody>
      </p:sp>
      <p:sp>
        <p:nvSpPr>
          <p:cNvPr id="3" name="Content Placeholder 2"/>
          <p:cNvSpPr>
            <a:spLocks noGrp="1"/>
          </p:cNvSpPr>
          <p:nvPr>
            <p:ph idx="1"/>
          </p:nvPr>
        </p:nvSpPr>
        <p:spPr>
          <a:xfrm>
            <a:off x="432000" y="1066575"/>
            <a:ext cx="11150400" cy="5110388"/>
          </a:xfrm>
        </p:spPr>
        <p:txBody>
          <a:bodyPr>
            <a:normAutofit/>
          </a:bodyPr>
          <a:lstStyle/>
          <a:p>
            <a:pPr indent="0" algn="just">
              <a:buNone/>
            </a:pPr>
            <a:r>
              <a:rPr lang="en-US" sz="1400" dirty="0"/>
              <a:t>This presentation has been prepared by Adam Averite with the intent of illustrative education as an adjunct professor for Louisiana State University. This presentation is being provided on behalf of the Board of Trustees and staff of the Teachers’ Retirement System of Louisiana for educational purposes. This presentation my not be copied or distributed, in whole or in part, without the prior written consent of Adam Averite. You acknowledge that you are receiving this presentation on a non-reliance basis and are not receiving this presentation for the purpose of making an investment recommendation. All opinions, estimates, and forecasts are based on illustrative information and are not intended to represent a recommendation or advertisement of any investment.</a:t>
            </a:r>
          </a:p>
          <a:p>
            <a:pPr indent="0" algn="just">
              <a:buNone/>
            </a:pPr>
            <a:r>
              <a:rPr lang="en-US" sz="1400" dirty="0"/>
              <a:t>This presentation is not an offer to sell, or a solicitation of any offer to buy, any security or to enter into any agreement.</a:t>
            </a:r>
          </a:p>
          <a:p>
            <a:pPr indent="0" algn="just">
              <a:buNone/>
            </a:pPr>
            <a:r>
              <a:rPr lang="en-US" sz="1400" dirty="0"/>
              <a:t>This presentation may not be reproduced by you and may not be used for any purpose. Your acceptance of this presentation constitutes your agreement to not copy this presentation without prior consent of Adam Averite.</a:t>
            </a:r>
          </a:p>
          <a:p>
            <a:pPr indent="0" algn="just">
              <a:buNone/>
            </a:pPr>
            <a:r>
              <a:rPr lang="en-US" sz="1400" dirty="0"/>
              <a:t>The content of this presentation should not be construed as legal, tax, accounting, or investment advice.</a:t>
            </a:r>
          </a:p>
          <a:p>
            <a:pPr indent="0" algn="just">
              <a:buNone/>
            </a:pPr>
            <a:endParaRPr lang="en-US" sz="1400" dirty="0"/>
          </a:p>
          <a:p>
            <a:pPr indent="0" algn="just">
              <a:buNone/>
            </a:pPr>
            <a:br>
              <a:rPr lang="en-US" sz="1200" b="1" u="sng" dirty="0"/>
            </a:br>
            <a:endParaRPr lang="en-US" sz="1200" dirty="0"/>
          </a:p>
        </p:txBody>
      </p:sp>
      <p:sp>
        <p:nvSpPr>
          <p:cNvPr id="6" name="Date Placeholder 15">
            <a:extLst>
              <a:ext uri="{FF2B5EF4-FFF2-40B4-BE49-F238E27FC236}">
                <a16:creationId xmlns:a16="http://schemas.microsoft.com/office/drawing/2014/main" id="{A8EBBB8F-62F7-49A7-9D93-B5B8D7A70DD9}"/>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5" name="Date Placeholder 15">
            <a:extLst>
              <a:ext uri="{FF2B5EF4-FFF2-40B4-BE49-F238E27FC236}">
                <a16:creationId xmlns:a16="http://schemas.microsoft.com/office/drawing/2014/main" id="{C26DBFC6-D454-49EC-BB04-02B15A19D15A}"/>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33</a:t>
            </a:fld>
            <a:endParaRPr lang="en-US" sz="1600" b="1" dirty="0">
              <a:solidFill>
                <a:schemeClr val="bg2">
                  <a:lumMod val="50000"/>
                </a:schemeClr>
              </a:solidFill>
            </a:endParaRPr>
          </a:p>
        </p:txBody>
      </p:sp>
    </p:spTree>
    <p:extLst>
      <p:ext uri="{BB962C8B-B14F-4D97-AF65-F5344CB8AC3E}">
        <p14:creationId xmlns:p14="http://schemas.microsoft.com/office/powerpoint/2010/main" val="396227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9F84E02-A8BF-44A1-A8D9-DDBA5ECE07BA}"/>
              </a:ext>
            </a:extLst>
          </p:cNvPr>
          <p:cNvGraphicFramePr>
            <a:graphicFrameLocks noGrp="1"/>
          </p:cNvGraphicFramePr>
          <p:nvPr>
            <p:ph idx="1"/>
            <p:extLst>
              <p:ext uri="{D42A27DB-BD31-4B8C-83A1-F6EECF244321}">
                <p14:modId xmlns:p14="http://schemas.microsoft.com/office/powerpoint/2010/main" val="3285785932"/>
              </p:ext>
            </p:extLst>
          </p:nvPr>
        </p:nvGraphicFramePr>
        <p:xfrm>
          <a:off x="2613025" y="364331"/>
          <a:ext cx="8878888" cy="6129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C963070-B8D0-43B3-B070-B59CDFE516D1}"/>
              </a:ext>
            </a:extLst>
          </p:cNvPr>
          <p:cNvSpPr>
            <a:spLocks noGrp="1"/>
          </p:cNvSpPr>
          <p:nvPr>
            <p:ph type="title"/>
          </p:nvPr>
        </p:nvSpPr>
        <p:spPr>
          <a:xfrm>
            <a:off x="264750" y="2507456"/>
            <a:ext cx="2015990" cy="1329595"/>
          </a:xfrm>
        </p:spPr>
        <p:txBody>
          <a:bodyPr wrap="square">
            <a:spAutoFit/>
          </a:bodyPr>
          <a:lstStyle/>
          <a:p>
            <a:pPr algn="r"/>
            <a:r>
              <a:rPr lang="en-US" dirty="0">
                <a:solidFill>
                  <a:schemeClr val="tx1">
                    <a:lumMod val="75000"/>
                    <a:lumOff val="25000"/>
                  </a:schemeClr>
                </a:solidFill>
              </a:rPr>
              <a:t>What are </a:t>
            </a:r>
            <a:br>
              <a:rPr lang="en-US" dirty="0">
                <a:solidFill>
                  <a:schemeClr val="tx1">
                    <a:lumMod val="75000"/>
                    <a:lumOff val="25000"/>
                  </a:schemeClr>
                </a:solidFill>
              </a:rPr>
            </a:br>
            <a:r>
              <a:rPr lang="en-US" dirty="0">
                <a:solidFill>
                  <a:schemeClr val="tx1">
                    <a:lumMod val="75000"/>
                    <a:lumOff val="25000"/>
                  </a:schemeClr>
                </a:solidFill>
              </a:rPr>
              <a:t>Alternative </a:t>
            </a:r>
            <a:br>
              <a:rPr lang="en-US" dirty="0">
                <a:solidFill>
                  <a:schemeClr val="tx1">
                    <a:lumMod val="75000"/>
                    <a:lumOff val="25000"/>
                  </a:schemeClr>
                </a:solidFill>
              </a:rPr>
            </a:br>
            <a:r>
              <a:rPr lang="en-US" dirty="0">
                <a:solidFill>
                  <a:schemeClr val="tx1">
                    <a:lumMod val="75000"/>
                    <a:lumOff val="25000"/>
                  </a:schemeClr>
                </a:solidFill>
              </a:rPr>
              <a:t>Assets?</a:t>
            </a:r>
          </a:p>
        </p:txBody>
      </p:sp>
      <p:sp>
        <p:nvSpPr>
          <p:cNvPr id="6" name="Date Placeholder 15">
            <a:extLst>
              <a:ext uri="{FF2B5EF4-FFF2-40B4-BE49-F238E27FC236}">
                <a16:creationId xmlns:a16="http://schemas.microsoft.com/office/drawing/2014/main" id="{C20196FD-34C3-491A-9157-5FE7A5AA8318}"/>
              </a:ext>
            </a:extLst>
          </p:cNvPr>
          <p:cNvSpPr txBox="1">
            <a:spLocks/>
          </p:cNvSpPr>
          <p:nvPr/>
        </p:nvSpPr>
        <p:spPr>
          <a:xfrm>
            <a:off x="4572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Tree>
    <p:extLst>
      <p:ext uri="{BB962C8B-B14F-4D97-AF65-F5344CB8AC3E}">
        <p14:creationId xmlns:p14="http://schemas.microsoft.com/office/powerpoint/2010/main" val="197097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CD81EBAE-1702-43D3-B39E-72DCEAC222D5}"/>
              </a:ext>
            </a:extLst>
          </p:cNvPr>
          <p:cNvGraphicFramePr>
            <a:graphicFrameLocks noGrp="1"/>
          </p:cNvGraphicFramePr>
          <p:nvPr>
            <p:ph idx="1"/>
            <p:extLst>
              <p:ext uri="{D42A27DB-BD31-4B8C-83A1-F6EECF244321}">
                <p14:modId xmlns:p14="http://schemas.microsoft.com/office/powerpoint/2010/main" val="3277562441"/>
              </p:ext>
            </p:extLst>
          </p:nvPr>
        </p:nvGraphicFramePr>
        <p:xfrm>
          <a:off x="398960" y="1578759"/>
          <a:ext cx="11329988" cy="4602550"/>
        </p:xfrm>
        <a:graphic>
          <a:graphicData uri="http://schemas.openxmlformats.org/drawingml/2006/table">
            <a:tbl>
              <a:tblPr firstRow="1" bandRow="1">
                <a:tableStyleId>{5C22544A-7EE6-4342-B048-85BDC9FD1C3A}</a:tableStyleId>
              </a:tblPr>
              <a:tblGrid>
                <a:gridCol w="5664994">
                  <a:extLst>
                    <a:ext uri="{9D8B030D-6E8A-4147-A177-3AD203B41FA5}">
                      <a16:colId xmlns:a16="http://schemas.microsoft.com/office/drawing/2014/main" val="3539379788"/>
                    </a:ext>
                  </a:extLst>
                </a:gridCol>
                <a:gridCol w="5664994">
                  <a:extLst>
                    <a:ext uri="{9D8B030D-6E8A-4147-A177-3AD203B41FA5}">
                      <a16:colId xmlns:a16="http://schemas.microsoft.com/office/drawing/2014/main" val="693146499"/>
                    </a:ext>
                  </a:extLst>
                </a:gridCol>
              </a:tblGrid>
              <a:tr h="523310">
                <a:tc>
                  <a:txBody>
                    <a:bodyPr/>
                    <a:lstStyle/>
                    <a:p>
                      <a:pPr>
                        <a:spcBef>
                          <a:spcPts val="0"/>
                        </a:spcBef>
                        <a:spcAft>
                          <a:spcPts val="0"/>
                        </a:spcAft>
                      </a:pPr>
                      <a:r>
                        <a:rPr lang="en-US" sz="1800" dirty="0">
                          <a:solidFill>
                            <a:schemeClr val="bg1"/>
                          </a:solidFill>
                          <a:latin typeface="Roboto" panose="02000000000000000000" pitchFamily="2" charset="0"/>
                          <a:ea typeface="Roboto" panose="02000000000000000000" pitchFamily="2" charset="0"/>
                        </a:rPr>
                        <a:t>PUBLIC MARKET</a:t>
                      </a:r>
                    </a:p>
                  </a:txBody>
                  <a:tcPr marT="91440" marB="9144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solidFill>
                  </a:tcPr>
                </a:tc>
                <a:tc>
                  <a:txBody>
                    <a:bodyPr/>
                    <a:lstStyle/>
                    <a:p>
                      <a:pPr>
                        <a:spcBef>
                          <a:spcPts val="0"/>
                        </a:spcBef>
                        <a:spcAft>
                          <a:spcPts val="0"/>
                        </a:spcAft>
                      </a:pPr>
                      <a:r>
                        <a:rPr lang="en-US" sz="1800" dirty="0">
                          <a:solidFill>
                            <a:schemeClr val="bg1"/>
                          </a:solidFill>
                          <a:latin typeface="Roboto" panose="02000000000000000000" pitchFamily="2" charset="0"/>
                          <a:ea typeface="Roboto" panose="02000000000000000000" pitchFamily="2" charset="0"/>
                        </a:rPr>
                        <a:t>PRIVATE MARKET</a:t>
                      </a:r>
                    </a:p>
                  </a:txBody>
                  <a:tcPr marT="91440" marB="9144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290445713"/>
                  </a:ext>
                </a:extLst>
              </a:tr>
              <a:tr h="370840">
                <a:tc>
                  <a:txBody>
                    <a:bodyPr/>
                    <a:lstStyle/>
                    <a:p>
                      <a:r>
                        <a:rPr lang="en-US" sz="1800" b="1" dirty="0">
                          <a:solidFill>
                            <a:schemeClr val="tx1">
                              <a:lumMod val="75000"/>
                              <a:lumOff val="25000"/>
                            </a:schemeClr>
                          </a:solidFill>
                          <a:latin typeface="Roboto" panose="02000000000000000000" pitchFamily="2" charset="0"/>
                          <a:ea typeface="Roboto" panose="02000000000000000000" pitchFamily="2" charset="0"/>
                        </a:rPr>
                        <a:t>Return</a:t>
                      </a:r>
                      <a:r>
                        <a:rPr lang="en-US" sz="1800" b="1" baseline="0" dirty="0">
                          <a:solidFill>
                            <a:schemeClr val="tx1">
                              <a:lumMod val="75000"/>
                              <a:lumOff val="25000"/>
                            </a:schemeClr>
                          </a:solidFill>
                          <a:latin typeface="Roboto" panose="02000000000000000000" pitchFamily="2" charset="0"/>
                          <a:ea typeface="Roboto" panose="02000000000000000000" pitchFamily="2" charset="0"/>
                        </a:rPr>
                        <a:t> Calculations:</a:t>
                      </a:r>
                      <a:endParaRPr lang="en-US" sz="1800" b="1" dirty="0">
                        <a:solidFill>
                          <a:schemeClr val="tx1">
                            <a:lumMod val="75000"/>
                            <a:lumOff val="25000"/>
                          </a:schemeClr>
                        </a:solidFill>
                        <a:latin typeface="Roboto" panose="02000000000000000000" pitchFamily="2" charset="0"/>
                        <a:ea typeface="Roboto" panose="02000000000000000000" pitchFamily="2" charset="0"/>
                      </a:endParaRPr>
                    </a:p>
                  </a:txBody>
                  <a:tcPr>
                    <a:lnR w="3175" cap="flat" cmpd="sng" algn="ctr">
                      <a:solidFill>
                        <a:schemeClr val="accent5"/>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lumMod val="60000"/>
                        <a:lumOff val="40000"/>
                      </a:schemeClr>
                    </a:solidFill>
                  </a:tcPr>
                </a:tc>
                <a:tc>
                  <a:txBody>
                    <a:bodyPr/>
                    <a:lstStyle/>
                    <a:p>
                      <a:r>
                        <a:rPr lang="en-US" sz="1800" b="1" dirty="0">
                          <a:solidFill>
                            <a:schemeClr val="tx1">
                              <a:lumMod val="75000"/>
                              <a:lumOff val="25000"/>
                            </a:schemeClr>
                          </a:solidFill>
                          <a:latin typeface="Roboto" panose="02000000000000000000" pitchFamily="2" charset="0"/>
                          <a:ea typeface="Roboto" panose="02000000000000000000" pitchFamily="2" charset="0"/>
                        </a:rPr>
                        <a:t>Return</a:t>
                      </a:r>
                      <a:r>
                        <a:rPr lang="en-US" sz="1800" b="1" baseline="0" dirty="0">
                          <a:solidFill>
                            <a:schemeClr val="tx1">
                              <a:lumMod val="75000"/>
                              <a:lumOff val="25000"/>
                            </a:schemeClr>
                          </a:solidFill>
                          <a:latin typeface="Roboto" panose="02000000000000000000" pitchFamily="2" charset="0"/>
                          <a:ea typeface="Roboto" panose="02000000000000000000" pitchFamily="2" charset="0"/>
                        </a:rPr>
                        <a:t> Calculations:</a:t>
                      </a:r>
                      <a:endParaRPr lang="en-US" sz="1800" b="1" dirty="0">
                        <a:solidFill>
                          <a:schemeClr val="tx1">
                            <a:lumMod val="75000"/>
                            <a:lumOff val="25000"/>
                          </a:schemeClr>
                        </a:solidFill>
                        <a:latin typeface="Roboto" panose="02000000000000000000" pitchFamily="2" charset="0"/>
                        <a:ea typeface="Roboto" panose="02000000000000000000" pitchFamily="2" charset="0"/>
                      </a:endParaRPr>
                    </a:p>
                  </a:txBody>
                  <a:tcPr>
                    <a:lnL w="3175" cap="flat" cmpd="sng" algn="ctr">
                      <a:solidFill>
                        <a:schemeClr val="accent5"/>
                      </a:solidFill>
                      <a:prstDash val="solid"/>
                      <a:round/>
                      <a:headEnd type="none" w="med" len="med"/>
                      <a:tailEnd type="none" w="med" len="med"/>
                    </a:lnL>
                    <a:lnT w="12700" cap="flat" cmpd="sng" algn="ctr">
                      <a:solidFill>
                        <a:schemeClr val="bg1"/>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760145995"/>
                  </a:ext>
                </a:extLst>
              </a:tr>
              <a:tr h="370840">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Time-Weighted Returns</a:t>
                      </a: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Money-Weighted Returns</a:t>
                      </a:r>
                      <a:r>
                        <a:rPr lang="en-US" sz="1800" baseline="0" dirty="0">
                          <a:solidFill>
                            <a:schemeClr val="tx1">
                              <a:lumMod val="75000"/>
                              <a:lumOff val="25000"/>
                            </a:schemeClr>
                          </a:solidFill>
                          <a:latin typeface="Roboto" panose="02000000000000000000" pitchFamily="2" charset="0"/>
                          <a:ea typeface="Roboto" panose="02000000000000000000" pitchFamily="2" charset="0"/>
                        </a:rPr>
                        <a:t> (IRR)</a:t>
                      </a:r>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024431511"/>
                  </a:ext>
                </a:extLst>
              </a:tr>
              <a:tr h="370840">
                <a:tc>
                  <a:txBody>
                    <a:bodyPr/>
                    <a:lstStyle/>
                    <a:p>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Multiples</a:t>
                      </a:r>
                      <a:r>
                        <a:rPr lang="en-US" sz="1800" baseline="0" dirty="0">
                          <a:solidFill>
                            <a:schemeClr val="tx1">
                              <a:lumMod val="75000"/>
                              <a:lumOff val="25000"/>
                            </a:schemeClr>
                          </a:solidFill>
                          <a:latin typeface="Roboto" panose="02000000000000000000" pitchFamily="2" charset="0"/>
                          <a:ea typeface="Roboto" panose="02000000000000000000" pitchFamily="2" charset="0"/>
                        </a:rPr>
                        <a:t> on Investment (TVPI, DPI)</a:t>
                      </a:r>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3472606473"/>
                  </a:ext>
                </a:extLst>
              </a:tr>
              <a:tr h="370840">
                <a:tc>
                  <a:txBody>
                    <a:bodyPr/>
                    <a:lstStyle/>
                    <a:p>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tc>
                  <a:txBody>
                    <a:bodyPr/>
                    <a:lstStyle/>
                    <a:p>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38574015"/>
                  </a:ext>
                </a:extLst>
              </a:tr>
              <a:tr h="370840">
                <a:tc>
                  <a:txBody>
                    <a:bodyPr/>
                    <a:lstStyle/>
                    <a:p>
                      <a:r>
                        <a:rPr lang="en-US" sz="1800" b="1" dirty="0">
                          <a:solidFill>
                            <a:schemeClr val="tx1">
                              <a:lumMod val="75000"/>
                              <a:lumOff val="25000"/>
                            </a:schemeClr>
                          </a:solidFill>
                          <a:latin typeface="Roboto" panose="02000000000000000000" pitchFamily="2" charset="0"/>
                          <a:ea typeface="Roboto" panose="02000000000000000000" pitchFamily="2" charset="0"/>
                        </a:rPr>
                        <a:t>Risk Calculations:</a:t>
                      </a: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solidFill>
                            <a:schemeClr val="tx1">
                              <a:lumMod val="75000"/>
                              <a:lumOff val="25000"/>
                            </a:schemeClr>
                          </a:solidFill>
                          <a:latin typeface="Roboto" panose="02000000000000000000" pitchFamily="2" charset="0"/>
                          <a:ea typeface="Roboto" panose="02000000000000000000" pitchFamily="2" charset="0"/>
                        </a:rPr>
                        <a:t>Risk Calculations:</a:t>
                      </a: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247111048"/>
                  </a:ext>
                </a:extLst>
              </a:tr>
              <a:tr h="370840">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Standard Deviation</a:t>
                      </a: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Qualitative in</a:t>
                      </a:r>
                      <a:r>
                        <a:rPr lang="en-US" sz="1800" baseline="0" dirty="0">
                          <a:solidFill>
                            <a:schemeClr val="tx1">
                              <a:lumMod val="75000"/>
                              <a:lumOff val="25000"/>
                            </a:schemeClr>
                          </a:solidFill>
                          <a:latin typeface="Roboto" panose="02000000000000000000" pitchFamily="2" charset="0"/>
                          <a:ea typeface="Roboto" panose="02000000000000000000" pitchFamily="2" charset="0"/>
                        </a:rPr>
                        <a:t> Nature</a:t>
                      </a:r>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090056182"/>
                  </a:ext>
                </a:extLst>
              </a:tr>
              <a:tr h="370840">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VaR</a:t>
                      </a: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J-Curve</a:t>
                      </a:r>
                      <a:r>
                        <a:rPr lang="en-US" sz="1800" baseline="0" dirty="0">
                          <a:solidFill>
                            <a:schemeClr val="tx1">
                              <a:lumMod val="75000"/>
                              <a:lumOff val="25000"/>
                            </a:schemeClr>
                          </a:solidFill>
                          <a:latin typeface="Roboto" panose="02000000000000000000" pitchFamily="2" charset="0"/>
                          <a:ea typeface="Roboto" panose="02000000000000000000" pitchFamily="2" charset="0"/>
                        </a:rPr>
                        <a:t> Mitigation</a:t>
                      </a:r>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96763600"/>
                  </a:ext>
                </a:extLst>
              </a:tr>
              <a:tr h="370840">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Upside/Downside</a:t>
                      </a:r>
                      <a:r>
                        <a:rPr lang="en-US" sz="1800" baseline="0" dirty="0">
                          <a:solidFill>
                            <a:schemeClr val="tx1">
                              <a:lumMod val="75000"/>
                              <a:lumOff val="25000"/>
                            </a:schemeClr>
                          </a:solidFill>
                          <a:latin typeface="Roboto" panose="02000000000000000000" pitchFamily="2" charset="0"/>
                          <a:ea typeface="Roboto" panose="02000000000000000000" pitchFamily="2" charset="0"/>
                        </a:rPr>
                        <a:t> Capture</a:t>
                      </a:r>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Right-Off</a:t>
                      </a:r>
                      <a:r>
                        <a:rPr lang="en-US" sz="1800" baseline="0" dirty="0">
                          <a:solidFill>
                            <a:schemeClr val="tx1">
                              <a:lumMod val="75000"/>
                              <a:lumOff val="25000"/>
                            </a:schemeClr>
                          </a:solidFill>
                          <a:latin typeface="Roboto" panose="02000000000000000000" pitchFamily="2" charset="0"/>
                          <a:ea typeface="Roboto" panose="02000000000000000000" pitchFamily="2" charset="0"/>
                        </a:rPr>
                        <a:t> Rate</a:t>
                      </a:r>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3164907113"/>
                  </a:ext>
                </a:extLst>
              </a:tr>
              <a:tr h="370840">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Sharpe Ratio / Treynor</a:t>
                      </a:r>
                      <a:r>
                        <a:rPr lang="en-US" sz="1800" baseline="0" dirty="0">
                          <a:solidFill>
                            <a:schemeClr val="tx1">
                              <a:lumMod val="75000"/>
                              <a:lumOff val="25000"/>
                            </a:schemeClr>
                          </a:solidFill>
                          <a:latin typeface="Roboto" panose="02000000000000000000" pitchFamily="2" charset="0"/>
                          <a:ea typeface="Roboto" panose="02000000000000000000" pitchFamily="2" charset="0"/>
                        </a:rPr>
                        <a:t> Ratio</a:t>
                      </a:r>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Quartile Benchmarking</a:t>
                      </a: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761912463"/>
                  </a:ext>
                </a:extLst>
              </a:tr>
              <a:tr h="370840">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Alpha / Beta</a:t>
                      </a: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tc>
                  <a:txBody>
                    <a:bodyPr/>
                    <a:lstStyle/>
                    <a:p>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458335799"/>
                  </a:ext>
                </a:extLst>
              </a:tr>
              <a:tr h="370840">
                <a:tc>
                  <a:txBody>
                    <a:bodyPr/>
                    <a:lstStyle/>
                    <a:p>
                      <a:r>
                        <a:rPr lang="en-US" sz="1800" dirty="0">
                          <a:solidFill>
                            <a:schemeClr val="tx1">
                              <a:lumMod val="75000"/>
                              <a:lumOff val="25000"/>
                            </a:schemeClr>
                          </a:solidFill>
                          <a:latin typeface="Roboto" panose="02000000000000000000" pitchFamily="2" charset="0"/>
                          <a:ea typeface="Roboto" panose="02000000000000000000" pitchFamily="2" charset="0"/>
                        </a:rPr>
                        <a:t>R-squared</a:t>
                      </a:r>
                    </a:p>
                  </a:txBody>
                  <a:tcP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solidFill>
                      <a:schemeClr val="bg1"/>
                    </a:solidFill>
                  </a:tcPr>
                </a:tc>
                <a:tc>
                  <a:txBody>
                    <a:bodyPr/>
                    <a:lstStyle/>
                    <a:p>
                      <a:endParaRPr lang="en-US" sz="1800" dirty="0">
                        <a:solidFill>
                          <a:schemeClr val="tx1">
                            <a:lumMod val="75000"/>
                            <a:lumOff val="25000"/>
                          </a:schemeClr>
                        </a:solidFill>
                        <a:latin typeface="Roboto" panose="02000000000000000000" pitchFamily="2" charset="0"/>
                        <a:ea typeface="Roboto" panose="02000000000000000000" pitchFamily="2" charset="0"/>
                      </a:endParaRPr>
                    </a:p>
                  </a:txBody>
                  <a:tcPr>
                    <a:lnL w="3175" cap="flat" cmpd="sng" algn="ctr">
                      <a:solidFill>
                        <a:schemeClr val="accent5"/>
                      </a:solidFill>
                      <a:prstDash val="solid"/>
                      <a:round/>
                      <a:headEnd type="none" w="med" len="med"/>
                      <a:tailEnd type="none" w="med" len="med"/>
                    </a:lnL>
                    <a:lnT w="3175" cap="flat" cmpd="sng" algn="ctr">
                      <a:solidFill>
                        <a:schemeClr val="accent5"/>
                      </a:solidFill>
                      <a:prstDash val="solid"/>
                      <a:round/>
                      <a:headEnd type="none" w="med" len="med"/>
                      <a:tailEnd type="none" w="med" len="med"/>
                    </a:lnT>
                    <a:solidFill>
                      <a:schemeClr val="bg1"/>
                    </a:solidFill>
                  </a:tcPr>
                </a:tc>
                <a:extLst>
                  <a:ext uri="{0D108BD9-81ED-4DB2-BD59-A6C34878D82A}">
                    <a16:rowId xmlns:a16="http://schemas.microsoft.com/office/drawing/2014/main" val="1967795461"/>
                  </a:ext>
                </a:extLst>
              </a:tr>
            </a:tbl>
          </a:graphicData>
        </a:graphic>
      </p:graphicFrame>
      <p:sp>
        <p:nvSpPr>
          <p:cNvPr id="6" name="Title 5">
            <a:extLst>
              <a:ext uri="{FF2B5EF4-FFF2-40B4-BE49-F238E27FC236}">
                <a16:creationId xmlns:a16="http://schemas.microsoft.com/office/drawing/2014/main" id="{A387095E-EBEE-41AD-A963-F40469793EBB}"/>
              </a:ext>
            </a:extLst>
          </p:cNvPr>
          <p:cNvSpPr>
            <a:spLocks noGrp="1"/>
          </p:cNvSpPr>
          <p:nvPr>
            <p:ph type="title"/>
          </p:nvPr>
        </p:nvSpPr>
        <p:spPr/>
        <p:txBody>
          <a:bodyPr/>
          <a:lstStyle/>
          <a:p>
            <a:r>
              <a:rPr lang="en-US" dirty="0"/>
              <a:t>Overlap between Public and Private </a:t>
            </a:r>
          </a:p>
        </p:txBody>
      </p:sp>
      <p:sp>
        <p:nvSpPr>
          <p:cNvPr id="9" name="Text Placeholder 17">
            <a:extLst>
              <a:ext uri="{FF2B5EF4-FFF2-40B4-BE49-F238E27FC236}">
                <a16:creationId xmlns:a16="http://schemas.microsoft.com/office/drawing/2014/main" id="{C0D1ED70-5377-4056-9357-3A0A3B383471}"/>
              </a:ext>
            </a:extLst>
          </p:cNvPr>
          <p:cNvSpPr txBox="1">
            <a:spLocks/>
          </p:cNvSpPr>
          <p:nvPr/>
        </p:nvSpPr>
        <p:spPr>
          <a:xfrm>
            <a:off x="431799" y="914400"/>
            <a:ext cx="11329200" cy="307777"/>
          </a:xfrm>
          <a:prstGeom prst="rect">
            <a:avLst/>
          </a:prstGeom>
        </p:spPr>
        <p:txBody>
          <a:bodyPr lIns="0" tIns="0" rIns="0" bIns="0">
            <a:spAutoFit/>
          </a:bodyPr>
          <a:lstStyle>
            <a:lvl1pPr marL="230188" indent="-230188" algn="l" defTabSz="914400" rtl="0" eaLnBrk="1" latinLnBrk="0" hangingPunct="1">
              <a:lnSpc>
                <a:spcPct val="100000"/>
              </a:lnSpc>
              <a:spcBef>
                <a:spcPts val="0"/>
              </a:spcBef>
              <a:spcAft>
                <a:spcPts val="1200"/>
              </a:spcAft>
              <a:buFont typeface="Wingdings" panose="05000000000000000000" pitchFamily="2" charset="2"/>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4213" indent="-227013" algn="l" defTabSz="914400" rtl="0" eaLnBrk="1" latinLnBrk="0" hangingPunct="1">
              <a:lnSpc>
                <a:spcPct val="100000"/>
              </a:lnSpc>
              <a:spcBef>
                <a:spcPts val="0"/>
              </a:spcBef>
              <a:spcAft>
                <a:spcPts val="1200"/>
              </a:spcAft>
              <a:buFont typeface="Courier New" panose="02070309020205020404" pitchFamily="49"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4588" indent="-225425" algn="l" defTabSz="914400" rtl="0" eaLnBrk="1" latinLnBrk="0" hangingPunct="1">
              <a:lnSpc>
                <a:spcPct val="100000"/>
              </a:lnSpc>
              <a:spcBef>
                <a:spcPts val="0"/>
              </a:spcBef>
              <a:spcAft>
                <a:spcPts val="1200"/>
              </a:spcAft>
              <a:buFont typeface="Roboto" panose="02000000000000000000" pitchFamily="2"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076325" indent="-2667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Private market investments use different risk &amp; return calculations than public markets:</a:t>
            </a:r>
            <a:endParaRPr lang="en-US" dirty="0"/>
          </a:p>
        </p:txBody>
      </p:sp>
      <p:sp>
        <p:nvSpPr>
          <p:cNvPr id="7" name="Date Placeholder 15">
            <a:extLst>
              <a:ext uri="{FF2B5EF4-FFF2-40B4-BE49-F238E27FC236}">
                <a16:creationId xmlns:a16="http://schemas.microsoft.com/office/drawing/2014/main" id="{EE19A5FC-6504-481F-B6FA-5BD90864D42F}"/>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0" name="Date Placeholder 15">
            <a:extLst>
              <a:ext uri="{FF2B5EF4-FFF2-40B4-BE49-F238E27FC236}">
                <a16:creationId xmlns:a16="http://schemas.microsoft.com/office/drawing/2014/main" id="{94D890B6-9B7D-4FBC-A71F-AA4EF564155A}"/>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5</a:t>
            </a:fld>
            <a:endParaRPr lang="en-US" sz="1600" b="1" dirty="0">
              <a:solidFill>
                <a:schemeClr val="bg2">
                  <a:lumMod val="50000"/>
                </a:schemeClr>
              </a:solidFill>
            </a:endParaRPr>
          </a:p>
        </p:txBody>
      </p:sp>
    </p:spTree>
    <p:extLst>
      <p:ext uri="{BB962C8B-B14F-4D97-AF65-F5344CB8AC3E}">
        <p14:creationId xmlns:p14="http://schemas.microsoft.com/office/powerpoint/2010/main" val="741078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33CF-D5D4-121A-E021-16C75C23F34A}"/>
              </a:ext>
            </a:extLst>
          </p:cNvPr>
          <p:cNvSpPr>
            <a:spLocks noGrp="1"/>
          </p:cNvSpPr>
          <p:nvPr>
            <p:ph type="title"/>
          </p:nvPr>
        </p:nvSpPr>
        <p:spPr>
          <a:xfrm>
            <a:off x="962906" y="599013"/>
            <a:ext cx="4597400" cy="627864"/>
          </a:xfrm>
        </p:spPr>
        <p:txBody>
          <a:bodyPr wrap="square" lIns="91440" tIns="91440" rIns="91440" bIns="91440">
            <a:spAutoFit/>
          </a:bodyPr>
          <a:lstStyle/>
          <a:p>
            <a:pPr algn="ctr"/>
            <a:r>
              <a:rPr lang="en-US" dirty="0"/>
              <a:t>Security Type</a:t>
            </a:r>
          </a:p>
        </p:txBody>
      </p:sp>
      <p:grpSp>
        <p:nvGrpSpPr>
          <p:cNvPr id="52" name="Group 51">
            <a:extLst>
              <a:ext uri="{FF2B5EF4-FFF2-40B4-BE49-F238E27FC236}">
                <a16:creationId xmlns:a16="http://schemas.microsoft.com/office/drawing/2014/main" id="{D063BE1C-F36B-47FB-9C70-042E6E545934}"/>
              </a:ext>
            </a:extLst>
          </p:cNvPr>
          <p:cNvGrpSpPr/>
          <p:nvPr/>
        </p:nvGrpSpPr>
        <p:grpSpPr>
          <a:xfrm>
            <a:off x="6908800" y="1208986"/>
            <a:ext cx="4999399" cy="4749023"/>
            <a:chOff x="4705288" y="1022793"/>
            <a:chExt cx="7178292" cy="5278964"/>
          </a:xfrm>
        </p:grpSpPr>
        <p:grpSp>
          <p:nvGrpSpPr>
            <p:cNvPr id="42" name="Group 41">
              <a:extLst>
                <a:ext uri="{FF2B5EF4-FFF2-40B4-BE49-F238E27FC236}">
                  <a16:creationId xmlns:a16="http://schemas.microsoft.com/office/drawing/2014/main" id="{E0C59FC7-976D-4377-AE30-408D63FDD19D}"/>
                </a:ext>
              </a:extLst>
            </p:cNvPr>
            <p:cNvGrpSpPr/>
            <p:nvPr/>
          </p:nvGrpSpPr>
          <p:grpSpPr>
            <a:xfrm>
              <a:off x="4705288" y="1022793"/>
              <a:ext cx="7178291" cy="5278964"/>
              <a:chOff x="6476939" y="986213"/>
              <a:chExt cx="7178291" cy="5278964"/>
            </a:xfrm>
          </p:grpSpPr>
          <p:sp>
            <p:nvSpPr>
              <p:cNvPr id="33" name="Cube 32">
                <a:extLst>
                  <a:ext uri="{FF2B5EF4-FFF2-40B4-BE49-F238E27FC236}">
                    <a16:creationId xmlns:a16="http://schemas.microsoft.com/office/drawing/2014/main" id="{B13C49A2-3D3A-4FE0-A9B5-261DA1D42CE2}"/>
                  </a:ext>
                </a:extLst>
              </p:cNvPr>
              <p:cNvSpPr/>
              <p:nvPr/>
            </p:nvSpPr>
            <p:spPr>
              <a:xfrm>
                <a:off x="6505575" y="1784791"/>
                <a:ext cx="4019428" cy="913735"/>
              </a:xfrm>
              <a:prstGeom prst="cube">
                <a:avLst/>
              </a:prstGeom>
              <a:solidFill>
                <a:schemeClr val="accent3">
                  <a:lumMod val="20000"/>
                  <a:lumOff val="8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3">
                        <a:lumMod val="75000"/>
                      </a:schemeClr>
                    </a:solidFill>
                    <a:latin typeface="Roboto Black" panose="02000000000000000000" pitchFamily="2" charset="0"/>
                    <a:ea typeface="Roboto Black" panose="02000000000000000000" pitchFamily="2" charset="0"/>
                  </a:rPr>
                  <a:t>Senior Debt</a:t>
                </a:r>
              </a:p>
            </p:txBody>
          </p:sp>
          <p:sp>
            <p:nvSpPr>
              <p:cNvPr id="37" name="Title 1">
                <a:extLst>
                  <a:ext uri="{FF2B5EF4-FFF2-40B4-BE49-F238E27FC236}">
                    <a16:creationId xmlns:a16="http://schemas.microsoft.com/office/drawing/2014/main" id="{4EC25B15-E56E-4367-BB9D-75E761D62A9A}"/>
                  </a:ext>
                </a:extLst>
              </p:cNvPr>
              <p:cNvSpPr txBox="1">
                <a:spLocks/>
              </p:cNvSpPr>
              <p:nvPr/>
            </p:nvSpPr>
            <p:spPr>
              <a:xfrm>
                <a:off x="6505576" y="986213"/>
                <a:ext cx="7149654" cy="660117"/>
              </a:xfrm>
              <a:prstGeom prst="rect">
                <a:avLst/>
              </a:prstGeom>
            </p:spPr>
            <p:txBody>
              <a:bodyPr vert="horz" wrap="square" lIns="91440" tIns="91440" rIns="91440" bIns="91440" rtlCol="0" anchor="b">
                <a:spAutoFit/>
              </a:bodyPr>
              <a:lstStyle>
                <a:lvl1pPr algn="l" defTabSz="914400" rtl="0" eaLnBrk="1" latinLnBrk="0" hangingPunct="1">
                  <a:lnSpc>
                    <a:spcPct val="90000"/>
                  </a:lnSpc>
                  <a:spcBef>
                    <a:spcPct val="0"/>
                  </a:spcBef>
                  <a:buNone/>
                  <a:defRPr lang="en-ZA" sz="3200" b="1" kern="1200" spc="0" baseline="0" dirty="0">
                    <a:solidFill>
                      <a:schemeClr val="tx1">
                        <a:lumMod val="85000"/>
                        <a:lumOff val="15000"/>
                      </a:schemeClr>
                    </a:solidFill>
                    <a:latin typeface="Roboto" panose="02000000000000000000" pitchFamily="2" charset="0"/>
                    <a:ea typeface="Roboto" panose="02000000000000000000" pitchFamily="2" charset="0"/>
                    <a:cs typeface="+mj-cs"/>
                  </a:defRPr>
                </a:lvl1pPr>
              </a:lstStyle>
              <a:p>
                <a:pPr algn="ctr"/>
                <a:r>
                  <a:rPr lang="en-US" dirty="0">
                    <a:solidFill>
                      <a:schemeClr val="accent6">
                        <a:lumMod val="60000"/>
                        <a:lumOff val="40000"/>
                      </a:schemeClr>
                    </a:solidFill>
                  </a:rPr>
                  <a:t>Capital Stack</a:t>
                </a:r>
              </a:p>
            </p:txBody>
          </p:sp>
          <p:sp>
            <p:nvSpPr>
              <p:cNvPr id="38" name="Cube 37">
                <a:extLst>
                  <a:ext uri="{FF2B5EF4-FFF2-40B4-BE49-F238E27FC236}">
                    <a16:creationId xmlns:a16="http://schemas.microsoft.com/office/drawing/2014/main" id="{1D16922F-FD66-49AA-A5FE-D59DE2727A00}"/>
                  </a:ext>
                </a:extLst>
              </p:cNvPr>
              <p:cNvSpPr/>
              <p:nvPr/>
            </p:nvSpPr>
            <p:spPr>
              <a:xfrm>
                <a:off x="6486525" y="2975416"/>
                <a:ext cx="4019428" cy="913735"/>
              </a:xfrm>
              <a:prstGeom prst="cube">
                <a:avLst/>
              </a:prstGeom>
              <a:solidFill>
                <a:schemeClr val="accent3">
                  <a:lumMod val="40000"/>
                  <a:lumOff val="6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3">
                        <a:lumMod val="75000"/>
                      </a:schemeClr>
                    </a:solidFill>
                    <a:latin typeface="Roboto Black" panose="02000000000000000000" pitchFamily="2" charset="0"/>
                    <a:ea typeface="Roboto Black" panose="02000000000000000000" pitchFamily="2" charset="0"/>
                  </a:rPr>
                  <a:t>Mezzanine</a:t>
                </a:r>
              </a:p>
            </p:txBody>
          </p:sp>
          <p:sp>
            <p:nvSpPr>
              <p:cNvPr id="39" name="Cube 38">
                <a:extLst>
                  <a:ext uri="{FF2B5EF4-FFF2-40B4-BE49-F238E27FC236}">
                    <a16:creationId xmlns:a16="http://schemas.microsoft.com/office/drawing/2014/main" id="{EF499335-E4CE-494D-891E-9EE83A618A6C}"/>
                  </a:ext>
                </a:extLst>
              </p:cNvPr>
              <p:cNvSpPr/>
              <p:nvPr/>
            </p:nvSpPr>
            <p:spPr>
              <a:xfrm>
                <a:off x="6476939" y="4166041"/>
                <a:ext cx="4019428" cy="913735"/>
              </a:xfrm>
              <a:prstGeom prst="cube">
                <a:avLst/>
              </a:prstGeom>
              <a:solidFill>
                <a:schemeClr val="accent3">
                  <a:lumMod val="60000"/>
                  <a:lumOff val="40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3">
                        <a:lumMod val="75000"/>
                      </a:schemeClr>
                    </a:solidFill>
                    <a:latin typeface="Roboto Black" panose="02000000000000000000" pitchFamily="2" charset="0"/>
                    <a:ea typeface="Roboto Black" panose="02000000000000000000" pitchFamily="2" charset="0"/>
                  </a:rPr>
                  <a:t>Preferred Equity</a:t>
                </a:r>
              </a:p>
            </p:txBody>
          </p:sp>
          <p:sp>
            <p:nvSpPr>
              <p:cNvPr id="40" name="Cube 39">
                <a:extLst>
                  <a:ext uri="{FF2B5EF4-FFF2-40B4-BE49-F238E27FC236}">
                    <a16:creationId xmlns:a16="http://schemas.microsoft.com/office/drawing/2014/main" id="{624F8901-0F4D-42F5-8932-2605E304B326}"/>
                  </a:ext>
                </a:extLst>
              </p:cNvPr>
              <p:cNvSpPr/>
              <p:nvPr/>
            </p:nvSpPr>
            <p:spPr>
              <a:xfrm>
                <a:off x="6476939" y="5351442"/>
                <a:ext cx="4019428" cy="913735"/>
              </a:xfrm>
              <a:prstGeom prst="cube">
                <a:avLst/>
              </a:prstGeom>
              <a:solidFill>
                <a:schemeClr val="accent3">
                  <a:lumMod val="7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3">
                        <a:lumMod val="40000"/>
                        <a:lumOff val="60000"/>
                      </a:schemeClr>
                    </a:solidFill>
                    <a:latin typeface="Roboto Black" panose="02000000000000000000" pitchFamily="2" charset="0"/>
                    <a:ea typeface="Roboto Black" panose="02000000000000000000" pitchFamily="2" charset="0"/>
                  </a:rPr>
                  <a:t>Common Equity</a:t>
                </a:r>
              </a:p>
            </p:txBody>
          </p:sp>
        </p:grpSp>
        <p:grpSp>
          <p:nvGrpSpPr>
            <p:cNvPr id="48" name="Group 47">
              <a:extLst>
                <a:ext uri="{FF2B5EF4-FFF2-40B4-BE49-F238E27FC236}">
                  <a16:creationId xmlns:a16="http://schemas.microsoft.com/office/drawing/2014/main" id="{D29F266E-81AB-44CF-B6B6-2FB897F6EC13}"/>
                </a:ext>
              </a:extLst>
            </p:cNvPr>
            <p:cNvGrpSpPr/>
            <p:nvPr/>
          </p:nvGrpSpPr>
          <p:grpSpPr>
            <a:xfrm>
              <a:off x="7696078" y="2063341"/>
              <a:ext cx="4187502" cy="1743580"/>
              <a:chOff x="7696078" y="2063341"/>
              <a:chExt cx="4187502" cy="1743580"/>
            </a:xfrm>
          </p:grpSpPr>
          <p:sp>
            <p:nvSpPr>
              <p:cNvPr id="43" name="Double Brace 42">
                <a:extLst>
                  <a:ext uri="{FF2B5EF4-FFF2-40B4-BE49-F238E27FC236}">
                    <a16:creationId xmlns:a16="http://schemas.microsoft.com/office/drawing/2014/main" id="{93833284-9E06-4B34-B437-B362418C57CF}"/>
                  </a:ext>
                </a:extLst>
              </p:cNvPr>
              <p:cNvSpPr/>
              <p:nvPr/>
            </p:nvSpPr>
            <p:spPr>
              <a:xfrm>
                <a:off x="7696078" y="2063341"/>
                <a:ext cx="1581150" cy="1743580"/>
              </a:xfrm>
              <a:custGeom>
                <a:avLst/>
                <a:gdLst>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263514 w 1581150"/>
                  <a:gd name="connsiteY5" fmla="*/ 0 h 1917700"/>
                  <a:gd name="connsiteX6" fmla="*/ 1317636 w 1581150"/>
                  <a:gd name="connsiteY6" fmla="*/ 0 h 1917700"/>
                  <a:gd name="connsiteX7" fmla="*/ 1449393 w 1581150"/>
                  <a:gd name="connsiteY7" fmla="*/ 131757 h 1917700"/>
                  <a:gd name="connsiteX8" fmla="*/ 1449393 w 1581150"/>
                  <a:gd name="connsiteY8" fmla="*/ 827093 h 1917700"/>
                  <a:gd name="connsiteX9" fmla="*/ 1581150 w 1581150"/>
                  <a:gd name="connsiteY9" fmla="*/ 958850 h 1917700"/>
                  <a:gd name="connsiteX10" fmla="*/ 1449393 w 1581150"/>
                  <a:gd name="connsiteY10" fmla="*/ 1090607 h 1917700"/>
                  <a:gd name="connsiteX11" fmla="*/ 1449393 w 1581150"/>
                  <a:gd name="connsiteY11" fmla="*/ 1785943 h 1917700"/>
                  <a:gd name="connsiteX12" fmla="*/ 1317636 w 1581150"/>
                  <a:gd name="connsiteY12"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636 w 1581150"/>
                  <a:gd name="connsiteY5" fmla="*/ 0 h 1917700"/>
                  <a:gd name="connsiteX6" fmla="*/ 1449393 w 1581150"/>
                  <a:gd name="connsiteY6" fmla="*/ 131757 h 1917700"/>
                  <a:gd name="connsiteX7" fmla="*/ 1449393 w 1581150"/>
                  <a:gd name="connsiteY7" fmla="*/ 827093 h 1917700"/>
                  <a:gd name="connsiteX8" fmla="*/ 1581150 w 1581150"/>
                  <a:gd name="connsiteY8" fmla="*/ 958850 h 1917700"/>
                  <a:gd name="connsiteX9" fmla="*/ 1449393 w 1581150"/>
                  <a:gd name="connsiteY9" fmla="*/ 1090607 h 1917700"/>
                  <a:gd name="connsiteX10" fmla="*/ 1449393 w 1581150"/>
                  <a:gd name="connsiteY10" fmla="*/ 1785943 h 1917700"/>
                  <a:gd name="connsiteX11" fmla="*/ 1317636 w 1581150"/>
                  <a:gd name="connsiteY11"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131757 w 1581150"/>
                  <a:gd name="connsiteY3" fmla="*/ 827093 h 1917700"/>
                  <a:gd name="connsiteX4" fmla="*/ 1317636 w 1581150"/>
                  <a:gd name="connsiteY4" fmla="*/ 0 h 1917700"/>
                  <a:gd name="connsiteX5" fmla="*/ 1449393 w 1581150"/>
                  <a:gd name="connsiteY5" fmla="*/ 131757 h 1917700"/>
                  <a:gd name="connsiteX6" fmla="*/ 1449393 w 1581150"/>
                  <a:gd name="connsiteY6" fmla="*/ 827093 h 1917700"/>
                  <a:gd name="connsiteX7" fmla="*/ 1581150 w 1581150"/>
                  <a:gd name="connsiteY7" fmla="*/ 958850 h 1917700"/>
                  <a:gd name="connsiteX8" fmla="*/ 1449393 w 1581150"/>
                  <a:gd name="connsiteY8" fmla="*/ 1090607 h 1917700"/>
                  <a:gd name="connsiteX9" fmla="*/ 1449393 w 1581150"/>
                  <a:gd name="connsiteY9" fmla="*/ 1785943 h 1917700"/>
                  <a:gd name="connsiteX10" fmla="*/ 1317636 w 1581150"/>
                  <a:gd name="connsiteY10"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1317636 w 1581150"/>
                  <a:gd name="connsiteY3" fmla="*/ 0 h 1917700"/>
                  <a:gd name="connsiteX4" fmla="*/ 1449393 w 1581150"/>
                  <a:gd name="connsiteY4" fmla="*/ 131757 h 1917700"/>
                  <a:gd name="connsiteX5" fmla="*/ 1449393 w 1581150"/>
                  <a:gd name="connsiteY5" fmla="*/ 827093 h 1917700"/>
                  <a:gd name="connsiteX6" fmla="*/ 1581150 w 1581150"/>
                  <a:gd name="connsiteY6" fmla="*/ 958850 h 1917700"/>
                  <a:gd name="connsiteX7" fmla="*/ 1449393 w 1581150"/>
                  <a:gd name="connsiteY7" fmla="*/ 1090607 h 1917700"/>
                  <a:gd name="connsiteX8" fmla="*/ 1449393 w 1581150"/>
                  <a:gd name="connsiteY8" fmla="*/ 1785943 h 1917700"/>
                  <a:gd name="connsiteX9" fmla="*/ 1317636 w 1581150"/>
                  <a:gd name="connsiteY9"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636 w 1581150"/>
                  <a:gd name="connsiteY2" fmla="*/ 0 h 1917700"/>
                  <a:gd name="connsiteX3" fmla="*/ 1449393 w 1581150"/>
                  <a:gd name="connsiteY3" fmla="*/ 131757 h 1917700"/>
                  <a:gd name="connsiteX4" fmla="*/ 1449393 w 1581150"/>
                  <a:gd name="connsiteY4" fmla="*/ 827093 h 1917700"/>
                  <a:gd name="connsiteX5" fmla="*/ 1581150 w 1581150"/>
                  <a:gd name="connsiteY5" fmla="*/ 958850 h 1917700"/>
                  <a:gd name="connsiteX6" fmla="*/ 1449393 w 1581150"/>
                  <a:gd name="connsiteY6" fmla="*/ 1090607 h 1917700"/>
                  <a:gd name="connsiteX7" fmla="*/ 1449393 w 1581150"/>
                  <a:gd name="connsiteY7" fmla="*/ 1785943 h 1917700"/>
                  <a:gd name="connsiteX8" fmla="*/ 1317636 w 1581150"/>
                  <a:gd name="connsiteY8"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1317636 w 1581150"/>
                  <a:gd name="connsiteY0" fmla="*/ 0 h 1917700"/>
                  <a:gd name="connsiteX1" fmla="*/ 1449393 w 1581150"/>
                  <a:gd name="connsiteY1" fmla="*/ 131757 h 1917700"/>
                  <a:gd name="connsiteX2" fmla="*/ 1449393 w 1581150"/>
                  <a:gd name="connsiteY2" fmla="*/ 827093 h 1917700"/>
                  <a:gd name="connsiteX3" fmla="*/ 1581150 w 1581150"/>
                  <a:gd name="connsiteY3" fmla="*/ 958850 h 1917700"/>
                  <a:gd name="connsiteX4" fmla="*/ 1449393 w 1581150"/>
                  <a:gd name="connsiteY4" fmla="*/ 1090607 h 1917700"/>
                  <a:gd name="connsiteX5" fmla="*/ 1449393 w 1581150"/>
                  <a:gd name="connsiteY5" fmla="*/ 1785943 h 1917700"/>
                  <a:gd name="connsiteX6" fmla="*/ 1317636 w 1581150"/>
                  <a:gd name="connsiteY6" fmla="*/ 191770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150" h="1917700" stroke="0" extrusionOk="0">
                    <a:moveTo>
                      <a:pt x="263514" y="1917700"/>
                    </a:moveTo>
                    <a:cubicBezTo>
                      <a:pt x="190747" y="1917700"/>
                      <a:pt x="131757" y="1858710"/>
                      <a:pt x="131757" y="1785943"/>
                    </a:cubicBezTo>
                    <a:lnTo>
                      <a:pt x="131757" y="1090607"/>
                    </a:lnTo>
                    <a:cubicBezTo>
                      <a:pt x="131757" y="1017840"/>
                      <a:pt x="72767" y="958850"/>
                      <a:pt x="0" y="958850"/>
                    </a:cubicBezTo>
                    <a:cubicBezTo>
                      <a:pt x="72767" y="958850"/>
                      <a:pt x="131757" y="899860"/>
                      <a:pt x="131757" y="827093"/>
                    </a:cubicBezTo>
                    <a:lnTo>
                      <a:pt x="131757" y="131757"/>
                    </a:lnTo>
                    <a:cubicBezTo>
                      <a:pt x="131757" y="58990"/>
                      <a:pt x="190747" y="0"/>
                      <a:pt x="263514" y="0"/>
                    </a:cubicBezTo>
                    <a:lnTo>
                      <a:pt x="1317636" y="0"/>
                    </a:lnTo>
                    <a:cubicBezTo>
                      <a:pt x="1390403" y="0"/>
                      <a:pt x="1449393" y="58990"/>
                      <a:pt x="1449393" y="131757"/>
                    </a:cubicBezTo>
                    <a:lnTo>
                      <a:pt x="1449393" y="827093"/>
                    </a:lnTo>
                    <a:cubicBezTo>
                      <a:pt x="1449393" y="899860"/>
                      <a:pt x="1508383" y="958850"/>
                      <a:pt x="1581150" y="958850"/>
                    </a:cubicBezTo>
                    <a:cubicBezTo>
                      <a:pt x="1508383" y="958850"/>
                      <a:pt x="1449393" y="1017840"/>
                      <a:pt x="1449393" y="1090607"/>
                    </a:cubicBezTo>
                    <a:lnTo>
                      <a:pt x="1449393" y="1785943"/>
                    </a:lnTo>
                    <a:cubicBezTo>
                      <a:pt x="1449393" y="1858710"/>
                      <a:pt x="1390403" y="1917700"/>
                      <a:pt x="1317636" y="1917700"/>
                    </a:cubicBezTo>
                    <a:lnTo>
                      <a:pt x="263514" y="1917700"/>
                    </a:lnTo>
                    <a:close/>
                  </a:path>
                  <a:path w="1581150" h="1917700" fill="none">
                    <a:moveTo>
                      <a:pt x="1317636" y="0"/>
                    </a:moveTo>
                    <a:cubicBezTo>
                      <a:pt x="1390403" y="0"/>
                      <a:pt x="1449393" y="58990"/>
                      <a:pt x="1449393" y="131757"/>
                    </a:cubicBezTo>
                    <a:lnTo>
                      <a:pt x="1449393" y="827093"/>
                    </a:lnTo>
                    <a:cubicBezTo>
                      <a:pt x="1449393" y="899860"/>
                      <a:pt x="1508383" y="958850"/>
                      <a:pt x="1581150" y="958850"/>
                    </a:cubicBezTo>
                    <a:cubicBezTo>
                      <a:pt x="1508383" y="958850"/>
                      <a:pt x="1449393" y="1017840"/>
                      <a:pt x="1449393" y="1090607"/>
                    </a:cubicBezTo>
                    <a:lnTo>
                      <a:pt x="1449393" y="1785943"/>
                    </a:lnTo>
                    <a:cubicBezTo>
                      <a:pt x="1449393" y="1858710"/>
                      <a:pt x="1390403" y="1917700"/>
                      <a:pt x="1317636" y="1917700"/>
                    </a:cubicBezTo>
                  </a:path>
                </a:pathLst>
              </a:cu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TextBox 46">
                <a:extLst>
                  <a:ext uri="{FF2B5EF4-FFF2-40B4-BE49-F238E27FC236}">
                    <a16:creationId xmlns:a16="http://schemas.microsoft.com/office/drawing/2014/main" id="{7547ED19-0B3A-4291-AC5E-A821E920918A}"/>
                  </a:ext>
                </a:extLst>
              </p:cNvPr>
              <p:cNvSpPr txBox="1"/>
              <p:nvPr/>
            </p:nvSpPr>
            <p:spPr>
              <a:xfrm>
                <a:off x="9564913" y="2735076"/>
                <a:ext cx="2318667" cy="744250"/>
              </a:xfrm>
              <a:prstGeom prst="rect">
                <a:avLst/>
              </a:prstGeom>
              <a:noFill/>
            </p:spPr>
            <p:txBody>
              <a:bodyPr wrap="square">
                <a:spAutoFit/>
              </a:bodyPr>
              <a:lstStyle/>
              <a:p>
                <a:r>
                  <a:rPr lang="en-US" sz="2000" dirty="0">
                    <a:solidFill>
                      <a:schemeClr val="bg2">
                        <a:lumMod val="25000"/>
                      </a:schemeClr>
                    </a:solidFill>
                    <a:latin typeface="Roboto Black" panose="02000000000000000000" pitchFamily="2" charset="0"/>
                    <a:ea typeface="Roboto Black" panose="02000000000000000000" pitchFamily="2" charset="0"/>
                  </a:rPr>
                  <a:t>Debt / Liabilities</a:t>
                </a:r>
              </a:p>
            </p:txBody>
          </p:sp>
        </p:grpSp>
        <p:grpSp>
          <p:nvGrpSpPr>
            <p:cNvPr id="49" name="Group 48">
              <a:extLst>
                <a:ext uri="{FF2B5EF4-FFF2-40B4-BE49-F238E27FC236}">
                  <a16:creationId xmlns:a16="http://schemas.microsoft.com/office/drawing/2014/main" id="{2FB1318A-ACEE-46BD-8592-3955A1DA9184}"/>
                </a:ext>
              </a:extLst>
            </p:cNvPr>
            <p:cNvGrpSpPr/>
            <p:nvPr/>
          </p:nvGrpSpPr>
          <p:grpSpPr>
            <a:xfrm>
              <a:off x="7696078" y="4480048"/>
              <a:ext cx="4187502" cy="1743580"/>
              <a:chOff x="7696078" y="2063341"/>
              <a:chExt cx="4187502" cy="1743580"/>
            </a:xfrm>
          </p:grpSpPr>
          <p:sp>
            <p:nvSpPr>
              <p:cNvPr id="50" name="Double Brace 42">
                <a:extLst>
                  <a:ext uri="{FF2B5EF4-FFF2-40B4-BE49-F238E27FC236}">
                    <a16:creationId xmlns:a16="http://schemas.microsoft.com/office/drawing/2014/main" id="{C8D17E85-927E-4E3B-B071-E68D55FEC274}"/>
                  </a:ext>
                </a:extLst>
              </p:cNvPr>
              <p:cNvSpPr/>
              <p:nvPr/>
            </p:nvSpPr>
            <p:spPr>
              <a:xfrm>
                <a:off x="7696078" y="2063341"/>
                <a:ext cx="1581150" cy="1743580"/>
              </a:xfrm>
              <a:custGeom>
                <a:avLst/>
                <a:gdLst>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263514 w 1581150"/>
                  <a:gd name="connsiteY5" fmla="*/ 0 h 1917700"/>
                  <a:gd name="connsiteX6" fmla="*/ 1317636 w 1581150"/>
                  <a:gd name="connsiteY6" fmla="*/ 0 h 1917700"/>
                  <a:gd name="connsiteX7" fmla="*/ 1449393 w 1581150"/>
                  <a:gd name="connsiteY7" fmla="*/ 131757 h 1917700"/>
                  <a:gd name="connsiteX8" fmla="*/ 1449393 w 1581150"/>
                  <a:gd name="connsiteY8" fmla="*/ 827093 h 1917700"/>
                  <a:gd name="connsiteX9" fmla="*/ 1581150 w 1581150"/>
                  <a:gd name="connsiteY9" fmla="*/ 958850 h 1917700"/>
                  <a:gd name="connsiteX10" fmla="*/ 1449393 w 1581150"/>
                  <a:gd name="connsiteY10" fmla="*/ 1090607 h 1917700"/>
                  <a:gd name="connsiteX11" fmla="*/ 1449393 w 1581150"/>
                  <a:gd name="connsiteY11" fmla="*/ 1785943 h 1917700"/>
                  <a:gd name="connsiteX12" fmla="*/ 1317636 w 1581150"/>
                  <a:gd name="connsiteY12"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636 w 1581150"/>
                  <a:gd name="connsiteY5" fmla="*/ 0 h 1917700"/>
                  <a:gd name="connsiteX6" fmla="*/ 1449393 w 1581150"/>
                  <a:gd name="connsiteY6" fmla="*/ 131757 h 1917700"/>
                  <a:gd name="connsiteX7" fmla="*/ 1449393 w 1581150"/>
                  <a:gd name="connsiteY7" fmla="*/ 827093 h 1917700"/>
                  <a:gd name="connsiteX8" fmla="*/ 1581150 w 1581150"/>
                  <a:gd name="connsiteY8" fmla="*/ 958850 h 1917700"/>
                  <a:gd name="connsiteX9" fmla="*/ 1449393 w 1581150"/>
                  <a:gd name="connsiteY9" fmla="*/ 1090607 h 1917700"/>
                  <a:gd name="connsiteX10" fmla="*/ 1449393 w 1581150"/>
                  <a:gd name="connsiteY10" fmla="*/ 1785943 h 1917700"/>
                  <a:gd name="connsiteX11" fmla="*/ 1317636 w 1581150"/>
                  <a:gd name="connsiteY11"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131757 w 1581150"/>
                  <a:gd name="connsiteY3" fmla="*/ 827093 h 1917700"/>
                  <a:gd name="connsiteX4" fmla="*/ 1317636 w 1581150"/>
                  <a:gd name="connsiteY4" fmla="*/ 0 h 1917700"/>
                  <a:gd name="connsiteX5" fmla="*/ 1449393 w 1581150"/>
                  <a:gd name="connsiteY5" fmla="*/ 131757 h 1917700"/>
                  <a:gd name="connsiteX6" fmla="*/ 1449393 w 1581150"/>
                  <a:gd name="connsiteY6" fmla="*/ 827093 h 1917700"/>
                  <a:gd name="connsiteX7" fmla="*/ 1581150 w 1581150"/>
                  <a:gd name="connsiteY7" fmla="*/ 958850 h 1917700"/>
                  <a:gd name="connsiteX8" fmla="*/ 1449393 w 1581150"/>
                  <a:gd name="connsiteY8" fmla="*/ 1090607 h 1917700"/>
                  <a:gd name="connsiteX9" fmla="*/ 1449393 w 1581150"/>
                  <a:gd name="connsiteY9" fmla="*/ 1785943 h 1917700"/>
                  <a:gd name="connsiteX10" fmla="*/ 1317636 w 1581150"/>
                  <a:gd name="connsiteY10"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1317636 w 1581150"/>
                  <a:gd name="connsiteY3" fmla="*/ 0 h 1917700"/>
                  <a:gd name="connsiteX4" fmla="*/ 1449393 w 1581150"/>
                  <a:gd name="connsiteY4" fmla="*/ 131757 h 1917700"/>
                  <a:gd name="connsiteX5" fmla="*/ 1449393 w 1581150"/>
                  <a:gd name="connsiteY5" fmla="*/ 827093 h 1917700"/>
                  <a:gd name="connsiteX6" fmla="*/ 1581150 w 1581150"/>
                  <a:gd name="connsiteY6" fmla="*/ 958850 h 1917700"/>
                  <a:gd name="connsiteX7" fmla="*/ 1449393 w 1581150"/>
                  <a:gd name="connsiteY7" fmla="*/ 1090607 h 1917700"/>
                  <a:gd name="connsiteX8" fmla="*/ 1449393 w 1581150"/>
                  <a:gd name="connsiteY8" fmla="*/ 1785943 h 1917700"/>
                  <a:gd name="connsiteX9" fmla="*/ 1317636 w 1581150"/>
                  <a:gd name="connsiteY9"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263514 w 1581150"/>
                  <a:gd name="connsiteY0" fmla="*/ 1917700 h 1917700"/>
                  <a:gd name="connsiteX1" fmla="*/ 131757 w 1581150"/>
                  <a:gd name="connsiteY1" fmla="*/ 1785943 h 1917700"/>
                  <a:gd name="connsiteX2" fmla="*/ 1317636 w 1581150"/>
                  <a:gd name="connsiteY2" fmla="*/ 0 h 1917700"/>
                  <a:gd name="connsiteX3" fmla="*/ 1449393 w 1581150"/>
                  <a:gd name="connsiteY3" fmla="*/ 131757 h 1917700"/>
                  <a:gd name="connsiteX4" fmla="*/ 1449393 w 1581150"/>
                  <a:gd name="connsiteY4" fmla="*/ 827093 h 1917700"/>
                  <a:gd name="connsiteX5" fmla="*/ 1581150 w 1581150"/>
                  <a:gd name="connsiteY5" fmla="*/ 958850 h 1917700"/>
                  <a:gd name="connsiteX6" fmla="*/ 1449393 w 1581150"/>
                  <a:gd name="connsiteY6" fmla="*/ 1090607 h 1917700"/>
                  <a:gd name="connsiteX7" fmla="*/ 1449393 w 1581150"/>
                  <a:gd name="connsiteY7" fmla="*/ 1785943 h 1917700"/>
                  <a:gd name="connsiteX8" fmla="*/ 1317636 w 1581150"/>
                  <a:gd name="connsiteY8" fmla="*/ 1917700 h 1917700"/>
                  <a:gd name="connsiteX0" fmla="*/ 263514 w 1581150"/>
                  <a:gd name="connsiteY0" fmla="*/ 1917700 h 1917700"/>
                  <a:gd name="connsiteX1" fmla="*/ 131757 w 1581150"/>
                  <a:gd name="connsiteY1" fmla="*/ 1785943 h 1917700"/>
                  <a:gd name="connsiteX2" fmla="*/ 131757 w 1581150"/>
                  <a:gd name="connsiteY2" fmla="*/ 1090607 h 1917700"/>
                  <a:gd name="connsiteX3" fmla="*/ 0 w 1581150"/>
                  <a:gd name="connsiteY3" fmla="*/ 958850 h 1917700"/>
                  <a:gd name="connsiteX4" fmla="*/ 131757 w 1581150"/>
                  <a:gd name="connsiteY4" fmla="*/ 827093 h 1917700"/>
                  <a:gd name="connsiteX5" fmla="*/ 131757 w 1581150"/>
                  <a:gd name="connsiteY5" fmla="*/ 131757 h 1917700"/>
                  <a:gd name="connsiteX6" fmla="*/ 263514 w 1581150"/>
                  <a:gd name="connsiteY6" fmla="*/ 0 h 1917700"/>
                  <a:gd name="connsiteX7" fmla="*/ 1317636 w 1581150"/>
                  <a:gd name="connsiteY7" fmla="*/ 0 h 1917700"/>
                  <a:gd name="connsiteX8" fmla="*/ 1449393 w 1581150"/>
                  <a:gd name="connsiteY8" fmla="*/ 131757 h 1917700"/>
                  <a:gd name="connsiteX9" fmla="*/ 1449393 w 1581150"/>
                  <a:gd name="connsiteY9" fmla="*/ 827093 h 1917700"/>
                  <a:gd name="connsiteX10" fmla="*/ 1581150 w 1581150"/>
                  <a:gd name="connsiteY10" fmla="*/ 958850 h 1917700"/>
                  <a:gd name="connsiteX11" fmla="*/ 1449393 w 1581150"/>
                  <a:gd name="connsiteY11" fmla="*/ 1090607 h 1917700"/>
                  <a:gd name="connsiteX12" fmla="*/ 1449393 w 1581150"/>
                  <a:gd name="connsiteY12" fmla="*/ 1785943 h 1917700"/>
                  <a:gd name="connsiteX13" fmla="*/ 1317636 w 1581150"/>
                  <a:gd name="connsiteY13" fmla="*/ 1917700 h 1917700"/>
                  <a:gd name="connsiteX14" fmla="*/ 263514 w 1581150"/>
                  <a:gd name="connsiteY14" fmla="*/ 1917700 h 1917700"/>
                  <a:gd name="connsiteX0" fmla="*/ 1317636 w 1581150"/>
                  <a:gd name="connsiteY0" fmla="*/ 0 h 1917700"/>
                  <a:gd name="connsiteX1" fmla="*/ 1449393 w 1581150"/>
                  <a:gd name="connsiteY1" fmla="*/ 131757 h 1917700"/>
                  <a:gd name="connsiteX2" fmla="*/ 1449393 w 1581150"/>
                  <a:gd name="connsiteY2" fmla="*/ 827093 h 1917700"/>
                  <a:gd name="connsiteX3" fmla="*/ 1581150 w 1581150"/>
                  <a:gd name="connsiteY3" fmla="*/ 958850 h 1917700"/>
                  <a:gd name="connsiteX4" fmla="*/ 1449393 w 1581150"/>
                  <a:gd name="connsiteY4" fmla="*/ 1090607 h 1917700"/>
                  <a:gd name="connsiteX5" fmla="*/ 1449393 w 1581150"/>
                  <a:gd name="connsiteY5" fmla="*/ 1785943 h 1917700"/>
                  <a:gd name="connsiteX6" fmla="*/ 1317636 w 1581150"/>
                  <a:gd name="connsiteY6" fmla="*/ 191770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150" h="1917700" stroke="0" extrusionOk="0">
                    <a:moveTo>
                      <a:pt x="263514" y="1917700"/>
                    </a:moveTo>
                    <a:cubicBezTo>
                      <a:pt x="190747" y="1917700"/>
                      <a:pt x="131757" y="1858710"/>
                      <a:pt x="131757" y="1785943"/>
                    </a:cubicBezTo>
                    <a:lnTo>
                      <a:pt x="131757" y="1090607"/>
                    </a:lnTo>
                    <a:cubicBezTo>
                      <a:pt x="131757" y="1017840"/>
                      <a:pt x="72767" y="958850"/>
                      <a:pt x="0" y="958850"/>
                    </a:cubicBezTo>
                    <a:cubicBezTo>
                      <a:pt x="72767" y="958850"/>
                      <a:pt x="131757" y="899860"/>
                      <a:pt x="131757" y="827093"/>
                    </a:cubicBezTo>
                    <a:lnTo>
                      <a:pt x="131757" y="131757"/>
                    </a:lnTo>
                    <a:cubicBezTo>
                      <a:pt x="131757" y="58990"/>
                      <a:pt x="190747" y="0"/>
                      <a:pt x="263514" y="0"/>
                    </a:cubicBezTo>
                    <a:lnTo>
                      <a:pt x="1317636" y="0"/>
                    </a:lnTo>
                    <a:cubicBezTo>
                      <a:pt x="1390403" y="0"/>
                      <a:pt x="1449393" y="58990"/>
                      <a:pt x="1449393" y="131757"/>
                    </a:cubicBezTo>
                    <a:lnTo>
                      <a:pt x="1449393" y="827093"/>
                    </a:lnTo>
                    <a:cubicBezTo>
                      <a:pt x="1449393" y="899860"/>
                      <a:pt x="1508383" y="958850"/>
                      <a:pt x="1581150" y="958850"/>
                    </a:cubicBezTo>
                    <a:cubicBezTo>
                      <a:pt x="1508383" y="958850"/>
                      <a:pt x="1449393" y="1017840"/>
                      <a:pt x="1449393" y="1090607"/>
                    </a:cubicBezTo>
                    <a:lnTo>
                      <a:pt x="1449393" y="1785943"/>
                    </a:lnTo>
                    <a:cubicBezTo>
                      <a:pt x="1449393" y="1858710"/>
                      <a:pt x="1390403" y="1917700"/>
                      <a:pt x="1317636" y="1917700"/>
                    </a:cubicBezTo>
                    <a:lnTo>
                      <a:pt x="263514" y="1917700"/>
                    </a:lnTo>
                    <a:close/>
                  </a:path>
                  <a:path w="1581150" h="1917700" fill="none">
                    <a:moveTo>
                      <a:pt x="1317636" y="0"/>
                    </a:moveTo>
                    <a:cubicBezTo>
                      <a:pt x="1390403" y="0"/>
                      <a:pt x="1449393" y="58990"/>
                      <a:pt x="1449393" y="131757"/>
                    </a:cubicBezTo>
                    <a:lnTo>
                      <a:pt x="1449393" y="827093"/>
                    </a:lnTo>
                    <a:cubicBezTo>
                      <a:pt x="1449393" y="899860"/>
                      <a:pt x="1508383" y="958850"/>
                      <a:pt x="1581150" y="958850"/>
                    </a:cubicBezTo>
                    <a:cubicBezTo>
                      <a:pt x="1508383" y="958850"/>
                      <a:pt x="1449393" y="1017840"/>
                      <a:pt x="1449393" y="1090607"/>
                    </a:cubicBezTo>
                    <a:lnTo>
                      <a:pt x="1449393" y="1785943"/>
                    </a:lnTo>
                    <a:cubicBezTo>
                      <a:pt x="1449393" y="1858710"/>
                      <a:pt x="1390403" y="1917700"/>
                      <a:pt x="1317636" y="1917700"/>
                    </a:cubicBezTo>
                  </a:path>
                </a:pathLst>
              </a:cu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TextBox 50">
                <a:extLst>
                  <a:ext uri="{FF2B5EF4-FFF2-40B4-BE49-F238E27FC236}">
                    <a16:creationId xmlns:a16="http://schemas.microsoft.com/office/drawing/2014/main" id="{B54F1463-5B19-4F3B-9F10-BFDDAA33D02D}"/>
                  </a:ext>
                </a:extLst>
              </p:cNvPr>
              <p:cNvSpPr txBox="1"/>
              <p:nvPr/>
            </p:nvSpPr>
            <p:spPr>
              <a:xfrm>
                <a:off x="9564914" y="2735076"/>
                <a:ext cx="2318666" cy="400110"/>
              </a:xfrm>
              <a:prstGeom prst="rect">
                <a:avLst/>
              </a:prstGeom>
              <a:noFill/>
            </p:spPr>
            <p:txBody>
              <a:bodyPr wrap="square">
                <a:spAutoFit/>
              </a:bodyPr>
              <a:lstStyle/>
              <a:p>
                <a:r>
                  <a:rPr lang="en-US" sz="2000" dirty="0">
                    <a:solidFill>
                      <a:schemeClr val="bg2">
                        <a:lumMod val="25000"/>
                      </a:schemeClr>
                    </a:solidFill>
                    <a:latin typeface="Roboto Black" panose="02000000000000000000" pitchFamily="2" charset="0"/>
                    <a:ea typeface="Roboto Black" panose="02000000000000000000" pitchFamily="2" charset="0"/>
                  </a:rPr>
                  <a:t>Equity</a:t>
                </a:r>
              </a:p>
            </p:txBody>
          </p:sp>
        </p:grpSp>
      </p:grpSp>
      <p:graphicFrame>
        <p:nvGraphicFramePr>
          <p:cNvPr id="5" name="Chart 4">
            <a:extLst>
              <a:ext uri="{FF2B5EF4-FFF2-40B4-BE49-F238E27FC236}">
                <a16:creationId xmlns:a16="http://schemas.microsoft.com/office/drawing/2014/main" id="{A373B3DB-84AC-406B-AFAF-8606CF6A2EF3}"/>
              </a:ext>
            </a:extLst>
          </p:cNvPr>
          <p:cNvGraphicFramePr/>
          <p:nvPr>
            <p:extLst>
              <p:ext uri="{D42A27DB-BD31-4B8C-83A1-F6EECF244321}">
                <p14:modId xmlns:p14="http://schemas.microsoft.com/office/powerpoint/2010/main" val="2293008627"/>
              </p:ext>
            </p:extLst>
          </p:nvPr>
        </p:nvGraphicFramePr>
        <p:xfrm>
          <a:off x="-1256901" y="1113091"/>
          <a:ext cx="7486072" cy="5551495"/>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210540FE-994C-49C9-835D-0E9D4EEB6111}"/>
              </a:ext>
            </a:extLst>
          </p:cNvPr>
          <p:cNvSpPr/>
          <p:nvPr/>
        </p:nvSpPr>
        <p:spPr>
          <a:xfrm>
            <a:off x="2003599" y="2686050"/>
            <a:ext cx="2516013" cy="2519363"/>
          </a:xfrm>
          <a:prstGeom prst="ellipse">
            <a:avLst/>
          </a:prstGeom>
          <a:solidFill>
            <a:schemeClr val="bg1"/>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9" name="Date Placeholder 15">
            <a:extLst>
              <a:ext uri="{FF2B5EF4-FFF2-40B4-BE49-F238E27FC236}">
                <a16:creationId xmlns:a16="http://schemas.microsoft.com/office/drawing/2014/main" id="{C21D8E99-63DB-4E54-8A62-46FB3B01E4A3}"/>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20" name="Date Placeholder 15">
            <a:extLst>
              <a:ext uri="{FF2B5EF4-FFF2-40B4-BE49-F238E27FC236}">
                <a16:creationId xmlns:a16="http://schemas.microsoft.com/office/drawing/2014/main" id="{D78E683F-2EDE-4544-852D-FE820CD430F5}"/>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6</a:t>
            </a:fld>
            <a:endParaRPr lang="en-US" sz="1600" b="1" dirty="0">
              <a:solidFill>
                <a:schemeClr val="bg2">
                  <a:lumMod val="50000"/>
                </a:schemeClr>
              </a:solidFill>
            </a:endParaRPr>
          </a:p>
        </p:txBody>
      </p:sp>
    </p:spTree>
    <p:extLst>
      <p:ext uri="{BB962C8B-B14F-4D97-AF65-F5344CB8AC3E}">
        <p14:creationId xmlns:p14="http://schemas.microsoft.com/office/powerpoint/2010/main" val="362020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09F76910-32E3-4D7E-B0CA-9671940B9023}"/>
              </a:ext>
            </a:extLst>
          </p:cNvPr>
          <p:cNvSpPr>
            <a:spLocks noGrp="1"/>
          </p:cNvSpPr>
          <p:nvPr>
            <p:ph idx="1"/>
          </p:nvPr>
        </p:nvSpPr>
        <p:spPr/>
        <p:txBody>
          <a:bodyPr anchor="b" anchorCtr="0"/>
          <a:lstStyle/>
          <a:p>
            <a:r>
              <a:rPr lang="en-US" sz="2400" b="1" dirty="0">
                <a:solidFill>
                  <a:schemeClr val="accent4">
                    <a:lumMod val="75000"/>
                  </a:schemeClr>
                </a:solidFill>
              </a:rPr>
              <a:t>Can be </a:t>
            </a:r>
            <a:br>
              <a:rPr lang="en-US" sz="2400" b="1" dirty="0">
                <a:solidFill>
                  <a:schemeClr val="accent4">
                    <a:lumMod val="75000"/>
                  </a:schemeClr>
                </a:solidFill>
              </a:rPr>
            </a:br>
            <a:r>
              <a:rPr lang="en-US" sz="2400" b="1" dirty="0">
                <a:solidFill>
                  <a:schemeClr val="accent4">
                    <a:lumMod val="75000"/>
                  </a:schemeClr>
                </a:solidFill>
              </a:rPr>
              <a:t>divided between:</a:t>
            </a:r>
          </a:p>
        </p:txBody>
      </p:sp>
      <p:sp>
        <p:nvSpPr>
          <p:cNvPr id="19" name="Content Placeholder 18">
            <a:extLst>
              <a:ext uri="{FF2B5EF4-FFF2-40B4-BE49-F238E27FC236}">
                <a16:creationId xmlns:a16="http://schemas.microsoft.com/office/drawing/2014/main" id="{9E1E0DD0-D404-4AE4-BD44-AC7CB68FB1ED}"/>
              </a:ext>
            </a:extLst>
          </p:cNvPr>
          <p:cNvSpPr>
            <a:spLocks noGrp="1"/>
          </p:cNvSpPr>
          <p:nvPr>
            <p:ph idx="14"/>
          </p:nvPr>
        </p:nvSpPr>
        <p:spPr>
          <a:effectLst>
            <a:outerShdw blurRad="50800" dist="38100" dir="2700000" algn="tl" rotWithShape="0">
              <a:prstClr val="black">
                <a:alpha val="40000"/>
              </a:prstClr>
            </a:outerShdw>
          </a:effectLst>
        </p:spPr>
        <p:txBody>
          <a:bodyPr lIns="91440" tIns="274320" rIns="91440" bIns="91440"/>
          <a:lstStyle/>
          <a:p>
            <a:pPr marL="285750" lvl="1" indent="-285750">
              <a:buFont typeface="Wingdings" panose="05000000000000000000" pitchFamily="2" charset="2"/>
              <a:buChar char="§"/>
            </a:pPr>
            <a:r>
              <a:rPr lang="en-US" sz="1800" dirty="0"/>
              <a:t>Majority ownership</a:t>
            </a:r>
          </a:p>
          <a:p>
            <a:pPr marL="285750" lvl="1" indent="-285750">
              <a:buFont typeface="Wingdings" panose="05000000000000000000" pitchFamily="2" charset="2"/>
              <a:buChar char="§"/>
            </a:pPr>
            <a:r>
              <a:rPr lang="en-US" sz="1800" dirty="0"/>
              <a:t>Minority interest</a:t>
            </a:r>
          </a:p>
          <a:p>
            <a:pPr marL="228600" indent="-228600"/>
            <a:endParaRPr lang="en-US" sz="1800" dirty="0"/>
          </a:p>
        </p:txBody>
      </p:sp>
      <p:sp>
        <p:nvSpPr>
          <p:cNvPr id="22" name="Content Placeholder 21">
            <a:extLst>
              <a:ext uri="{FF2B5EF4-FFF2-40B4-BE49-F238E27FC236}">
                <a16:creationId xmlns:a16="http://schemas.microsoft.com/office/drawing/2014/main" id="{0A1CF518-2CDF-4CB1-9A5C-3B84BE3F367B}"/>
              </a:ext>
            </a:extLst>
          </p:cNvPr>
          <p:cNvSpPr>
            <a:spLocks noGrp="1"/>
          </p:cNvSpPr>
          <p:nvPr>
            <p:ph idx="17"/>
          </p:nvPr>
        </p:nvSpPr>
        <p:spPr/>
        <p:txBody>
          <a:bodyPr anchor="b" anchorCtr="0"/>
          <a:lstStyle/>
          <a:p>
            <a:r>
              <a:rPr lang="en-US" sz="2400" b="1" dirty="0">
                <a:solidFill>
                  <a:schemeClr val="accent4">
                    <a:lumMod val="75000"/>
                  </a:schemeClr>
                </a:solidFill>
              </a:rPr>
              <a:t>Can be </a:t>
            </a:r>
            <a:br>
              <a:rPr lang="en-US" sz="2400" b="1" dirty="0">
                <a:solidFill>
                  <a:schemeClr val="accent4">
                    <a:lumMod val="75000"/>
                  </a:schemeClr>
                </a:solidFill>
              </a:rPr>
            </a:br>
            <a:r>
              <a:rPr lang="en-US" sz="2400" b="1" dirty="0">
                <a:solidFill>
                  <a:schemeClr val="accent4">
                    <a:lumMod val="75000"/>
                  </a:schemeClr>
                </a:solidFill>
              </a:rPr>
              <a:t>purchased from:</a:t>
            </a:r>
          </a:p>
        </p:txBody>
      </p:sp>
      <p:sp>
        <p:nvSpPr>
          <p:cNvPr id="20" name="Content Placeholder 19">
            <a:extLst>
              <a:ext uri="{FF2B5EF4-FFF2-40B4-BE49-F238E27FC236}">
                <a16:creationId xmlns:a16="http://schemas.microsoft.com/office/drawing/2014/main" id="{8963E1D1-76E8-479E-9B90-1B96429EABD4}"/>
              </a:ext>
            </a:extLst>
          </p:cNvPr>
          <p:cNvSpPr>
            <a:spLocks noGrp="1"/>
          </p:cNvSpPr>
          <p:nvPr>
            <p:ph idx="15"/>
          </p:nvPr>
        </p:nvSpPr>
        <p:spPr>
          <a:effectLst>
            <a:outerShdw blurRad="50800" dist="38100" dir="2700000" algn="tl" rotWithShape="0">
              <a:prstClr val="black">
                <a:alpha val="40000"/>
              </a:prstClr>
            </a:outerShdw>
          </a:effectLst>
        </p:spPr>
        <p:txBody>
          <a:bodyPr lIns="91440" tIns="274320" rIns="91440" bIns="91440"/>
          <a:lstStyle/>
          <a:p>
            <a:pPr marL="285750" lvl="1" indent="-285750">
              <a:buFont typeface="Wingdings" panose="05000000000000000000" pitchFamily="2" charset="2"/>
              <a:buChar char="§"/>
            </a:pPr>
            <a:r>
              <a:rPr lang="en-US" sz="1600" dirty="0"/>
              <a:t>Founder owner (primary interest)</a:t>
            </a:r>
          </a:p>
          <a:p>
            <a:pPr marL="285750" lvl="1" indent="-285750">
              <a:buFont typeface="Wingdings" panose="05000000000000000000" pitchFamily="2" charset="2"/>
              <a:buChar char="§"/>
            </a:pPr>
            <a:r>
              <a:rPr lang="en-US" sz="1600" dirty="0"/>
              <a:t>Sponsor transaction – from another private equity sponsor (secondary interest)</a:t>
            </a:r>
          </a:p>
          <a:p>
            <a:pPr marL="285750" lvl="1" indent="-285750">
              <a:buFont typeface="Wingdings" panose="05000000000000000000" pitchFamily="2" charset="2"/>
              <a:buChar char="§"/>
            </a:pPr>
            <a:r>
              <a:rPr lang="en-US" sz="1600" dirty="0"/>
              <a:t>Can invest in public companies</a:t>
            </a:r>
          </a:p>
          <a:p>
            <a:pPr marL="457200" lvl="3" indent="-228600">
              <a:buFont typeface="Courier New" panose="02070309020205020404" pitchFamily="49" charset="0"/>
              <a:buChar char="»"/>
            </a:pPr>
            <a:r>
              <a:rPr lang="en-US" sz="1600" dirty="0">
                <a:latin typeface="Roboto" panose="02000000000000000000" pitchFamily="2" charset="0"/>
                <a:ea typeface="Roboto" panose="02000000000000000000" pitchFamily="2" charset="0"/>
              </a:rPr>
              <a:t>Private investment in public equity</a:t>
            </a:r>
          </a:p>
          <a:p>
            <a:pPr marL="457200" lvl="3" indent="-228600">
              <a:buFont typeface="Courier New" panose="02070309020205020404" pitchFamily="49" charset="0"/>
              <a:buChar char="»"/>
            </a:pPr>
            <a:r>
              <a:rPr lang="en-US" sz="1600" dirty="0">
                <a:latin typeface="Roboto" panose="02000000000000000000" pitchFamily="2" charset="0"/>
                <a:ea typeface="Roboto" panose="02000000000000000000" pitchFamily="2" charset="0"/>
              </a:rPr>
              <a:t>Take-private investment</a:t>
            </a:r>
            <a:endParaRPr lang="en-US" sz="1600" dirty="0"/>
          </a:p>
          <a:p>
            <a:pPr marL="228600" indent="-228600"/>
            <a:endParaRPr lang="en-US" sz="1600" dirty="0"/>
          </a:p>
        </p:txBody>
      </p:sp>
      <p:sp>
        <p:nvSpPr>
          <p:cNvPr id="23" name="Content Placeholder 22">
            <a:extLst>
              <a:ext uri="{FF2B5EF4-FFF2-40B4-BE49-F238E27FC236}">
                <a16:creationId xmlns:a16="http://schemas.microsoft.com/office/drawing/2014/main" id="{A72BA28A-BF3D-4DDC-96EF-EF090119CC24}"/>
              </a:ext>
            </a:extLst>
          </p:cNvPr>
          <p:cNvSpPr>
            <a:spLocks noGrp="1"/>
          </p:cNvSpPr>
          <p:nvPr>
            <p:ph idx="18"/>
          </p:nvPr>
        </p:nvSpPr>
        <p:spPr>
          <a:xfrm>
            <a:off x="8520999" y="1216800"/>
            <a:ext cx="3240000" cy="1231200"/>
          </a:xfrm>
        </p:spPr>
        <p:txBody>
          <a:bodyPr/>
          <a:lstStyle/>
          <a:p>
            <a:r>
              <a:rPr lang="en-US" sz="2400" b="1" dirty="0">
                <a:solidFill>
                  <a:schemeClr val="accent4">
                    <a:lumMod val="75000"/>
                  </a:schemeClr>
                </a:solidFill>
              </a:rPr>
              <a:t>Can be divided between size of company targeted:</a:t>
            </a:r>
          </a:p>
        </p:txBody>
      </p:sp>
      <p:sp>
        <p:nvSpPr>
          <p:cNvPr id="21" name="Content Placeholder 20">
            <a:extLst>
              <a:ext uri="{FF2B5EF4-FFF2-40B4-BE49-F238E27FC236}">
                <a16:creationId xmlns:a16="http://schemas.microsoft.com/office/drawing/2014/main" id="{90ED433F-FE4E-4F78-8AEF-291DC814175E}"/>
              </a:ext>
            </a:extLst>
          </p:cNvPr>
          <p:cNvSpPr>
            <a:spLocks noGrp="1"/>
          </p:cNvSpPr>
          <p:nvPr>
            <p:ph idx="16"/>
          </p:nvPr>
        </p:nvSpPr>
        <p:spPr>
          <a:effectLst>
            <a:outerShdw blurRad="50800" dist="38100" dir="2700000" algn="tl" rotWithShape="0">
              <a:prstClr val="black">
                <a:alpha val="40000"/>
              </a:prstClr>
            </a:outerShdw>
          </a:effectLst>
        </p:spPr>
        <p:txBody>
          <a:bodyPr lIns="91440" tIns="274320" rIns="91440" bIns="91440"/>
          <a:lstStyle/>
          <a:p>
            <a:pPr marL="285750" lvl="1" indent="-285750">
              <a:buFont typeface="Wingdings" panose="05000000000000000000" pitchFamily="2" charset="2"/>
              <a:buChar char="§"/>
            </a:pPr>
            <a:r>
              <a:rPr lang="en-US" sz="1600" dirty="0"/>
              <a:t>Large companies</a:t>
            </a:r>
          </a:p>
          <a:p>
            <a:pPr marL="457200" lvl="2" indent="-228600">
              <a:buFont typeface="Courier New" panose="02070309020205020404" pitchFamily="49" charset="0"/>
              <a:buChar char="»"/>
            </a:pPr>
            <a:r>
              <a:rPr lang="en-US" sz="1600" dirty="0"/>
              <a:t>Equivalent to large and mid- cap public market companies</a:t>
            </a:r>
          </a:p>
          <a:p>
            <a:pPr marL="457200" lvl="2" indent="-228600">
              <a:buFont typeface="Courier New" panose="02070309020205020404" pitchFamily="49" charset="0"/>
              <a:buChar char="»"/>
            </a:pPr>
            <a:r>
              <a:rPr lang="en-US" sz="1600" dirty="0">
                <a:solidFill>
                  <a:schemeClr val="tx1">
                    <a:lumMod val="75000"/>
                    <a:lumOff val="25000"/>
                  </a:schemeClr>
                </a:solidFill>
                <a:latin typeface="Roboto" panose="02000000000000000000" pitchFamily="2" charset="0"/>
                <a:ea typeface="Roboto" panose="02000000000000000000" pitchFamily="2" charset="0"/>
              </a:rPr>
              <a:t>Above approximately $2 billion in enterprise value</a:t>
            </a:r>
          </a:p>
          <a:p>
            <a:pPr marL="285750" lvl="1" indent="-285750">
              <a:buFont typeface="Wingdings" panose="05000000000000000000" pitchFamily="2" charset="2"/>
              <a:buChar char="§"/>
            </a:pPr>
            <a:r>
              <a:rPr lang="en-US" sz="1600" dirty="0"/>
              <a:t>Middle market</a:t>
            </a:r>
          </a:p>
          <a:p>
            <a:pPr marL="457200" lvl="2" indent="-228600">
              <a:buFont typeface="Courier New" panose="02070309020205020404" pitchFamily="49" charset="0"/>
              <a:buChar char="»"/>
            </a:pPr>
            <a:r>
              <a:rPr lang="en-US" sz="1600" dirty="0"/>
              <a:t>Smaller companies</a:t>
            </a:r>
          </a:p>
          <a:p>
            <a:pPr marL="457200" lvl="2" indent="-228600">
              <a:buFont typeface="Courier New" panose="02070309020205020404" pitchFamily="49" charset="0"/>
              <a:buChar char="»"/>
            </a:pPr>
            <a:r>
              <a:rPr lang="en-US" sz="1600" dirty="0"/>
              <a:t>Fewer financing options</a:t>
            </a:r>
          </a:p>
          <a:p>
            <a:pPr marL="228600" indent="-228600"/>
            <a:endParaRPr lang="en-US" sz="1600" dirty="0"/>
          </a:p>
        </p:txBody>
      </p:sp>
      <p:sp>
        <p:nvSpPr>
          <p:cNvPr id="6" name="Title 5">
            <a:extLst>
              <a:ext uri="{FF2B5EF4-FFF2-40B4-BE49-F238E27FC236}">
                <a16:creationId xmlns:a16="http://schemas.microsoft.com/office/drawing/2014/main" id="{8FDF58BB-2E12-4C80-B1CE-278110046526}"/>
              </a:ext>
            </a:extLst>
          </p:cNvPr>
          <p:cNvSpPr>
            <a:spLocks noGrp="1"/>
          </p:cNvSpPr>
          <p:nvPr>
            <p:ph type="title"/>
          </p:nvPr>
        </p:nvSpPr>
        <p:spPr/>
        <p:txBody>
          <a:bodyPr/>
          <a:lstStyle/>
          <a:p>
            <a:r>
              <a:rPr lang="en-US" dirty="0"/>
              <a:t>Private Equity</a:t>
            </a:r>
          </a:p>
        </p:txBody>
      </p:sp>
      <p:sp>
        <p:nvSpPr>
          <p:cNvPr id="18" name="Text Placeholder 17">
            <a:extLst>
              <a:ext uri="{FF2B5EF4-FFF2-40B4-BE49-F238E27FC236}">
                <a16:creationId xmlns:a16="http://schemas.microsoft.com/office/drawing/2014/main" id="{1BEE6BF6-71EA-4EDC-95B5-2B7474BA04D4}"/>
              </a:ext>
            </a:extLst>
          </p:cNvPr>
          <p:cNvSpPr>
            <a:spLocks noGrp="1"/>
          </p:cNvSpPr>
          <p:nvPr>
            <p:ph type="body" sz="quarter" idx="13"/>
          </p:nvPr>
        </p:nvSpPr>
        <p:spPr>
          <a:xfrm>
            <a:off x="431799" y="914400"/>
            <a:ext cx="11329200" cy="252000"/>
          </a:xfrm>
        </p:spPr>
        <p:txBody>
          <a:bodyPr/>
          <a:lstStyle/>
          <a:p>
            <a:r>
              <a:rPr lang="en-US" sz="2000" dirty="0"/>
              <a:t>Invests in the </a:t>
            </a:r>
            <a:r>
              <a:rPr lang="en-US" sz="2000" b="1" u="sng" dirty="0"/>
              <a:t>equity</a:t>
            </a:r>
            <a:r>
              <a:rPr lang="en-US" sz="2000" dirty="0"/>
              <a:t> ownership</a:t>
            </a:r>
          </a:p>
          <a:p>
            <a:endParaRPr lang="en-US" dirty="0"/>
          </a:p>
        </p:txBody>
      </p:sp>
      <p:sp>
        <p:nvSpPr>
          <p:cNvPr id="11" name="Date Placeholder 15">
            <a:extLst>
              <a:ext uri="{FF2B5EF4-FFF2-40B4-BE49-F238E27FC236}">
                <a16:creationId xmlns:a16="http://schemas.microsoft.com/office/drawing/2014/main" id="{734F7D67-A34D-436A-8496-6F55498D66E5}"/>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2" name="Date Placeholder 15">
            <a:extLst>
              <a:ext uri="{FF2B5EF4-FFF2-40B4-BE49-F238E27FC236}">
                <a16:creationId xmlns:a16="http://schemas.microsoft.com/office/drawing/2014/main" id="{053E919B-A281-4FE1-9252-A93A1240A433}"/>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7</a:t>
            </a:fld>
            <a:endParaRPr lang="en-US" sz="1600" b="1" dirty="0">
              <a:solidFill>
                <a:schemeClr val="bg2">
                  <a:lumMod val="50000"/>
                </a:schemeClr>
              </a:solidFill>
            </a:endParaRPr>
          </a:p>
        </p:txBody>
      </p:sp>
    </p:spTree>
    <p:extLst>
      <p:ext uri="{BB962C8B-B14F-4D97-AF65-F5344CB8AC3E}">
        <p14:creationId xmlns:p14="http://schemas.microsoft.com/office/powerpoint/2010/main" val="489663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nvPr>
        </p:nvSpPr>
        <p:spPr/>
        <p:txBody>
          <a:bodyPr/>
          <a:lstStyle/>
          <a:p>
            <a:r>
              <a:rPr lang="en-US" dirty="0"/>
              <a:t>Private Equity</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nvPr>
        </p:nvSpPr>
        <p:spPr>
          <a:xfrm>
            <a:off x="1005840" y="4114800"/>
            <a:ext cx="1620000" cy="307777"/>
          </a:xfrm>
        </p:spPr>
        <p:txBody>
          <a:bodyPr>
            <a:spAutoFit/>
          </a:bodyPr>
          <a:lstStyle/>
          <a:p>
            <a:r>
              <a:rPr lang="en-US" sz="2000" b="1" dirty="0"/>
              <a:t>Take Public</a:t>
            </a:r>
          </a:p>
        </p:txBody>
      </p:sp>
      <p:sp>
        <p:nvSpPr>
          <p:cNvPr id="6" name="Text Placeholder 5">
            <a:extLst>
              <a:ext uri="{FF2B5EF4-FFF2-40B4-BE49-F238E27FC236}">
                <a16:creationId xmlns:a16="http://schemas.microsoft.com/office/drawing/2014/main" id="{0BC44B71-63BE-418A-A82A-64402026207E}"/>
              </a:ext>
            </a:extLst>
          </p:cNvPr>
          <p:cNvSpPr>
            <a:spLocks noGrp="1"/>
          </p:cNvSpPr>
          <p:nvPr>
            <p:ph type="body" sz="quarter" idx="18"/>
          </p:nvPr>
        </p:nvSpPr>
        <p:spPr>
          <a:xfrm>
            <a:off x="1005840" y="4480560"/>
            <a:ext cx="2286000" cy="1446550"/>
          </a:xfrm>
        </p:spPr>
        <p:txBody>
          <a:bodyPr wrap="square" lIns="0" tIns="91440" rIns="91440" bIns="91440">
            <a:spAutoFit/>
          </a:bodyPr>
          <a:lstStyle/>
          <a:p>
            <a:pPr marL="228600" lvl="2" indent="-228600">
              <a:spcAft>
                <a:spcPts val="600"/>
              </a:spcAft>
              <a:buFont typeface="Wingdings" panose="05000000000000000000" pitchFamily="2" charset="2"/>
              <a:buChar char="§"/>
            </a:pPr>
            <a:r>
              <a:rPr lang="en-US" sz="1800" dirty="0"/>
              <a:t>Initial public offering</a:t>
            </a:r>
          </a:p>
          <a:p>
            <a:pPr marL="228600" lvl="2" indent="-228600">
              <a:spcAft>
                <a:spcPts val="600"/>
              </a:spcAft>
              <a:buFont typeface="Wingdings" panose="05000000000000000000" pitchFamily="2" charset="2"/>
              <a:buChar char="§"/>
            </a:pPr>
            <a:r>
              <a:rPr lang="en-US" sz="1800" dirty="0"/>
              <a:t>Direct listing</a:t>
            </a:r>
          </a:p>
          <a:p>
            <a:pPr marL="228600" lvl="2" indent="-228600">
              <a:spcAft>
                <a:spcPts val="600"/>
              </a:spcAft>
              <a:buFont typeface="Wingdings" panose="05000000000000000000" pitchFamily="2" charset="2"/>
              <a:buChar char="§"/>
            </a:pPr>
            <a:r>
              <a:rPr lang="en-US" sz="1800" dirty="0"/>
              <a:t>SPAC</a:t>
            </a:r>
          </a:p>
        </p:txBody>
      </p:sp>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nvPr>
        </p:nvSpPr>
        <p:spPr>
          <a:xfrm>
            <a:off x="3798136" y="4114800"/>
            <a:ext cx="1871144" cy="307777"/>
          </a:xfrm>
        </p:spPr>
        <p:txBody>
          <a:bodyPr wrap="square">
            <a:spAutoFit/>
          </a:bodyPr>
          <a:lstStyle/>
          <a:p>
            <a:r>
              <a:rPr lang="en-US" sz="2000" b="1" dirty="0"/>
              <a:t>Recapitalization</a:t>
            </a:r>
          </a:p>
        </p:txBody>
      </p:sp>
      <p:sp>
        <p:nvSpPr>
          <p:cNvPr id="10" name="Text Placeholder 9">
            <a:extLst>
              <a:ext uri="{FF2B5EF4-FFF2-40B4-BE49-F238E27FC236}">
                <a16:creationId xmlns:a16="http://schemas.microsoft.com/office/drawing/2014/main" id="{AA64044E-682B-419B-AB70-118D0597C64C}"/>
              </a:ext>
            </a:extLst>
          </p:cNvPr>
          <p:cNvSpPr>
            <a:spLocks noGrp="1"/>
          </p:cNvSpPr>
          <p:nvPr>
            <p:ph type="body" sz="quarter" idx="34"/>
          </p:nvPr>
        </p:nvSpPr>
        <p:spPr>
          <a:xfrm>
            <a:off x="3907990" y="4480559"/>
            <a:ext cx="2286000" cy="1569660"/>
          </a:xfrm>
        </p:spPr>
        <p:txBody>
          <a:bodyPr wrap="square" lIns="0" tIns="91440" rIns="91440" bIns="91440">
            <a:spAutoFit/>
          </a:bodyPr>
          <a:lstStyle/>
          <a:p>
            <a:pPr marL="228600" indent="-228600" algn="l">
              <a:spcAft>
                <a:spcPts val="600"/>
              </a:spcAft>
              <a:buFont typeface="Wingdings" panose="05000000000000000000" pitchFamily="2" charset="2"/>
              <a:buChar char="§"/>
            </a:pPr>
            <a:r>
              <a:rPr lang="en-US" sz="1800" dirty="0"/>
              <a:t>Company buys back the equity interest in the company using debt</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nvPr>
        </p:nvSpPr>
        <p:spPr>
          <a:xfrm>
            <a:off x="6766560" y="4114800"/>
            <a:ext cx="1620000" cy="307777"/>
          </a:xfrm>
        </p:spPr>
        <p:txBody>
          <a:bodyPr>
            <a:spAutoFit/>
          </a:bodyPr>
          <a:lstStyle/>
          <a:p>
            <a:r>
              <a:rPr lang="en-US" sz="2000" b="1" dirty="0"/>
              <a:t>Strategic Sale</a:t>
            </a:r>
          </a:p>
        </p:txBody>
      </p:sp>
      <p:sp>
        <p:nvSpPr>
          <p:cNvPr id="13" name="Text Placeholder 12">
            <a:extLst>
              <a:ext uri="{FF2B5EF4-FFF2-40B4-BE49-F238E27FC236}">
                <a16:creationId xmlns:a16="http://schemas.microsoft.com/office/drawing/2014/main" id="{59357458-973E-473B-B43E-428D949A39C2}"/>
              </a:ext>
            </a:extLst>
          </p:cNvPr>
          <p:cNvSpPr>
            <a:spLocks noGrp="1"/>
          </p:cNvSpPr>
          <p:nvPr>
            <p:ph type="body" sz="quarter" idx="36"/>
          </p:nvPr>
        </p:nvSpPr>
        <p:spPr>
          <a:xfrm>
            <a:off x="6715762" y="4480558"/>
            <a:ext cx="2326004" cy="1569660"/>
          </a:xfrm>
        </p:spPr>
        <p:txBody>
          <a:bodyPr wrap="square" lIns="0" tIns="91440" rIns="91440" bIns="91440">
            <a:spAutoFit/>
          </a:bodyPr>
          <a:lstStyle/>
          <a:p>
            <a:pPr marL="228600" indent="-228600" algn="l">
              <a:spcAft>
                <a:spcPts val="600"/>
              </a:spcAft>
              <a:buFont typeface="Wingdings" panose="05000000000000000000" pitchFamily="2" charset="2"/>
              <a:buChar char="§"/>
            </a:pPr>
            <a:r>
              <a:rPr lang="en-US" sz="1800" dirty="0"/>
              <a:t>Sale to another company in a merger and acquisition transaction</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nvPr>
        </p:nvSpPr>
        <p:spPr>
          <a:xfrm>
            <a:off x="8948168" y="4114800"/>
            <a:ext cx="2865328" cy="307777"/>
          </a:xfrm>
        </p:spPr>
        <p:txBody>
          <a:bodyPr wrap="square">
            <a:spAutoFit/>
          </a:bodyPr>
          <a:lstStyle/>
          <a:p>
            <a:r>
              <a:rPr lang="en-US" sz="2000" b="1" dirty="0"/>
              <a:t>Sponsor Transaction</a:t>
            </a:r>
          </a:p>
        </p:txBody>
      </p:sp>
      <p:sp>
        <p:nvSpPr>
          <p:cNvPr id="16" name="Text Placeholder 15">
            <a:extLst>
              <a:ext uri="{FF2B5EF4-FFF2-40B4-BE49-F238E27FC236}">
                <a16:creationId xmlns:a16="http://schemas.microsoft.com/office/drawing/2014/main" id="{820792B4-5A57-43A7-8C75-3B4261EE86DE}"/>
              </a:ext>
            </a:extLst>
          </p:cNvPr>
          <p:cNvSpPr>
            <a:spLocks noGrp="1"/>
          </p:cNvSpPr>
          <p:nvPr>
            <p:ph type="body" sz="quarter" idx="38"/>
          </p:nvPr>
        </p:nvSpPr>
        <p:spPr>
          <a:xfrm>
            <a:off x="9256394" y="4480558"/>
            <a:ext cx="2326005" cy="1015663"/>
          </a:xfrm>
        </p:spPr>
        <p:txBody>
          <a:bodyPr wrap="square" lIns="0" tIns="91440" rIns="91440" bIns="91440">
            <a:spAutoFit/>
          </a:bodyPr>
          <a:lstStyle/>
          <a:p>
            <a:pPr marL="228600" indent="-228600" algn="l">
              <a:spcAft>
                <a:spcPts val="600"/>
              </a:spcAft>
              <a:buFont typeface="Wingdings" panose="05000000000000000000" pitchFamily="2" charset="2"/>
              <a:buChar char="§"/>
            </a:pPr>
            <a:r>
              <a:rPr lang="en-US" sz="1800" dirty="0"/>
              <a:t>Sale to another private equity investor</a:t>
            </a:r>
          </a:p>
        </p:txBody>
      </p:sp>
      <p:pic>
        <p:nvPicPr>
          <p:cNvPr id="2" name="Picture 1">
            <a:extLst>
              <a:ext uri="{FF2B5EF4-FFF2-40B4-BE49-F238E27FC236}">
                <a16:creationId xmlns:a16="http://schemas.microsoft.com/office/drawing/2014/main" id="{6857E744-ADD8-45CA-99F7-251E7B4185CF}"/>
              </a:ext>
            </a:extLst>
          </p:cNvPr>
          <p:cNvPicPr>
            <a:picLocks noChangeAspect="1"/>
          </p:cNvPicPr>
          <p:nvPr/>
        </p:nvPicPr>
        <p:blipFill>
          <a:blip r:embed="rId3"/>
          <a:stretch>
            <a:fillRect/>
          </a:stretch>
        </p:blipFill>
        <p:spPr>
          <a:xfrm>
            <a:off x="1504607" y="2743200"/>
            <a:ext cx="621846" cy="621846"/>
          </a:xfrm>
          <a:prstGeom prst="rect">
            <a:avLst/>
          </a:prstGeom>
        </p:spPr>
      </p:pic>
      <p:pic>
        <p:nvPicPr>
          <p:cNvPr id="20" name="Graphic 19">
            <a:extLst>
              <a:ext uri="{FF2B5EF4-FFF2-40B4-BE49-F238E27FC236}">
                <a16:creationId xmlns:a16="http://schemas.microsoft.com/office/drawing/2014/main" id="{D5DFDC36-F7FA-4D43-AA99-371692EF97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437" y="-2215180"/>
            <a:ext cx="619125" cy="561975"/>
          </a:xfrm>
          <a:prstGeom prst="rect">
            <a:avLst/>
          </a:prstGeom>
        </p:spPr>
      </p:pic>
      <p:sp>
        <p:nvSpPr>
          <p:cNvPr id="26" name="Picture Placeholder 25">
            <a:extLst>
              <a:ext uri="{FF2B5EF4-FFF2-40B4-BE49-F238E27FC236}">
                <a16:creationId xmlns:a16="http://schemas.microsoft.com/office/drawing/2014/main" id="{8C622220-7174-4C36-9E85-6C27368AF140}"/>
              </a:ext>
            </a:extLst>
          </p:cNvPr>
          <p:cNvSpPr>
            <a:spLocks noGrp="1"/>
          </p:cNvSpPr>
          <p:nvPr>
            <p:ph type="pic" sz="quarter" idx="47"/>
          </p:nvPr>
        </p:nvSpPr>
        <p:spPr/>
      </p:sp>
      <p:sp>
        <p:nvSpPr>
          <p:cNvPr id="28" name="Picture Placeholder 27">
            <a:extLst>
              <a:ext uri="{FF2B5EF4-FFF2-40B4-BE49-F238E27FC236}">
                <a16:creationId xmlns:a16="http://schemas.microsoft.com/office/drawing/2014/main" id="{13BD382B-F1E9-49FD-899C-D67EE098B981}"/>
              </a:ext>
            </a:extLst>
          </p:cNvPr>
          <p:cNvSpPr>
            <a:spLocks noGrp="1"/>
          </p:cNvSpPr>
          <p:nvPr>
            <p:ph type="pic" sz="quarter" idx="48"/>
          </p:nvPr>
        </p:nvSpPr>
        <p:spPr/>
      </p:sp>
      <p:pic>
        <p:nvPicPr>
          <p:cNvPr id="33" name="Picture Placeholder 42" descr="Coins">
            <a:extLst>
              <a:ext uri="{FF2B5EF4-FFF2-40B4-BE49-F238E27FC236}">
                <a16:creationId xmlns:a16="http://schemas.microsoft.com/office/drawing/2014/main" id="{9EAADCA7-2080-4393-85E5-C8C8F640DF1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4431380" y="2609575"/>
            <a:ext cx="865367" cy="865367"/>
          </a:xfrm>
          <a:prstGeom prst="rect">
            <a:avLst/>
          </a:prstGeom>
          <a:noFill/>
          <a:ln w="95250" cap="sq" cmpd="sng" algn="ctr">
            <a:noFill/>
            <a:prstDash val="solid"/>
            <a:miter lim="800000"/>
          </a:ln>
          <a:effectLst/>
        </p:spPr>
      </p:pic>
      <p:pic>
        <p:nvPicPr>
          <p:cNvPr id="34" name="Picture Placeholder 44" descr="Handshake">
            <a:extLst>
              <a:ext uri="{FF2B5EF4-FFF2-40B4-BE49-F238E27FC236}">
                <a16:creationId xmlns:a16="http://schemas.microsoft.com/office/drawing/2014/main" id="{2B456AAD-CD33-48F6-AC52-F616F5C3793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7158685" y="2589751"/>
            <a:ext cx="1042223" cy="1042223"/>
          </a:xfrm>
          <a:prstGeom prst="rect">
            <a:avLst/>
          </a:prstGeom>
          <a:noFill/>
          <a:ln w="95250" cap="sq" cmpd="sng" algn="ctr">
            <a:noFill/>
            <a:prstDash val="solid"/>
            <a:miter lim="800000"/>
          </a:ln>
          <a:effectLst/>
        </p:spPr>
      </p:pic>
      <p:pic>
        <p:nvPicPr>
          <p:cNvPr id="35" name="Graphic 34">
            <a:extLst>
              <a:ext uri="{FF2B5EF4-FFF2-40B4-BE49-F238E27FC236}">
                <a16:creationId xmlns:a16="http://schemas.microsoft.com/office/drawing/2014/main" id="{DB7478C1-74AF-47F6-8AEC-285E0487FE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84792" y="2703427"/>
            <a:ext cx="726155" cy="726155"/>
          </a:xfrm>
          <a:prstGeom prst="rect">
            <a:avLst/>
          </a:prstGeom>
        </p:spPr>
      </p:pic>
      <p:pic>
        <p:nvPicPr>
          <p:cNvPr id="36" name="Graphic 35">
            <a:extLst>
              <a:ext uri="{FF2B5EF4-FFF2-40B4-BE49-F238E27FC236}">
                <a16:creationId xmlns:a16="http://schemas.microsoft.com/office/drawing/2014/main" id="{03F584B3-ED3F-4488-8AAA-5671DEBD631B}"/>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67581" t="69873" r="19697" b="13953"/>
          <a:stretch/>
        </p:blipFill>
        <p:spPr>
          <a:xfrm>
            <a:off x="9815593" y="2576563"/>
            <a:ext cx="865367" cy="1042223"/>
          </a:xfrm>
          <a:prstGeom prst="rect">
            <a:avLst/>
          </a:prstGeom>
        </p:spPr>
      </p:pic>
      <p:sp>
        <p:nvSpPr>
          <p:cNvPr id="37" name="Date Placeholder 15">
            <a:extLst>
              <a:ext uri="{FF2B5EF4-FFF2-40B4-BE49-F238E27FC236}">
                <a16:creationId xmlns:a16="http://schemas.microsoft.com/office/drawing/2014/main" id="{9EDF2719-8D94-4B99-87B6-31D50F07D122}"/>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21" name="Text Placeholder 17">
            <a:extLst>
              <a:ext uri="{FF2B5EF4-FFF2-40B4-BE49-F238E27FC236}">
                <a16:creationId xmlns:a16="http://schemas.microsoft.com/office/drawing/2014/main" id="{010EA6C5-468E-4EE4-B3EC-F13FC01269EF}"/>
              </a:ext>
            </a:extLst>
          </p:cNvPr>
          <p:cNvSpPr>
            <a:spLocks noGrp="1"/>
          </p:cNvSpPr>
          <p:nvPr>
            <p:ph type="body" sz="quarter" idx="13"/>
          </p:nvPr>
        </p:nvSpPr>
        <p:spPr>
          <a:xfrm>
            <a:off x="431799" y="914400"/>
            <a:ext cx="11329200" cy="252000"/>
          </a:xfrm>
        </p:spPr>
        <p:txBody>
          <a:bodyPr/>
          <a:lstStyle/>
          <a:p>
            <a:r>
              <a:rPr lang="en-US" sz="2000" dirty="0"/>
              <a:t>How funds </a:t>
            </a:r>
            <a:r>
              <a:rPr lang="en-US" sz="2000" b="1" u="sng" dirty="0"/>
              <a:t>exit</a:t>
            </a:r>
            <a:r>
              <a:rPr lang="en-US" sz="2000" dirty="0"/>
              <a:t> companies</a:t>
            </a:r>
            <a:endParaRPr lang="en-US" dirty="0"/>
          </a:p>
        </p:txBody>
      </p:sp>
      <p:sp>
        <p:nvSpPr>
          <p:cNvPr id="22" name="Date Placeholder 15">
            <a:extLst>
              <a:ext uri="{FF2B5EF4-FFF2-40B4-BE49-F238E27FC236}">
                <a16:creationId xmlns:a16="http://schemas.microsoft.com/office/drawing/2014/main" id="{48FDBBE2-ACA1-4540-BCA5-0E7D4D2A7C3E}"/>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8</a:t>
            </a:fld>
            <a:endParaRPr lang="en-US" sz="1600" b="1" dirty="0">
              <a:solidFill>
                <a:schemeClr val="bg2">
                  <a:lumMod val="50000"/>
                </a:schemeClr>
              </a:solidFill>
            </a:endParaRPr>
          </a:p>
        </p:txBody>
      </p:sp>
    </p:spTree>
    <p:extLst>
      <p:ext uri="{BB962C8B-B14F-4D97-AF65-F5344CB8AC3E}">
        <p14:creationId xmlns:p14="http://schemas.microsoft.com/office/powerpoint/2010/main" val="3530591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09F76910-32E3-4D7E-B0CA-9671940B9023}"/>
              </a:ext>
            </a:extLst>
          </p:cNvPr>
          <p:cNvSpPr>
            <a:spLocks noGrp="1"/>
          </p:cNvSpPr>
          <p:nvPr>
            <p:ph idx="1"/>
          </p:nvPr>
        </p:nvSpPr>
        <p:spPr>
          <a:xfrm>
            <a:off x="431999" y="2011680"/>
            <a:ext cx="3240000" cy="457200"/>
          </a:xfrm>
        </p:spPr>
        <p:txBody>
          <a:bodyPr anchor="ctr" anchorCtr="0"/>
          <a:lstStyle/>
          <a:p>
            <a:r>
              <a:rPr lang="en-US" sz="2400" b="1" dirty="0">
                <a:solidFill>
                  <a:schemeClr val="accent4">
                    <a:lumMod val="75000"/>
                  </a:schemeClr>
                </a:solidFill>
              </a:rPr>
              <a:t>Early Stage</a:t>
            </a:r>
          </a:p>
        </p:txBody>
      </p:sp>
      <p:sp>
        <p:nvSpPr>
          <p:cNvPr id="19" name="Content Placeholder 18">
            <a:extLst>
              <a:ext uri="{FF2B5EF4-FFF2-40B4-BE49-F238E27FC236}">
                <a16:creationId xmlns:a16="http://schemas.microsoft.com/office/drawing/2014/main" id="{9E1E0DD0-D404-4AE4-BD44-AC7CB68FB1ED}"/>
              </a:ext>
            </a:extLst>
          </p:cNvPr>
          <p:cNvSpPr>
            <a:spLocks noGrp="1"/>
          </p:cNvSpPr>
          <p:nvPr>
            <p:ph idx="14"/>
          </p:nvPr>
        </p:nvSpPr>
        <p:spPr>
          <a:effectLst>
            <a:outerShdw blurRad="50800" dist="38100" dir="2700000" algn="tl" rotWithShape="0">
              <a:prstClr val="black">
                <a:alpha val="40000"/>
              </a:prstClr>
            </a:outerShdw>
          </a:effectLst>
        </p:spPr>
        <p:txBody>
          <a:bodyPr lIns="91440" tIns="274320" rIns="91440" bIns="91440"/>
          <a:lstStyle/>
          <a:p>
            <a:pPr marL="285750" lvl="2" indent="-285750">
              <a:buFont typeface="Wingdings" panose="05000000000000000000" pitchFamily="2" charset="2"/>
              <a:buChar char="§"/>
            </a:pPr>
            <a:r>
              <a:rPr lang="en-US" sz="1600" dirty="0"/>
              <a:t>Represents initial rounds of institutional investment</a:t>
            </a:r>
          </a:p>
          <a:p>
            <a:pPr marL="285750" lvl="2" indent="-285750">
              <a:buFont typeface="Wingdings" panose="05000000000000000000" pitchFamily="2" charset="2"/>
              <a:buChar char="§"/>
            </a:pPr>
            <a:r>
              <a:rPr lang="en-US" sz="1600" dirty="0"/>
              <a:t>Angel, A, &amp; B rounds of fund raising </a:t>
            </a:r>
          </a:p>
          <a:p>
            <a:pPr marL="285750" lvl="2" indent="-285750">
              <a:buFont typeface="Wingdings" panose="05000000000000000000" pitchFamily="2" charset="2"/>
              <a:buChar char="§"/>
            </a:pPr>
            <a:r>
              <a:rPr lang="en-US" sz="1600" dirty="0"/>
              <a:t>Minority stake</a:t>
            </a:r>
          </a:p>
          <a:p>
            <a:pPr marL="285750" lvl="3" indent="-285750">
              <a:buFont typeface="Wingdings" panose="05000000000000000000" pitchFamily="2" charset="2"/>
              <a:buChar char="§"/>
            </a:pPr>
            <a:r>
              <a:rPr lang="en-US" sz="1600" dirty="0">
                <a:latin typeface="Roboto" panose="02000000000000000000" pitchFamily="2" charset="0"/>
                <a:ea typeface="Roboto" panose="02000000000000000000" pitchFamily="2" charset="0"/>
              </a:rPr>
              <a:t>Purchase from business founder</a:t>
            </a:r>
          </a:p>
          <a:p>
            <a:pPr>
              <a:buFont typeface="Wingdings" panose="05000000000000000000" pitchFamily="2" charset="2"/>
              <a:buChar char="§"/>
            </a:pPr>
            <a:endParaRPr lang="en-US" sz="1600" dirty="0"/>
          </a:p>
        </p:txBody>
      </p:sp>
      <p:sp>
        <p:nvSpPr>
          <p:cNvPr id="22" name="Content Placeholder 21">
            <a:extLst>
              <a:ext uri="{FF2B5EF4-FFF2-40B4-BE49-F238E27FC236}">
                <a16:creationId xmlns:a16="http://schemas.microsoft.com/office/drawing/2014/main" id="{0A1CF518-2CDF-4CB1-9A5C-3B84BE3F367B}"/>
              </a:ext>
            </a:extLst>
          </p:cNvPr>
          <p:cNvSpPr>
            <a:spLocks noGrp="1"/>
          </p:cNvSpPr>
          <p:nvPr>
            <p:ph idx="17"/>
          </p:nvPr>
        </p:nvSpPr>
        <p:spPr>
          <a:xfrm>
            <a:off x="4476499" y="2011680"/>
            <a:ext cx="3240000" cy="457200"/>
          </a:xfrm>
        </p:spPr>
        <p:txBody>
          <a:bodyPr anchor="ctr" anchorCtr="0"/>
          <a:lstStyle/>
          <a:p>
            <a:r>
              <a:rPr lang="en-US" sz="2400" b="1" dirty="0">
                <a:solidFill>
                  <a:schemeClr val="accent4">
                    <a:lumMod val="75000"/>
                  </a:schemeClr>
                </a:solidFill>
              </a:rPr>
              <a:t>Late State</a:t>
            </a:r>
          </a:p>
        </p:txBody>
      </p:sp>
      <p:sp>
        <p:nvSpPr>
          <p:cNvPr id="20" name="Content Placeholder 19">
            <a:extLst>
              <a:ext uri="{FF2B5EF4-FFF2-40B4-BE49-F238E27FC236}">
                <a16:creationId xmlns:a16="http://schemas.microsoft.com/office/drawing/2014/main" id="{8963E1D1-76E8-479E-9B90-1B96429EABD4}"/>
              </a:ext>
            </a:extLst>
          </p:cNvPr>
          <p:cNvSpPr>
            <a:spLocks noGrp="1"/>
          </p:cNvSpPr>
          <p:nvPr>
            <p:ph idx="15"/>
          </p:nvPr>
        </p:nvSpPr>
        <p:spPr>
          <a:effectLst>
            <a:outerShdw blurRad="50800" dist="38100" dir="2700000" algn="tl" rotWithShape="0">
              <a:prstClr val="black">
                <a:alpha val="40000"/>
              </a:prstClr>
            </a:outerShdw>
          </a:effectLst>
        </p:spPr>
        <p:txBody>
          <a:bodyPr lIns="91440" tIns="274320" rIns="91440" bIns="91440"/>
          <a:lstStyle/>
          <a:p>
            <a:pPr marL="285750" lvl="2" indent="-285750">
              <a:buFont typeface="Wingdings" panose="05000000000000000000" pitchFamily="2" charset="2"/>
              <a:buChar char="§"/>
            </a:pPr>
            <a:r>
              <a:rPr lang="en-US" sz="1600" dirty="0"/>
              <a:t>Represents later rounds of institutional investment</a:t>
            </a:r>
          </a:p>
          <a:p>
            <a:pPr marL="285750" lvl="2" indent="-285750">
              <a:buFont typeface="Wingdings" panose="05000000000000000000" pitchFamily="2" charset="2"/>
              <a:buChar char="§"/>
            </a:pPr>
            <a:r>
              <a:rPr lang="en-US" sz="1600" dirty="0"/>
              <a:t>C and later round of fund raising (primary interest)</a:t>
            </a:r>
          </a:p>
          <a:p>
            <a:pPr marL="285750" lvl="2" indent="-285750">
              <a:buFont typeface="Wingdings" panose="05000000000000000000" pitchFamily="2" charset="2"/>
              <a:buChar char="§"/>
            </a:pPr>
            <a:r>
              <a:rPr lang="en-US" sz="1600" dirty="0"/>
              <a:t>Minority stake</a:t>
            </a:r>
          </a:p>
          <a:p>
            <a:pPr marL="285750" lvl="3" indent="-285750">
              <a:buFont typeface="Wingdings" panose="05000000000000000000" pitchFamily="2" charset="2"/>
              <a:buChar char="§"/>
            </a:pPr>
            <a:r>
              <a:rPr lang="en-US" sz="1600" dirty="0">
                <a:latin typeface="Roboto" panose="02000000000000000000" pitchFamily="2" charset="0"/>
                <a:ea typeface="Roboto" panose="02000000000000000000" pitchFamily="2" charset="0"/>
              </a:rPr>
              <a:t>Purchase from business founder</a:t>
            </a:r>
          </a:p>
          <a:p>
            <a:pPr>
              <a:buFont typeface="Wingdings" panose="05000000000000000000" pitchFamily="2" charset="2"/>
              <a:buChar char="§"/>
            </a:pPr>
            <a:endParaRPr lang="en-US" sz="1600" dirty="0"/>
          </a:p>
        </p:txBody>
      </p:sp>
      <p:sp>
        <p:nvSpPr>
          <p:cNvPr id="23" name="Content Placeholder 22">
            <a:extLst>
              <a:ext uri="{FF2B5EF4-FFF2-40B4-BE49-F238E27FC236}">
                <a16:creationId xmlns:a16="http://schemas.microsoft.com/office/drawing/2014/main" id="{A72BA28A-BF3D-4DDC-96EF-EF090119CC24}"/>
              </a:ext>
            </a:extLst>
          </p:cNvPr>
          <p:cNvSpPr>
            <a:spLocks noGrp="1"/>
          </p:cNvSpPr>
          <p:nvPr>
            <p:ph idx="18"/>
          </p:nvPr>
        </p:nvSpPr>
        <p:spPr>
          <a:xfrm>
            <a:off x="8520999" y="2011680"/>
            <a:ext cx="3240000" cy="457200"/>
          </a:xfrm>
        </p:spPr>
        <p:txBody>
          <a:bodyPr anchor="ctr" anchorCtr="0"/>
          <a:lstStyle/>
          <a:p>
            <a:r>
              <a:rPr lang="en-US" sz="2400" b="1" dirty="0">
                <a:solidFill>
                  <a:schemeClr val="accent4">
                    <a:lumMod val="75000"/>
                  </a:schemeClr>
                </a:solidFill>
              </a:rPr>
              <a:t>Growth Equity</a:t>
            </a:r>
          </a:p>
        </p:txBody>
      </p:sp>
      <p:sp>
        <p:nvSpPr>
          <p:cNvPr id="21" name="Content Placeholder 20">
            <a:extLst>
              <a:ext uri="{FF2B5EF4-FFF2-40B4-BE49-F238E27FC236}">
                <a16:creationId xmlns:a16="http://schemas.microsoft.com/office/drawing/2014/main" id="{90ED433F-FE4E-4F78-8AEF-291DC814175E}"/>
              </a:ext>
            </a:extLst>
          </p:cNvPr>
          <p:cNvSpPr>
            <a:spLocks noGrp="1"/>
          </p:cNvSpPr>
          <p:nvPr>
            <p:ph idx="16"/>
          </p:nvPr>
        </p:nvSpPr>
        <p:spPr>
          <a:effectLst>
            <a:outerShdw blurRad="50800" dist="38100" dir="2700000" algn="tl" rotWithShape="0">
              <a:prstClr val="black">
                <a:alpha val="40000"/>
              </a:prstClr>
            </a:outerShdw>
          </a:effectLst>
        </p:spPr>
        <p:txBody>
          <a:bodyPr lIns="91440" tIns="274320" rIns="91440" bIns="91440"/>
          <a:lstStyle/>
          <a:p>
            <a:pPr marL="285750" lvl="2" indent="-285750">
              <a:buFont typeface="Wingdings" panose="05000000000000000000" pitchFamily="2" charset="2"/>
              <a:buChar char="§"/>
            </a:pPr>
            <a:r>
              <a:rPr lang="en-US" sz="1600" dirty="0"/>
              <a:t>Fall between traditional venture capital and private equity, from a classification standpoint.</a:t>
            </a:r>
          </a:p>
          <a:p>
            <a:pPr marL="285750" lvl="2" indent="-285750">
              <a:buFont typeface="Wingdings" panose="05000000000000000000" pitchFamily="2" charset="2"/>
              <a:buChar char="§"/>
            </a:pPr>
            <a:r>
              <a:rPr lang="en-US" sz="1600" dirty="0"/>
              <a:t>Can be acquired from business founder or another financial investor</a:t>
            </a:r>
          </a:p>
          <a:p>
            <a:pPr marL="285750" lvl="2" indent="-285750">
              <a:buFont typeface="Wingdings" panose="05000000000000000000" pitchFamily="2" charset="2"/>
              <a:buChar char="§"/>
            </a:pPr>
            <a:r>
              <a:rPr lang="en-US" sz="1600" dirty="0"/>
              <a:t>Usually companies that are closer to an IPO</a:t>
            </a:r>
          </a:p>
          <a:p>
            <a:pPr>
              <a:buFont typeface="Wingdings" panose="05000000000000000000" pitchFamily="2" charset="2"/>
              <a:buChar char="§"/>
            </a:pPr>
            <a:endParaRPr lang="en-US" sz="1600" dirty="0"/>
          </a:p>
        </p:txBody>
      </p:sp>
      <p:sp>
        <p:nvSpPr>
          <p:cNvPr id="6" name="Title 5">
            <a:extLst>
              <a:ext uri="{FF2B5EF4-FFF2-40B4-BE49-F238E27FC236}">
                <a16:creationId xmlns:a16="http://schemas.microsoft.com/office/drawing/2014/main" id="{8FDF58BB-2E12-4C80-B1CE-278110046526}"/>
              </a:ext>
            </a:extLst>
          </p:cNvPr>
          <p:cNvSpPr>
            <a:spLocks noGrp="1"/>
          </p:cNvSpPr>
          <p:nvPr>
            <p:ph type="title"/>
          </p:nvPr>
        </p:nvSpPr>
        <p:spPr/>
        <p:txBody>
          <a:bodyPr/>
          <a:lstStyle/>
          <a:p>
            <a:r>
              <a:rPr lang="en-US" dirty="0"/>
              <a:t>Venture Capital</a:t>
            </a:r>
          </a:p>
        </p:txBody>
      </p:sp>
      <p:sp>
        <p:nvSpPr>
          <p:cNvPr id="18" name="Text Placeholder 17">
            <a:extLst>
              <a:ext uri="{FF2B5EF4-FFF2-40B4-BE49-F238E27FC236}">
                <a16:creationId xmlns:a16="http://schemas.microsoft.com/office/drawing/2014/main" id="{1BEE6BF6-71EA-4EDC-95B5-2B7474BA04D4}"/>
              </a:ext>
            </a:extLst>
          </p:cNvPr>
          <p:cNvSpPr>
            <a:spLocks noGrp="1"/>
          </p:cNvSpPr>
          <p:nvPr>
            <p:ph type="body" sz="quarter" idx="13"/>
          </p:nvPr>
        </p:nvSpPr>
        <p:spPr>
          <a:xfrm>
            <a:off x="431799" y="914400"/>
            <a:ext cx="11329200" cy="252000"/>
          </a:xfrm>
        </p:spPr>
        <p:txBody>
          <a:bodyPr/>
          <a:lstStyle/>
          <a:p>
            <a:pPr indent="0">
              <a:buNone/>
            </a:pPr>
            <a:r>
              <a:rPr lang="en-US" sz="2000" dirty="0"/>
              <a:t>Invests in the </a:t>
            </a:r>
            <a:r>
              <a:rPr lang="en-US" sz="2000" b="1" u="sng" dirty="0"/>
              <a:t>equity</a:t>
            </a:r>
            <a:r>
              <a:rPr lang="en-US" sz="2000" dirty="0"/>
              <a:t> ownership of companies that are younger and smaller than private equity</a:t>
            </a:r>
          </a:p>
          <a:p>
            <a:endParaRPr lang="en-US" dirty="0"/>
          </a:p>
        </p:txBody>
      </p:sp>
      <p:sp>
        <p:nvSpPr>
          <p:cNvPr id="11" name="Date Placeholder 15">
            <a:extLst>
              <a:ext uri="{FF2B5EF4-FFF2-40B4-BE49-F238E27FC236}">
                <a16:creationId xmlns:a16="http://schemas.microsoft.com/office/drawing/2014/main" id="{29EF3410-0757-4472-BA26-30FD1EA39B67}"/>
              </a:ext>
            </a:extLst>
          </p:cNvPr>
          <p:cNvSpPr txBox="1">
            <a:spLocks/>
          </p:cNvSpPr>
          <p:nvPr/>
        </p:nvSpPr>
        <p:spPr>
          <a:xfrm>
            <a:off x="8686800" y="6400800"/>
            <a:ext cx="3149400" cy="307777"/>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2">
                    <a:lumMod val="50000"/>
                  </a:schemeClr>
                </a:solidFill>
              </a:rPr>
              <a:t>© 2023 Adam Averite. All rights reserved.</a:t>
            </a:r>
          </a:p>
        </p:txBody>
      </p:sp>
      <p:sp>
        <p:nvSpPr>
          <p:cNvPr id="12" name="Date Placeholder 15">
            <a:extLst>
              <a:ext uri="{FF2B5EF4-FFF2-40B4-BE49-F238E27FC236}">
                <a16:creationId xmlns:a16="http://schemas.microsoft.com/office/drawing/2014/main" id="{604E7B27-907B-43D9-9EA6-24252112EFE3}"/>
              </a:ext>
            </a:extLst>
          </p:cNvPr>
          <p:cNvSpPr txBox="1">
            <a:spLocks/>
          </p:cNvSpPr>
          <p:nvPr/>
        </p:nvSpPr>
        <p:spPr>
          <a:xfrm>
            <a:off x="457200" y="6400800"/>
            <a:ext cx="520411" cy="338554"/>
          </a:xfrm>
          <a:prstGeom prst="rect">
            <a:avLst/>
          </a:prstGeom>
        </p:spPr>
        <p:txBody>
          <a:bodyPr wrap="square" lIns="45720" tIns="45720" rIns="45720" bIns="4572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indent="-91440" algn="ctr">
              <a:buSzPct val="75000"/>
              <a:buFont typeface="Wingdings" panose="05000000000000000000" pitchFamily="2" charset="2"/>
              <a:buChar char="v"/>
            </a:pPr>
            <a:r>
              <a:rPr lang="en-US" sz="1600" b="1" dirty="0">
                <a:solidFill>
                  <a:schemeClr val="bg2">
                    <a:lumMod val="50000"/>
                  </a:schemeClr>
                </a:solidFill>
              </a:rPr>
              <a:t> </a:t>
            </a:r>
            <a:fld id="{B3446F8F-2B06-42EC-BF54-68D4CF11FEFD}" type="slidenum">
              <a:rPr lang="en-US" sz="1600" b="1" smtClean="0">
                <a:solidFill>
                  <a:schemeClr val="bg2">
                    <a:lumMod val="50000"/>
                  </a:schemeClr>
                </a:solidFill>
              </a:rPr>
              <a:pPr marL="91440" indent="-91440" algn="ctr">
                <a:buSzPct val="75000"/>
                <a:buFont typeface="Wingdings" panose="05000000000000000000" pitchFamily="2" charset="2"/>
                <a:buChar char="v"/>
              </a:pPr>
              <a:t>9</a:t>
            </a:fld>
            <a:endParaRPr lang="en-US" sz="1600" b="1" dirty="0">
              <a:solidFill>
                <a:schemeClr val="bg2">
                  <a:lumMod val="50000"/>
                </a:schemeClr>
              </a:solidFill>
            </a:endParaRPr>
          </a:p>
        </p:txBody>
      </p:sp>
    </p:spTree>
    <p:extLst>
      <p:ext uri="{BB962C8B-B14F-4D97-AF65-F5344CB8AC3E}">
        <p14:creationId xmlns:p14="http://schemas.microsoft.com/office/powerpoint/2010/main" val="732942729"/>
      </p:ext>
    </p:extLst>
  </p:cSld>
  <p:clrMapOvr>
    <a:masterClrMapping/>
  </p:clrMapOvr>
</p:sld>
</file>

<file path=ppt/theme/theme1.xml><?xml version="1.0" encoding="utf-8"?>
<a:theme xmlns:a="http://schemas.openxmlformats.org/drawingml/2006/main" name="Office Theme">
  <a:themeElements>
    <a:clrScheme name="Contoso Theme 2">
      <a:dk1>
        <a:sysClr val="windowText" lastClr="000000"/>
      </a:dk1>
      <a:lt1>
        <a:sysClr val="window" lastClr="FFFFFF"/>
      </a:lt1>
      <a:dk2>
        <a:srgbClr val="44546A"/>
      </a:dk2>
      <a:lt2>
        <a:srgbClr val="E7E6E6"/>
      </a:lt2>
      <a:accent1>
        <a:srgbClr val="155078"/>
      </a:accent1>
      <a:accent2>
        <a:srgbClr val="0F3955"/>
      </a:accent2>
      <a:accent3>
        <a:srgbClr val="BF678E"/>
      </a:accent3>
      <a:accent4>
        <a:srgbClr val="B2606E"/>
      </a:accent4>
      <a:accent5>
        <a:srgbClr val="731F1C"/>
      </a:accent5>
      <a:accent6>
        <a:srgbClr val="666666"/>
      </a:accent6>
      <a:hlink>
        <a:srgbClr val="BF678E"/>
      </a:hlink>
      <a:folHlink>
        <a:srgbClr val="731F1C"/>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73322_Rose suite pitch deck_RVA_v3" id="{A1173EBD-D547-46AD-95A9-9B7E4968ED1F}" vid="{F580D4A0-499F-4E77-AB0C-FFDC165FCD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4342EA1-02DE-432C-B535-038F595FE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B9686E-60BB-426D-9902-B37A45317C63}">
  <ds:schemaRefs>
    <ds:schemaRef ds:uri="http://schemas.microsoft.com/sharepoint/v3/contenttype/forms"/>
  </ds:schemaRefs>
</ds:datastoreItem>
</file>

<file path=customXml/itemProps3.xml><?xml version="1.0" encoding="utf-8"?>
<ds:datastoreItem xmlns:ds="http://schemas.openxmlformats.org/officeDocument/2006/customXml" ds:itemID="{6578E46C-0F2F-4D8F-8685-D890AF38A48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Rose suite pitch deck</Template>
  <TotalTime>5397</TotalTime>
  <Words>3663</Words>
  <Application>Microsoft Office PowerPoint</Application>
  <PresentationFormat>Widescreen</PresentationFormat>
  <Paragraphs>402</Paragraphs>
  <Slides>33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 Rounded MT Bold</vt:lpstr>
      <vt:lpstr>Calibri</vt:lpstr>
      <vt:lpstr>Corbel</vt:lpstr>
      <vt:lpstr>Courier New</vt:lpstr>
      <vt:lpstr>Roboto</vt:lpstr>
      <vt:lpstr>Roboto Black</vt:lpstr>
      <vt:lpstr>Wingdings</vt:lpstr>
      <vt:lpstr>Office Theme</vt:lpstr>
      <vt:lpstr>Private  Markets 101</vt:lpstr>
      <vt:lpstr>What  we will cover</vt:lpstr>
      <vt:lpstr>01: What are alternative assets?</vt:lpstr>
      <vt:lpstr>What are  Alternative  Assets?</vt:lpstr>
      <vt:lpstr>Overlap between Public and Private </vt:lpstr>
      <vt:lpstr>Security Type</vt:lpstr>
      <vt:lpstr>Private Equity</vt:lpstr>
      <vt:lpstr>Private Equity</vt:lpstr>
      <vt:lpstr>Venture Capital</vt:lpstr>
      <vt:lpstr>Venture Capital</vt:lpstr>
      <vt:lpstr>Private Debt</vt:lpstr>
      <vt:lpstr>Infrastructure</vt:lpstr>
      <vt:lpstr>Commodities</vt:lpstr>
      <vt:lpstr>Farmland</vt:lpstr>
      <vt:lpstr>Real Estate</vt:lpstr>
      <vt:lpstr>Real Estate</vt:lpstr>
      <vt:lpstr>Real Estate</vt:lpstr>
      <vt:lpstr>02: HOW TO INVEST  IN PRIVATE MARKETS</vt:lpstr>
      <vt:lpstr>How to Invest in Private Markets</vt:lpstr>
      <vt:lpstr>03: Investors’ interest  in limited partnerships</vt:lpstr>
      <vt:lpstr>Limited Partnership Interest</vt:lpstr>
      <vt:lpstr>Limited Partnership Interest</vt:lpstr>
      <vt:lpstr>Functions of a Limited Partnership</vt:lpstr>
      <vt:lpstr>Functions of a Limited Partnership</vt:lpstr>
      <vt:lpstr>04: management fees</vt:lpstr>
      <vt:lpstr>Management Fees</vt:lpstr>
      <vt:lpstr>Management Fees</vt:lpstr>
      <vt:lpstr>Management Fees</vt:lpstr>
      <vt:lpstr>05: common terminology in private market investing</vt:lpstr>
      <vt:lpstr>Definitions</vt:lpstr>
      <vt:lpstr>Definitions</vt:lpstr>
      <vt:lpstr>Definitions</vt:lpstr>
      <vt:lpstr>IMPORTANT DISCLOSURE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COVER title</dc:title>
  <dc:creator>Lisa Honore</dc:creator>
  <cp:lastModifiedBy>Lisa Honore</cp:lastModifiedBy>
  <cp:revision>217</cp:revision>
  <dcterms:created xsi:type="dcterms:W3CDTF">2024-06-24T21:24:03Z</dcterms:created>
  <dcterms:modified xsi:type="dcterms:W3CDTF">2024-08-05T15:46:18Z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