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51" r:id="rId2"/>
    <p:sldId id="2141412071" r:id="rId3"/>
    <p:sldId id="2141412077" r:id="rId4"/>
    <p:sldId id="2141412120" r:id="rId5"/>
    <p:sldId id="2141412082" r:id="rId6"/>
    <p:sldId id="2141412106" r:id="rId7"/>
    <p:sldId id="2141412123" r:id="rId8"/>
    <p:sldId id="2141412131" r:id="rId9"/>
    <p:sldId id="2141412126" r:id="rId10"/>
    <p:sldId id="2141412103" r:id="rId11"/>
    <p:sldId id="2141412127" r:id="rId12"/>
    <p:sldId id="2141412158" r:id="rId13"/>
    <p:sldId id="2141412159" r:id="rId14"/>
    <p:sldId id="2141412160" r:id="rId15"/>
    <p:sldId id="2141412109" r:id="rId16"/>
    <p:sldId id="2141412112" r:id="rId17"/>
    <p:sldId id="2141412130" r:id="rId18"/>
    <p:sldId id="2141412115" r:id="rId19"/>
    <p:sldId id="2141412129" r:id="rId20"/>
    <p:sldId id="2141412119" r:id="rId21"/>
    <p:sldId id="2141412094" r:id="rId22"/>
    <p:sldId id="2141412095" r:id="rId23"/>
    <p:sldId id="2141412096" r:id="rId24"/>
    <p:sldId id="21414120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5748" autoAdjust="0"/>
  </p:normalViewPr>
  <p:slideViewPr>
    <p:cSldViewPr snapToGrid="0">
      <p:cViewPr varScale="1">
        <p:scale>
          <a:sx n="39" d="100"/>
          <a:sy n="39" d="100"/>
        </p:scale>
        <p:origin x="644" y="24"/>
      </p:cViewPr>
      <p:guideLst/>
    </p:cSldViewPr>
  </p:slideViewPr>
  <p:notesTextViewPr>
    <p:cViewPr>
      <p:scale>
        <a:sx n="200" d="100"/>
        <a:sy n="200" d="100"/>
      </p:scale>
      <p:origin x="0" y="0"/>
    </p:cViewPr>
  </p:notesTextViewPr>
  <p:sorterViewPr>
    <p:cViewPr varScale="1">
      <p:scale>
        <a:sx n="100" d="100"/>
        <a:sy n="100" d="100"/>
      </p:scale>
      <p:origin x="0" y="-14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AFE4B-DB03-461A-BC54-187043074F91}"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4DA93-1F6A-4811-96F3-C0DB8CABC38A}" type="slidenum">
              <a:rPr lang="en-US" smtClean="0"/>
              <a:t>‹#›</a:t>
            </a:fld>
            <a:endParaRPr lang="en-US"/>
          </a:p>
        </p:txBody>
      </p:sp>
    </p:spTree>
    <p:extLst>
      <p:ext uri="{BB962C8B-B14F-4D97-AF65-F5344CB8AC3E}">
        <p14:creationId xmlns:p14="http://schemas.microsoft.com/office/powerpoint/2010/main" val="279921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0847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Left-Hand Graph</a:t>
            </a:r>
            <a:endParaRPr lang="en-US" b="0" dirty="0"/>
          </a:p>
          <a:p>
            <a:r>
              <a:rPr lang="en-US" b="0" dirty="0"/>
              <a:t>Height = 5.13</a:t>
            </a:r>
          </a:p>
          <a:p>
            <a:r>
              <a:rPr lang="en-US" b="0" dirty="0"/>
              <a:t>Width = 6.3</a:t>
            </a:r>
          </a:p>
          <a:p>
            <a:r>
              <a:rPr lang="en-US" b="1" dirty="0"/>
              <a:t>Right-Hand Graph</a:t>
            </a:r>
            <a:endParaRPr lang="en-US" b="0" dirty="0"/>
          </a:p>
          <a:p>
            <a:r>
              <a:rPr lang="en-US" b="0" dirty="0"/>
              <a:t>Height = 5.13</a:t>
            </a:r>
          </a:p>
          <a:p>
            <a:r>
              <a:rPr lang="en-US" b="0" dirty="0"/>
              <a:t>Width = 6.13</a:t>
            </a:r>
          </a:p>
          <a:p>
            <a:endParaRPr lang="en-US" dirty="0"/>
          </a:p>
        </p:txBody>
      </p:sp>
      <p:sp>
        <p:nvSpPr>
          <p:cNvPr id="4" name="Slide Number Placeholder 3"/>
          <p:cNvSpPr>
            <a:spLocks noGrp="1"/>
          </p:cNvSpPr>
          <p:nvPr>
            <p:ph type="sldNum" sz="quarter" idx="5"/>
          </p:nvPr>
        </p:nvSpPr>
        <p:spPr/>
        <p:txBody>
          <a:bodyPr/>
          <a:lstStyle/>
          <a:p>
            <a:pPr marL="0" marR="0" lvl="0" indent="0" algn="r" defTabSz="946094"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4609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778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4DA93-1F6A-4811-96F3-C0DB8CABC38A}" type="slidenum">
              <a:rPr lang="en-US" smtClean="0"/>
              <a:t>15</a:t>
            </a:fld>
            <a:endParaRPr lang="en-US"/>
          </a:p>
        </p:txBody>
      </p:sp>
    </p:spTree>
    <p:extLst>
      <p:ext uri="{BB962C8B-B14F-4D97-AF65-F5344CB8AC3E}">
        <p14:creationId xmlns:p14="http://schemas.microsoft.com/office/powerpoint/2010/main" val="167311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4DA93-1F6A-4811-96F3-C0DB8CABC38A}" type="slidenum">
              <a:rPr lang="en-US" smtClean="0"/>
              <a:t>16</a:t>
            </a:fld>
            <a:endParaRPr lang="en-US"/>
          </a:p>
        </p:txBody>
      </p:sp>
    </p:spTree>
    <p:extLst>
      <p:ext uri="{BB962C8B-B14F-4D97-AF65-F5344CB8AC3E}">
        <p14:creationId xmlns:p14="http://schemas.microsoft.com/office/powerpoint/2010/main" val="126179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4DA93-1F6A-4811-96F3-C0DB8CABC38A}" type="slidenum">
              <a:rPr lang="en-US" smtClean="0"/>
              <a:t>18</a:t>
            </a:fld>
            <a:endParaRPr lang="en-US"/>
          </a:p>
        </p:txBody>
      </p:sp>
    </p:spTree>
    <p:extLst>
      <p:ext uri="{BB962C8B-B14F-4D97-AF65-F5344CB8AC3E}">
        <p14:creationId xmlns:p14="http://schemas.microsoft.com/office/powerpoint/2010/main" val="631475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Left-Hand Graph</a:t>
            </a:r>
            <a:endParaRPr lang="en-US" b="0" dirty="0"/>
          </a:p>
          <a:p>
            <a:r>
              <a:rPr lang="en-US" b="0" dirty="0"/>
              <a:t>Height = 5</a:t>
            </a:r>
          </a:p>
          <a:p>
            <a:r>
              <a:rPr lang="en-US" b="0" dirty="0"/>
              <a:t>Width = 6.13</a:t>
            </a:r>
          </a:p>
          <a:p>
            <a:r>
              <a:rPr lang="en-US" b="1" dirty="0"/>
              <a:t>Right-Hand Graphs</a:t>
            </a:r>
            <a:endParaRPr lang="en-US" b="0" dirty="0"/>
          </a:p>
          <a:p>
            <a:r>
              <a:rPr lang="en-US" b="0" dirty="0"/>
              <a:t>Height = 2.2</a:t>
            </a:r>
          </a:p>
          <a:p>
            <a:r>
              <a:rPr lang="en-US" b="0" dirty="0"/>
              <a:t>Width = 6.13</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35442E-A8B8-42B2-B12E-08B0837468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63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Right-Hand Graphs</a:t>
            </a:r>
            <a:endParaRPr lang="en-US" b="0" dirty="0"/>
          </a:p>
          <a:p>
            <a:r>
              <a:rPr lang="en-US" b="0" dirty="0"/>
              <a:t>Height = 2.06</a:t>
            </a:r>
          </a:p>
          <a:p>
            <a:r>
              <a:rPr lang="en-US" b="0" dirty="0"/>
              <a:t>Width = 4.11</a:t>
            </a:r>
            <a:endParaRPr lang="en-US" b="1" dirty="0"/>
          </a:p>
        </p:txBody>
      </p:sp>
      <p:sp>
        <p:nvSpPr>
          <p:cNvPr id="4" name="Slide Number Placeholder 3"/>
          <p:cNvSpPr>
            <a:spLocks noGrp="1"/>
          </p:cNvSpPr>
          <p:nvPr>
            <p:ph type="sldNum" sz="quarter" idx="5"/>
          </p:nvPr>
        </p:nvSpPr>
        <p:spPr/>
        <p:txBody>
          <a:bodyPr/>
          <a:lstStyle/>
          <a:p>
            <a:pPr marL="0" marR="0" lvl="0" indent="0" algn="r" defTabSz="946094"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4609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97206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D35442E-A8B8-42B2-B12E-08B08374680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94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693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For PPT version: </a:t>
            </a:r>
            <a:r>
              <a:rPr lang="en-GB" sz="1800" dirty="0">
                <a:latin typeface="Times New Roman" panose="02020603050405020304" pitchFamily="18" charset="0"/>
                <a:ea typeface="Arial" panose="020B0604020202020204" pitchFamily="34" charset="0"/>
              </a:rPr>
              <a:t>0903c02a8264cfd3</a:t>
            </a:r>
            <a:endParaRPr lang="en-US" b="0"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43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46094"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4609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7867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4DA93-1F6A-4811-96F3-C0DB8CABC38A}" type="slidenum">
              <a:rPr lang="en-US" smtClean="0"/>
              <a:t>4</a:t>
            </a:fld>
            <a:endParaRPr lang="en-US"/>
          </a:p>
        </p:txBody>
      </p:sp>
    </p:spTree>
    <p:extLst>
      <p:ext uri="{BB962C8B-B14F-4D97-AF65-F5344CB8AC3E}">
        <p14:creationId xmlns:p14="http://schemas.microsoft.com/office/powerpoint/2010/main" val="196633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Graph Sizing</a:t>
            </a:r>
            <a:endParaRPr lang="en-US" b="0" dirty="0"/>
          </a:p>
          <a:p>
            <a:r>
              <a:rPr lang="en-US" b="0" dirty="0"/>
              <a:t>Height = 5.07</a:t>
            </a:r>
          </a:p>
          <a:p>
            <a:r>
              <a:rPr lang="en-US" b="0" dirty="0"/>
              <a:t>Width = 12.5</a:t>
            </a:r>
          </a:p>
          <a:p>
            <a:r>
              <a:rPr lang="en-US" b="1" dirty="0"/>
              <a:t>Table Sizing</a:t>
            </a:r>
            <a:endParaRPr lang="en-US" b="0" dirty="0"/>
          </a:p>
          <a:p>
            <a:r>
              <a:rPr lang="en-US" b="0" dirty="0"/>
              <a:t>Height = 0.8</a:t>
            </a:r>
          </a:p>
          <a:p>
            <a:r>
              <a:rPr lang="en-US" b="0" dirty="0"/>
              <a:t>Width = 2.64</a:t>
            </a:r>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35442E-A8B8-42B2-B12E-08B0837468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07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4DA93-1F6A-4811-96F3-C0DB8CABC38A}" type="slidenum">
              <a:rPr lang="en-US" smtClean="0"/>
              <a:t>6</a:t>
            </a:fld>
            <a:endParaRPr lang="en-US"/>
          </a:p>
        </p:txBody>
      </p:sp>
    </p:spTree>
    <p:extLst>
      <p:ext uri="{BB962C8B-B14F-4D97-AF65-F5344CB8AC3E}">
        <p14:creationId xmlns:p14="http://schemas.microsoft.com/office/powerpoint/2010/main" val="68556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24DA93-1F6A-4811-96F3-C0DB8CABC38A}" type="slidenum">
              <a:rPr lang="en-US" smtClean="0"/>
              <a:t>7</a:t>
            </a:fld>
            <a:endParaRPr lang="en-US"/>
          </a:p>
        </p:txBody>
      </p:sp>
    </p:spTree>
    <p:extLst>
      <p:ext uri="{BB962C8B-B14F-4D97-AF65-F5344CB8AC3E}">
        <p14:creationId xmlns:p14="http://schemas.microsoft.com/office/powerpoint/2010/main" val="1102992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Excel Graph Sizing</a:t>
            </a:r>
          </a:p>
          <a:p>
            <a:r>
              <a:rPr lang="en-US" dirty="0"/>
              <a:t>Height = 5.07</a:t>
            </a:r>
          </a:p>
          <a:p>
            <a:r>
              <a:rPr lang="en-US" dirty="0"/>
              <a:t>Width = 12.5h</a:t>
            </a:r>
          </a:p>
        </p:txBody>
      </p:sp>
      <p:sp>
        <p:nvSpPr>
          <p:cNvPr id="4" name="Slide Number Placeholder 3"/>
          <p:cNvSpPr>
            <a:spLocks noGrp="1"/>
          </p:cNvSpPr>
          <p:nvPr>
            <p:ph type="sldNum" sz="quarter" idx="5"/>
          </p:nvPr>
        </p:nvSpPr>
        <p:spPr/>
        <p:txBody>
          <a:bodyPr/>
          <a:lstStyle/>
          <a:p>
            <a:pPr marL="0" marR="0" lvl="0" indent="0" algn="r" defTabSz="946094"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4609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7123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Excel Graph Sizing</a:t>
            </a:r>
          </a:p>
          <a:p>
            <a:r>
              <a:rPr lang="en-US" dirty="0"/>
              <a:t>Height = 5.07</a:t>
            </a:r>
          </a:p>
          <a:p>
            <a:r>
              <a:rPr lang="en-US" dirty="0"/>
              <a:t>Width = 12.5</a:t>
            </a:r>
          </a:p>
        </p:txBody>
      </p:sp>
      <p:sp>
        <p:nvSpPr>
          <p:cNvPr id="4" name="Slide Number Placeholder 3"/>
          <p:cNvSpPr>
            <a:spLocks noGrp="1"/>
          </p:cNvSpPr>
          <p:nvPr>
            <p:ph type="sldNum" sz="quarter" idx="5"/>
          </p:nvPr>
        </p:nvSpPr>
        <p:spPr/>
        <p:txBody>
          <a:bodyPr/>
          <a:lstStyle/>
          <a:p>
            <a:pPr marL="0" marR="0" lvl="0" indent="0" algn="r" defTabSz="946094" rtl="0" eaLnBrk="1" fontAlgn="auto" latinLnBrk="0" hangingPunct="1">
              <a:lnSpc>
                <a:spcPct val="100000"/>
              </a:lnSpc>
              <a:spcBef>
                <a:spcPts val="0"/>
              </a:spcBef>
              <a:spcAft>
                <a:spcPts val="0"/>
              </a:spcAft>
              <a:buClrTx/>
              <a:buSzTx/>
              <a:buFontTx/>
              <a:buNone/>
              <a:tabLst/>
              <a:defRPr/>
            </a:pPr>
            <a:fld id="{BE44E414-3FE9-8140-9FC1-27F6721ECE4A}"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4609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290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Left-Hand Graph</a:t>
            </a:r>
            <a:endParaRPr lang="en-US" b="0" dirty="0"/>
          </a:p>
          <a:p>
            <a:r>
              <a:rPr lang="en-US" b="0" dirty="0"/>
              <a:t>Height = 5</a:t>
            </a:r>
          </a:p>
          <a:p>
            <a:r>
              <a:rPr lang="en-US" b="0" dirty="0"/>
              <a:t>Width = 6.13</a:t>
            </a:r>
          </a:p>
          <a:p>
            <a:r>
              <a:rPr lang="en-US" b="1" dirty="0"/>
              <a:t>Right-Hand Graphs</a:t>
            </a:r>
            <a:endParaRPr lang="en-US" b="0" dirty="0"/>
          </a:p>
          <a:p>
            <a:r>
              <a:rPr lang="en-US" b="0" dirty="0"/>
              <a:t>Height = 2.2</a:t>
            </a:r>
          </a:p>
          <a:p>
            <a:r>
              <a:rPr lang="en-US" b="0" dirty="0"/>
              <a:t>Width = 6.13</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35442E-A8B8-42B2-B12E-08B0837468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068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DEA44C6B-B767-4C4B-85DE-6F672B7ACD3C}"/>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0" y="-15982"/>
            <a:ext cx="12192000" cy="6889963"/>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0414" y="1204914"/>
            <a:ext cx="7416800" cy="3062984"/>
          </a:xfrm>
        </p:spPr>
        <p:txBody>
          <a:bodyPr anchor="b" anchorCtr="0"/>
          <a:lstStyle>
            <a:lvl1pPr algn="l">
              <a:lnSpc>
                <a:spcPct val="87000"/>
              </a:lnSpc>
              <a:defRPr sz="7200">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3201" y="5097088"/>
            <a:ext cx="5516950" cy="1121150"/>
          </a:xfrm>
        </p:spPr>
        <p:txBody>
          <a:bodyPr>
            <a:noAutofit/>
          </a:bodyPr>
          <a:lstStyle>
            <a:lvl1pPr marL="0" indent="0" algn="l">
              <a:lnSpc>
                <a:spcPct val="100000"/>
              </a:lnSpc>
              <a:spcBef>
                <a:spcPts val="300"/>
              </a:spcBef>
              <a:buNone/>
              <a:defRPr sz="1800" b="0">
                <a:solidFill>
                  <a:schemeClr val="tx1"/>
                </a:solidFill>
                <a:latin typeface="+mn-lt"/>
              </a:defRPr>
            </a:lvl1pPr>
            <a:lvl2pPr marL="0" indent="0" algn="l">
              <a:lnSpc>
                <a:spcPct val="100000"/>
              </a:lnSpc>
              <a:spcBef>
                <a:spcPts val="0"/>
              </a:spcBef>
              <a:buNone/>
              <a:defRPr sz="1400" b="0">
                <a:solidFill>
                  <a:schemeClr val="tx2"/>
                </a:solidFill>
                <a:latin typeface="+mn-lt"/>
              </a:defRPr>
            </a:lvl2pPr>
            <a:lvl3pPr marL="0" indent="0" algn="l">
              <a:lnSpc>
                <a:spcPct val="100000"/>
              </a:lnSpc>
              <a:spcBef>
                <a:spcPts val="0"/>
              </a:spcBef>
              <a:buNone/>
              <a:defRPr sz="1400" b="0">
                <a:solidFill>
                  <a:schemeClr val="tx2"/>
                </a:solidFill>
                <a:latin typeface="+mn-lt"/>
              </a:defRPr>
            </a:lvl3pPr>
            <a:lvl4pPr marL="0" indent="0" algn="l">
              <a:lnSpc>
                <a:spcPct val="100000"/>
              </a:lnSpc>
              <a:spcBef>
                <a:spcPts val="0"/>
              </a:spcBef>
              <a:buNone/>
              <a:defRPr sz="1400" b="0">
                <a:solidFill>
                  <a:schemeClr val="tx2"/>
                </a:solidFill>
                <a:latin typeface="+mn-lt"/>
              </a:defRPr>
            </a:lvl4pPr>
            <a:lvl5pPr marL="0" indent="0" algn="l">
              <a:lnSpc>
                <a:spcPct val="100000"/>
              </a:lnSpc>
              <a:spcBef>
                <a:spcPts val="0"/>
              </a:spcBef>
              <a:buNone/>
              <a:defRPr sz="1400" b="0">
                <a:solidFill>
                  <a:schemeClr val="tx2"/>
                </a:solidFill>
                <a:latin typeface="+mn-lt"/>
              </a:defRPr>
            </a:lvl5pPr>
            <a:lvl6pPr marL="0" indent="0" algn="l">
              <a:lnSpc>
                <a:spcPct val="100000"/>
              </a:lnSpc>
              <a:spcBef>
                <a:spcPts val="0"/>
              </a:spcBef>
              <a:buNone/>
              <a:defRPr sz="1400" b="0">
                <a:solidFill>
                  <a:schemeClr val="tx2"/>
                </a:solidFill>
                <a:latin typeface="+mn-lt"/>
              </a:defRPr>
            </a:lvl6pPr>
            <a:lvl7pPr marL="0" indent="0" algn="l">
              <a:lnSpc>
                <a:spcPct val="100000"/>
              </a:lnSpc>
              <a:spcBef>
                <a:spcPts val="0"/>
              </a:spcBef>
              <a:buNone/>
              <a:defRPr sz="1400" b="0">
                <a:solidFill>
                  <a:schemeClr val="tx2"/>
                </a:solidFill>
                <a:latin typeface="+mn-lt"/>
              </a:defRPr>
            </a:lvl7pPr>
            <a:lvl8pPr marL="0" indent="0" algn="l">
              <a:lnSpc>
                <a:spcPct val="100000"/>
              </a:lnSpc>
              <a:spcBef>
                <a:spcPts val="0"/>
              </a:spcBef>
              <a:buNone/>
              <a:defRPr sz="1400" b="0">
                <a:solidFill>
                  <a:schemeClr val="tx2"/>
                </a:solidFill>
                <a:latin typeface="+mn-lt"/>
              </a:defRPr>
            </a:lvl8pPr>
            <a:lvl9pPr marL="0" indent="0" algn="l">
              <a:lnSpc>
                <a:spcPct val="100000"/>
              </a:lnSpc>
              <a:spcBef>
                <a:spcPts val="0"/>
              </a:spcBef>
              <a:buNone/>
              <a:defRPr sz="140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3200" y="302400"/>
            <a:ext cx="7175500" cy="619200"/>
          </a:xfrm>
        </p:spPr>
        <p:txBody>
          <a:bodyPr anchor="b" anchorCtr="0"/>
          <a:lstStyle>
            <a:lvl1pPr marL="0" indent="0">
              <a:spcBef>
                <a:spcPts val="0"/>
              </a:spcBef>
              <a:buFontTx/>
              <a:buNone/>
              <a:defRPr sz="1800" b="1" cap="none" baseline="0"/>
            </a:lvl1pPr>
            <a:lvl2pPr marL="0" indent="0">
              <a:spcBef>
                <a:spcPts val="0"/>
              </a:spcBef>
              <a:buFontTx/>
              <a:buNone/>
              <a:defRPr sz="700" b="1" cap="all" baseline="0"/>
            </a:lvl2pPr>
            <a:lvl3pPr marL="0" indent="0">
              <a:spcBef>
                <a:spcPts val="0"/>
              </a:spcBef>
              <a:buFontTx/>
              <a:buNone/>
              <a:defRPr sz="700" b="1" cap="all" baseline="0"/>
            </a:lvl3pPr>
            <a:lvl4pPr marL="0" indent="0">
              <a:spcBef>
                <a:spcPts val="0"/>
              </a:spcBef>
              <a:buFontTx/>
              <a:buNone/>
              <a:defRPr sz="700" b="1" cap="all" baseline="0"/>
            </a:lvl4pPr>
            <a:lvl5pPr marL="0" indent="0">
              <a:spcBef>
                <a:spcPts val="0"/>
              </a:spcBef>
              <a:buFontTx/>
              <a:buNone/>
              <a:defRPr sz="700" b="1" cap="all" baseline="0"/>
            </a:lvl5pPr>
            <a:lvl6pPr marL="0" indent="0">
              <a:spcBef>
                <a:spcPts val="0"/>
              </a:spcBef>
              <a:buFontTx/>
              <a:buNone/>
              <a:defRPr sz="700" b="1" cap="all" baseline="0"/>
            </a:lvl6pPr>
            <a:lvl7pPr marL="0" indent="0">
              <a:spcBef>
                <a:spcPts val="0"/>
              </a:spcBef>
              <a:buFontTx/>
              <a:buNone/>
              <a:defRPr sz="700" b="1" cap="all" baseline="0"/>
            </a:lvl7pPr>
            <a:lvl8pPr marL="0" indent="0">
              <a:spcBef>
                <a:spcPts val="0"/>
              </a:spcBef>
              <a:buFontTx/>
              <a:buNone/>
              <a:defRPr sz="700" b="1" cap="all" baseline="0"/>
            </a:lvl8pPr>
            <a:lvl9pPr marL="0" indent="0">
              <a:spcBef>
                <a:spcPts val="0"/>
              </a:spcBef>
              <a:buFontTx/>
              <a:buNone/>
              <a:defRPr sz="700" b="1" cap="all" baseline="0"/>
            </a:lvl9pPr>
          </a:lstStyle>
          <a:p>
            <a:pPr lvl="0"/>
            <a:r>
              <a:rPr lang="en-US" dirty="0"/>
              <a:t>[Optional slide header]</a:t>
            </a:r>
          </a:p>
        </p:txBody>
      </p: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3200" y="1080294"/>
            <a:ext cx="11217600"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15" name="Straight Connector 14">
            <a:extLst>
              <a:ext uri="{FF2B5EF4-FFF2-40B4-BE49-F238E27FC236}">
                <a16:creationId xmlns:a16="http://schemas.microsoft.com/office/drawing/2014/main" id="{084612EA-9AE7-491D-BF16-B9E08F0BF2B0}"/>
              </a:ext>
            </a:extLst>
          </p:cNvPr>
          <p:cNvCxnSpPr/>
          <p:nvPr userDrawn="1"/>
        </p:nvCxnSpPr>
        <p:spPr>
          <a:xfrm>
            <a:off x="64002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7" name="Freeform: Shape 16">
            <a:extLst>
              <a:ext uri="{FF2B5EF4-FFF2-40B4-BE49-F238E27FC236}">
                <a16:creationId xmlns:a16="http://schemas.microsoft.com/office/drawing/2014/main" id="{DCEFB485-78BD-47B8-AA97-708D9204EAF6}"/>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a:solidFill>
                <a:srgbClr val="000000"/>
              </a:solidFill>
            </a:endParaRPr>
          </a:p>
        </p:txBody>
      </p:sp>
      <p:grpSp>
        <p:nvGrpSpPr>
          <p:cNvPr id="14" name="Group 13">
            <a:extLst>
              <a:ext uri="{FF2B5EF4-FFF2-40B4-BE49-F238E27FC236}">
                <a16:creationId xmlns:a16="http://schemas.microsoft.com/office/drawing/2014/main" id="{FF054E4A-8B17-4B60-8C3B-848BC285FAA7}"/>
              </a:ext>
            </a:extLst>
          </p:cNvPr>
          <p:cNvGrpSpPr>
            <a:grpSpLocks noChangeAspect="1"/>
          </p:cNvGrpSpPr>
          <p:nvPr userDrawn="1"/>
        </p:nvGrpSpPr>
        <p:grpSpPr>
          <a:xfrm>
            <a:off x="10669026" y="6220619"/>
            <a:ext cx="1311832" cy="432000"/>
            <a:chOff x="9004113" y="6854839"/>
            <a:chExt cx="1441384" cy="474663"/>
          </a:xfrm>
          <a:solidFill>
            <a:schemeClr val="tx1"/>
          </a:solidFill>
        </p:grpSpPr>
        <p:sp>
          <p:nvSpPr>
            <p:cNvPr id="18" name="Freeform: Shape 17">
              <a:extLst>
                <a:ext uri="{FF2B5EF4-FFF2-40B4-BE49-F238E27FC236}">
                  <a16:creationId xmlns:a16="http://schemas.microsoft.com/office/drawing/2014/main" id="{529322DD-97BA-4DDA-8011-51B664ADE93B}"/>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a:solidFill>
                  <a:srgbClr val="000000"/>
                </a:solidFill>
              </a:endParaRPr>
            </a:p>
          </p:txBody>
        </p:sp>
        <p:sp>
          <p:nvSpPr>
            <p:cNvPr id="19" name="Freeform: Shape 18">
              <a:extLst>
                <a:ext uri="{FF2B5EF4-FFF2-40B4-BE49-F238E27FC236}">
                  <a16:creationId xmlns:a16="http://schemas.microsoft.com/office/drawing/2014/main" id="{BE140750-DF6E-4649-A573-F720E7F06C5B}"/>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a:solidFill>
                  <a:srgbClr val="000000"/>
                </a:solidFill>
              </a:endParaRPr>
            </a:p>
          </p:txBody>
        </p:sp>
        <p:sp>
          <p:nvSpPr>
            <p:cNvPr id="21" name="Freeform: Shape 20">
              <a:extLst>
                <a:ext uri="{FF2B5EF4-FFF2-40B4-BE49-F238E27FC236}">
                  <a16:creationId xmlns:a16="http://schemas.microsoft.com/office/drawing/2014/main" id="{EA801B03-6E84-4E7F-91F0-4922F29DE630}"/>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a:solidFill>
                  <a:srgbClr val="000000"/>
                </a:solidFill>
              </a:endParaRPr>
            </a:p>
          </p:txBody>
        </p:sp>
        <p:sp>
          <p:nvSpPr>
            <p:cNvPr id="23" name="Freeform: Shape 22">
              <a:extLst>
                <a:ext uri="{FF2B5EF4-FFF2-40B4-BE49-F238E27FC236}">
                  <a16:creationId xmlns:a16="http://schemas.microsoft.com/office/drawing/2014/main" id="{79A89830-4869-4262-8C8D-25A51038B166}"/>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a:solidFill>
                  <a:srgbClr val="000000"/>
                </a:solidFill>
              </a:endParaRPr>
            </a:p>
          </p:txBody>
        </p:sp>
        <p:sp>
          <p:nvSpPr>
            <p:cNvPr id="24" name="Freeform: Shape 23">
              <a:extLst>
                <a:ext uri="{FF2B5EF4-FFF2-40B4-BE49-F238E27FC236}">
                  <a16:creationId xmlns:a16="http://schemas.microsoft.com/office/drawing/2014/main" id="{9F9BD127-3DA6-4662-AFA8-180247B63A63}"/>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a:solidFill>
                  <a:srgbClr val="000000"/>
                </a:solidFill>
              </a:endParaRPr>
            </a:p>
          </p:txBody>
        </p:sp>
        <p:sp>
          <p:nvSpPr>
            <p:cNvPr id="25" name="Freeform: Shape 24">
              <a:extLst>
                <a:ext uri="{FF2B5EF4-FFF2-40B4-BE49-F238E27FC236}">
                  <a16:creationId xmlns:a16="http://schemas.microsoft.com/office/drawing/2014/main" id="{F0568F41-AC70-4085-9D71-8B069978B9E9}"/>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a:solidFill>
                  <a:srgbClr val="000000"/>
                </a:solidFill>
              </a:endParaRPr>
            </a:p>
          </p:txBody>
        </p:sp>
        <p:sp>
          <p:nvSpPr>
            <p:cNvPr id="26" name="Freeform: Shape 25">
              <a:extLst>
                <a:ext uri="{FF2B5EF4-FFF2-40B4-BE49-F238E27FC236}">
                  <a16:creationId xmlns:a16="http://schemas.microsoft.com/office/drawing/2014/main" id="{9AF47614-72AD-4EAC-9ACA-F58E868AD482}"/>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a:solidFill>
                  <a:srgbClr val="000000"/>
                </a:solidFill>
              </a:endParaRPr>
            </a:p>
          </p:txBody>
        </p:sp>
        <p:sp>
          <p:nvSpPr>
            <p:cNvPr id="27" name="Freeform: Shape 26">
              <a:extLst>
                <a:ext uri="{FF2B5EF4-FFF2-40B4-BE49-F238E27FC236}">
                  <a16:creationId xmlns:a16="http://schemas.microsoft.com/office/drawing/2014/main" id="{F50FA7BE-E73A-402F-8576-740532A634B6}"/>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a:solidFill>
                  <a:srgbClr val="000000"/>
                </a:solidFill>
              </a:endParaRPr>
            </a:p>
          </p:txBody>
        </p:sp>
        <p:sp>
          <p:nvSpPr>
            <p:cNvPr id="28" name="Freeform: Shape 27">
              <a:extLst>
                <a:ext uri="{FF2B5EF4-FFF2-40B4-BE49-F238E27FC236}">
                  <a16:creationId xmlns:a16="http://schemas.microsoft.com/office/drawing/2014/main" id="{FDF61042-4339-4EB2-AE63-6947ED9B0C37}"/>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a:solidFill>
                  <a:srgbClr val="000000"/>
                </a:solidFill>
              </a:endParaRPr>
            </a:p>
          </p:txBody>
        </p:sp>
        <p:sp>
          <p:nvSpPr>
            <p:cNvPr id="29" name="Freeform: Shape 28">
              <a:extLst>
                <a:ext uri="{FF2B5EF4-FFF2-40B4-BE49-F238E27FC236}">
                  <a16:creationId xmlns:a16="http://schemas.microsoft.com/office/drawing/2014/main" id="{F85926AE-5801-4FFE-9634-BB55F4FB2125}"/>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a:solidFill>
                  <a:srgbClr val="000000"/>
                </a:solidFill>
              </a:endParaRPr>
            </a:p>
          </p:txBody>
        </p:sp>
        <p:sp>
          <p:nvSpPr>
            <p:cNvPr id="30" name="Freeform: Shape 29">
              <a:extLst>
                <a:ext uri="{FF2B5EF4-FFF2-40B4-BE49-F238E27FC236}">
                  <a16:creationId xmlns:a16="http://schemas.microsoft.com/office/drawing/2014/main" id="{AE639219-BC74-4550-8554-4C4090863C8B}"/>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a:solidFill>
                  <a:srgbClr val="000000"/>
                </a:solidFill>
              </a:endParaRPr>
            </a:p>
          </p:txBody>
        </p:sp>
        <p:sp>
          <p:nvSpPr>
            <p:cNvPr id="31" name="Freeform: Shape 30">
              <a:extLst>
                <a:ext uri="{FF2B5EF4-FFF2-40B4-BE49-F238E27FC236}">
                  <a16:creationId xmlns:a16="http://schemas.microsoft.com/office/drawing/2014/main" id="{413BA643-CA3A-4F78-901C-06701875AFBE}"/>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a:solidFill>
                  <a:srgbClr val="000000"/>
                </a:solidFill>
              </a:endParaRPr>
            </a:p>
          </p:txBody>
        </p:sp>
        <p:sp>
          <p:nvSpPr>
            <p:cNvPr id="32" name="Freeform: Shape 31">
              <a:extLst>
                <a:ext uri="{FF2B5EF4-FFF2-40B4-BE49-F238E27FC236}">
                  <a16:creationId xmlns:a16="http://schemas.microsoft.com/office/drawing/2014/main" id="{C4EBC4E6-0C96-42DC-851E-2673B9C51BAB}"/>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a:solidFill>
                  <a:srgbClr val="000000"/>
                </a:solidFill>
              </a:endParaRPr>
            </a:p>
          </p:txBody>
        </p:sp>
        <p:sp>
          <p:nvSpPr>
            <p:cNvPr id="33" name="Freeform: Shape 32">
              <a:extLst>
                <a:ext uri="{FF2B5EF4-FFF2-40B4-BE49-F238E27FC236}">
                  <a16:creationId xmlns:a16="http://schemas.microsoft.com/office/drawing/2014/main" id="{783AF727-667A-4B6F-8A76-AD2AD4C38C1C}"/>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a:solidFill>
                  <a:srgbClr val="000000"/>
                </a:solidFill>
              </a:endParaRPr>
            </a:p>
          </p:txBody>
        </p:sp>
        <p:sp>
          <p:nvSpPr>
            <p:cNvPr id="34" name="Freeform: Shape 33">
              <a:extLst>
                <a:ext uri="{FF2B5EF4-FFF2-40B4-BE49-F238E27FC236}">
                  <a16:creationId xmlns:a16="http://schemas.microsoft.com/office/drawing/2014/main" id="{0550C6E6-9D64-4D92-A1B9-1B486D67A47F}"/>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a:solidFill>
                  <a:srgbClr val="000000"/>
                </a:solidFill>
              </a:endParaRPr>
            </a:p>
          </p:txBody>
        </p:sp>
        <p:sp>
          <p:nvSpPr>
            <p:cNvPr id="35" name="Freeform: Shape 34">
              <a:extLst>
                <a:ext uri="{FF2B5EF4-FFF2-40B4-BE49-F238E27FC236}">
                  <a16:creationId xmlns:a16="http://schemas.microsoft.com/office/drawing/2014/main" id="{B70B4086-590E-42B1-BCF6-BB8E49EB8863}"/>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a:solidFill>
                  <a:srgbClr val="000000"/>
                </a:solidFill>
              </a:endParaRPr>
            </a:p>
          </p:txBody>
        </p:sp>
        <p:sp>
          <p:nvSpPr>
            <p:cNvPr id="36" name="Freeform: Shape 35">
              <a:extLst>
                <a:ext uri="{FF2B5EF4-FFF2-40B4-BE49-F238E27FC236}">
                  <a16:creationId xmlns:a16="http://schemas.microsoft.com/office/drawing/2014/main" id="{A3233A13-F0F3-47F7-B4F5-2CA39569E3B7}"/>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a:solidFill>
                  <a:srgbClr val="000000"/>
                </a:solidFill>
              </a:endParaRPr>
            </a:p>
          </p:txBody>
        </p:sp>
        <p:sp>
          <p:nvSpPr>
            <p:cNvPr id="37" name="Freeform: Shape 36">
              <a:extLst>
                <a:ext uri="{FF2B5EF4-FFF2-40B4-BE49-F238E27FC236}">
                  <a16:creationId xmlns:a16="http://schemas.microsoft.com/office/drawing/2014/main" id="{DC9BF695-066A-4FD6-ADDA-6AB13CB2D8CF}"/>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a:solidFill>
                  <a:srgbClr val="000000"/>
                </a:solidFill>
              </a:endParaRPr>
            </a:p>
          </p:txBody>
        </p:sp>
        <p:sp>
          <p:nvSpPr>
            <p:cNvPr id="38" name="Freeform: Shape 37">
              <a:extLst>
                <a:ext uri="{FF2B5EF4-FFF2-40B4-BE49-F238E27FC236}">
                  <a16:creationId xmlns:a16="http://schemas.microsoft.com/office/drawing/2014/main" id="{23C88B23-1D47-41DC-B33E-DB9411B822B2}"/>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a:solidFill>
                  <a:srgbClr val="000000"/>
                </a:solidFill>
              </a:endParaRPr>
            </a:p>
          </p:txBody>
        </p:sp>
        <p:sp>
          <p:nvSpPr>
            <p:cNvPr id="39" name="Freeform: Shape 38">
              <a:extLst>
                <a:ext uri="{FF2B5EF4-FFF2-40B4-BE49-F238E27FC236}">
                  <a16:creationId xmlns:a16="http://schemas.microsoft.com/office/drawing/2014/main" id="{C26B24C0-8B29-4982-B149-BE03D2C55234}"/>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a:solidFill>
                  <a:srgbClr val="000000"/>
                </a:solidFill>
              </a:endParaRPr>
            </a:p>
          </p:txBody>
        </p:sp>
        <p:sp>
          <p:nvSpPr>
            <p:cNvPr id="40" name="Freeform: Shape 39">
              <a:extLst>
                <a:ext uri="{FF2B5EF4-FFF2-40B4-BE49-F238E27FC236}">
                  <a16:creationId xmlns:a16="http://schemas.microsoft.com/office/drawing/2014/main" id="{AE48F636-232B-4388-A88A-0BCF9D88DFBE}"/>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a:solidFill>
                  <a:srgbClr val="000000"/>
                </a:solidFill>
              </a:endParaRPr>
            </a:p>
          </p:txBody>
        </p:sp>
        <p:sp>
          <p:nvSpPr>
            <p:cNvPr id="41" name="Freeform: Shape 40">
              <a:extLst>
                <a:ext uri="{FF2B5EF4-FFF2-40B4-BE49-F238E27FC236}">
                  <a16:creationId xmlns:a16="http://schemas.microsoft.com/office/drawing/2014/main" id="{2298E2F4-E8F6-4DE6-8A46-8226681DD4EC}"/>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a:solidFill>
                  <a:srgbClr val="000000"/>
                </a:solidFill>
              </a:endParaRPr>
            </a:p>
          </p:txBody>
        </p:sp>
        <p:sp>
          <p:nvSpPr>
            <p:cNvPr id="42" name="Freeform: Shape 41">
              <a:extLst>
                <a:ext uri="{FF2B5EF4-FFF2-40B4-BE49-F238E27FC236}">
                  <a16:creationId xmlns:a16="http://schemas.microsoft.com/office/drawing/2014/main" id="{28D67284-9D17-424E-A29B-9775AB30139E}"/>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a:solidFill>
                  <a:srgbClr val="000000"/>
                </a:solidFill>
              </a:endParaRPr>
            </a:p>
          </p:txBody>
        </p:sp>
        <p:sp>
          <p:nvSpPr>
            <p:cNvPr id="43" name="Freeform: Shape 42">
              <a:extLst>
                <a:ext uri="{FF2B5EF4-FFF2-40B4-BE49-F238E27FC236}">
                  <a16:creationId xmlns:a16="http://schemas.microsoft.com/office/drawing/2014/main" id="{0A2962AD-8C66-42A1-B08C-DA1C1D35ECA6}"/>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a:solidFill>
                  <a:srgbClr val="000000"/>
                </a:solidFill>
              </a:endParaRPr>
            </a:p>
          </p:txBody>
        </p:sp>
        <p:sp>
          <p:nvSpPr>
            <p:cNvPr id="44" name="Freeform: Shape 43">
              <a:extLst>
                <a:ext uri="{FF2B5EF4-FFF2-40B4-BE49-F238E27FC236}">
                  <a16:creationId xmlns:a16="http://schemas.microsoft.com/office/drawing/2014/main" id="{52F92236-C153-445C-9DB7-671647F7D21C}"/>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a:solidFill>
                  <a:srgbClr val="000000"/>
                </a:solidFill>
              </a:endParaRPr>
            </a:p>
          </p:txBody>
        </p:sp>
      </p:grpSp>
    </p:spTree>
    <p:extLst>
      <p:ext uri="{BB962C8B-B14F-4D97-AF65-F5344CB8AC3E}">
        <p14:creationId xmlns:p14="http://schemas.microsoft.com/office/powerpoint/2010/main" val="40900798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1015999" y="1204913"/>
            <a:ext cx="10888132" cy="4576763"/>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lvl1pPr>
              <a:defRPr sz="1200"/>
            </a:lvl1pPr>
          </a:lstStyle>
          <a:p>
            <a:r>
              <a:rPr lang="en-US"/>
              <a:t>GTM</a:t>
            </a:r>
            <a:endParaRPr lang="en-US" dirty="0"/>
          </a:p>
        </p:txBody>
      </p:sp>
      <p:sp>
        <p:nvSpPr>
          <p:cNvPr id="5" name="Footer Placeholder 4">
            <a:extLst>
              <a:ext uri="{FF2B5EF4-FFF2-40B4-BE49-F238E27FC236}">
                <a16:creationId xmlns:a16="http://schemas.microsoft.com/office/drawing/2014/main" id="{D961B926-6CBE-49BF-9FA3-351B927C8ACB}"/>
              </a:ext>
            </a:extLst>
          </p:cNvPr>
          <p:cNvSpPr>
            <a:spLocks noGrp="1"/>
          </p:cNvSpPr>
          <p:nvPr>
            <p:ph type="ftr" sz="quarter" idx="11"/>
          </p:nvPr>
        </p:nvSpPr>
        <p:spPr/>
        <p:txBody>
          <a:bodyPr/>
          <a:lstStyle>
            <a:lvl1pPr>
              <a:defRPr sz="1200"/>
            </a:lvl1pPr>
          </a:lstStyle>
          <a:p>
            <a:r>
              <a:rPr lang="en-US"/>
              <a:t>U.S.</a:t>
            </a:r>
            <a:endParaRPr lang="en-US" dirty="0"/>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1016001" y="5925894"/>
            <a:ext cx="9046633"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3497189600"/>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1016002" y="1204913"/>
            <a:ext cx="10888133" cy="4576762"/>
          </a:xfrm>
        </p:spPr>
        <p:txBody>
          <a:bodyPr/>
          <a:lstStyle>
            <a:lvl1pPr>
              <a:spcBef>
                <a:spcPts val="848"/>
              </a:spcBef>
              <a:defRPr sz="1200"/>
            </a:lvl1pPr>
            <a:lvl2pPr>
              <a:defRPr sz="11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1016001" y="6001937"/>
            <a:ext cx="9046633" cy="114519"/>
          </a:xfrm>
        </p:spPr>
        <p:txBody>
          <a:bodyPr wrap="square" anchor="t"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lvl1pPr>
              <a:defRPr sz="1200"/>
            </a:lvl1pPr>
          </a:lstStyle>
          <a:p>
            <a:r>
              <a:rPr lang="en-US"/>
              <a:t>GTM</a:t>
            </a:r>
            <a:endParaRPr lang="en-US" dirty="0"/>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sz="1200"/>
            </a:lvl1pPr>
          </a:lstStyle>
          <a:p>
            <a:r>
              <a:rPr lang="en-US"/>
              <a:t>U.S.</a:t>
            </a:r>
            <a:endParaRPr lang="en-US" dirty="0"/>
          </a:p>
        </p:txBody>
      </p:sp>
    </p:spTree>
    <p:extLst>
      <p:ext uri="{BB962C8B-B14F-4D97-AF65-F5344CB8AC3E}">
        <p14:creationId xmlns:p14="http://schemas.microsoft.com/office/powerpoint/2010/main" val="4217107847"/>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1016002" y="1204913"/>
            <a:ext cx="5314951" cy="4576762"/>
          </a:xfrm>
        </p:spPr>
        <p:txBody>
          <a:bodyPr/>
          <a:lstStyle>
            <a:lvl1pPr>
              <a:defRPr sz="105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6572253" y="1204913"/>
            <a:ext cx="5331881" cy="4576762"/>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1016002" y="5968605"/>
            <a:ext cx="9046633"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lvl1pPr>
              <a:defRPr sz="1200"/>
            </a:lvl1pPr>
          </a:lstStyle>
          <a:p>
            <a:r>
              <a:rPr lang="en-US"/>
              <a:t>GTM</a:t>
            </a:r>
            <a:endParaRPr lang="en-US" dirty="0"/>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lvl1pPr>
              <a:defRPr sz="1200"/>
            </a:lvl1pPr>
          </a:lstStyle>
          <a:p>
            <a:r>
              <a:rPr lang="en-US"/>
              <a:t>U.S.</a:t>
            </a:r>
            <a:endParaRPr lang="en-US" dirty="0"/>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645884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4137323585"/>
      </p:ext>
    </p:extLst>
  </p:cSld>
  <p:clrMapOvr>
    <a:masterClrMapping/>
  </p:clrMapOvr>
  <p:extLst>
    <p:ext uri="{DCECCB84-F9BA-43D5-87BE-67443E8EF086}">
      <p15:sldGuideLst xmlns:p15="http://schemas.microsoft.com/office/powerpoint/2012/main">
        <p15:guide id="2" pos="7668">
          <p15:clr>
            <a:srgbClr val="FBAE40"/>
          </p15:clr>
        </p15:guide>
        <p15:guide id="3" orient="horz" pos="13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1016003" y="1204913"/>
            <a:ext cx="7175499"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8437034" y="1204913"/>
            <a:ext cx="34671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831588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lvl1pPr>
              <a:defRPr sz="1200"/>
            </a:lvl1pPr>
          </a:lstStyle>
          <a:p>
            <a:r>
              <a:rPr lang="en-US"/>
              <a:t>GTM</a:t>
            </a:r>
            <a:endParaRPr lang="en-US" dirty="0"/>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sz="1200"/>
            </a:lvl1pPr>
          </a:lstStyle>
          <a:p>
            <a:r>
              <a:rPr lang="en-US"/>
              <a:t>U.S.</a:t>
            </a:r>
            <a:endParaRPr lang="en-US" dirty="0"/>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1016002" y="5966208"/>
            <a:ext cx="9046633"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3537763913"/>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5" name="Subtitle 3">
            <a:extLst>
              <a:ext uri="{FF2B5EF4-FFF2-40B4-BE49-F238E27FC236}">
                <a16:creationId xmlns:a16="http://schemas.microsoft.com/office/drawing/2014/main" id="{AAF7F2B7-E2AC-6D40-8E28-92F673998E17}"/>
              </a:ext>
            </a:extLst>
          </p:cNvPr>
          <p:cNvSpPr>
            <a:spLocks noGrp="1"/>
          </p:cNvSpPr>
          <p:nvPr>
            <p:ph type="subTitle" idx="24" hasCustomPrompt="1"/>
          </p:nvPr>
        </p:nvSpPr>
        <p:spPr>
          <a:xfrm>
            <a:off x="1016000" y="1177202"/>
            <a:ext cx="10888133" cy="365760"/>
          </a:xfrm>
          <a:prstGeom prst="rect">
            <a:avLst/>
          </a:prstGeom>
        </p:spPr>
        <p:txBody>
          <a:bodyPr>
            <a:noAutofit/>
          </a:bodyPr>
          <a:lstStyle>
            <a:lvl1pPr marL="0" indent="0" algn="l">
              <a:lnSpc>
                <a:spcPct val="99000"/>
              </a:lnSpc>
              <a:spcBef>
                <a:spcPts val="0"/>
              </a:spcBef>
              <a:buNone/>
              <a:defRPr sz="1026" b="1" cap="none" baseline="0">
                <a:solidFill>
                  <a:schemeClr val="tx1"/>
                </a:solidFill>
                <a:latin typeface="+mj-lt"/>
              </a:defRPr>
            </a:lvl1pPr>
            <a:lvl2pPr marL="0" indent="0" algn="l">
              <a:lnSpc>
                <a:spcPct val="99000"/>
              </a:lnSpc>
              <a:spcBef>
                <a:spcPts val="0"/>
              </a:spcBef>
              <a:buNone/>
              <a:defRPr sz="855" b="0" cap="none" baseline="0">
                <a:solidFill>
                  <a:schemeClr val="tx1"/>
                </a:solidFill>
                <a:latin typeface="+mn-lt"/>
              </a:defRPr>
            </a:lvl2pPr>
            <a:lvl3pPr marL="0" indent="0" algn="l">
              <a:lnSpc>
                <a:spcPct val="100000"/>
              </a:lnSpc>
              <a:spcBef>
                <a:spcPts val="0"/>
              </a:spcBef>
              <a:buNone/>
              <a:defRPr sz="1107" b="0" cap="all" baseline="0">
                <a:solidFill>
                  <a:schemeClr val="tx2"/>
                </a:solidFill>
                <a:latin typeface="+mn-lt"/>
              </a:defRPr>
            </a:lvl3pPr>
            <a:lvl4pPr marL="0" indent="0" algn="l">
              <a:lnSpc>
                <a:spcPct val="100000"/>
              </a:lnSpc>
              <a:spcBef>
                <a:spcPts val="0"/>
              </a:spcBef>
              <a:buNone/>
              <a:defRPr sz="1107" b="0" cap="all" baseline="0">
                <a:solidFill>
                  <a:schemeClr val="tx2"/>
                </a:solidFill>
                <a:latin typeface="+mn-lt"/>
              </a:defRPr>
            </a:lvl4pPr>
            <a:lvl5pPr marL="0" indent="0" algn="l">
              <a:lnSpc>
                <a:spcPct val="100000"/>
              </a:lnSpc>
              <a:spcBef>
                <a:spcPts val="0"/>
              </a:spcBef>
              <a:buNone/>
              <a:defRPr sz="1107" b="0" cap="all" baseline="0">
                <a:solidFill>
                  <a:schemeClr val="tx2"/>
                </a:solidFill>
                <a:latin typeface="+mn-lt"/>
              </a:defRPr>
            </a:lvl5pPr>
            <a:lvl6pPr marL="0" indent="0" algn="l">
              <a:lnSpc>
                <a:spcPct val="100000"/>
              </a:lnSpc>
              <a:spcBef>
                <a:spcPts val="0"/>
              </a:spcBef>
              <a:buNone/>
              <a:defRPr sz="1107" b="0" cap="all" baseline="0">
                <a:solidFill>
                  <a:schemeClr val="tx2"/>
                </a:solidFill>
                <a:latin typeface="+mn-lt"/>
              </a:defRPr>
            </a:lvl6pPr>
            <a:lvl7pPr marL="0" indent="0" algn="l">
              <a:lnSpc>
                <a:spcPct val="100000"/>
              </a:lnSpc>
              <a:spcBef>
                <a:spcPts val="0"/>
              </a:spcBef>
              <a:buNone/>
              <a:defRPr sz="1107" b="0" cap="all" baseline="0">
                <a:solidFill>
                  <a:schemeClr val="tx2"/>
                </a:solidFill>
                <a:latin typeface="+mn-lt"/>
              </a:defRPr>
            </a:lvl7pPr>
            <a:lvl8pPr marL="0" indent="0" algn="l">
              <a:lnSpc>
                <a:spcPct val="100000"/>
              </a:lnSpc>
              <a:spcBef>
                <a:spcPts val="0"/>
              </a:spcBef>
              <a:buNone/>
              <a:defRPr sz="1107" b="0" cap="all" baseline="0">
                <a:solidFill>
                  <a:schemeClr val="tx2"/>
                </a:solidFill>
                <a:latin typeface="+mn-lt"/>
              </a:defRPr>
            </a:lvl8pPr>
            <a:lvl9pPr marL="0" indent="0" algn="l">
              <a:lnSpc>
                <a:spcPct val="100000"/>
              </a:lnSpc>
              <a:spcBef>
                <a:spcPts val="0"/>
              </a:spcBef>
              <a:buNone/>
              <a:defRPr sz="1107" b="0" cap="all" baseline="0">
                <a:solidFill>
                  <a:schemeClr val="tx2"/>
                </a:solidFill>
                <a:latin typeface="+mn-lt"/>
              </a:defRPr>
            </a:lvl9pPr>
          </a:lstStyle>
          <a:p>
            <a:r>
              <a:rPr lang="en-US" dirty="0"/>
              <a:t>[Optional slide subtitle]</a:t>
            </a:r>
          </a:p>
          <a:p>
            <a:pPr lvl="1"/>
            <a:r>
              <a:rPr lang="en-US" dirty="0"/>
              <a:t>Level two</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1016000" y="1731603"/>
            <a:ext cx="10888133" cy="4050075"/>
          </a:xfrm>
          <a:prstGeom prst="rect">
            <a:avLst/>
          </a:prstGeom>
        </p:spPr>
        <p:txBody>
          <a:bodyPr/>
          <a:lstStyle>
            <a:lvl1pPr>
              <a:spcBef>
                <a:spcPts val="830"/>
              </a:spcBef>
              <a:defRPr sz="923"/>
            </a:lvl1pPr>
            <a:lvl2pPr>
              <a:defRPr sz="923"/>
            </a:lvl2pPr>
            <a:lvl3pPr>
              <a:defRPr sz="923"/>
            </a:lvl3pPr>
            <a:lvl4pPr>
              <a:defRPr sz="923"/>
            </a:lvl4pPr>
            <a:lvl5pPr>
              <a:defRPr sz="923"/>
            </a:lvl5pPr>
            <a:lvl6pPr>
              <a:defRPr sz="923"/>
            </a:lvl6pPr>
            <a:lvl7pPr>
              <a:defRPr sz="923"/>
            </a:lvl7pPr>
            <a:lvl8pPr>
              <a:defRPr sz="923"/>
            </a:lvl8pPr>
            <a:lvl9pPr>
              <a:defRPr sz="92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29E0182D-8404-424E-AA4A-C1864C8DCFE9}"/>
              </a:ext>
            </a:extLst>
          </p:cNvPr>
          <p:cNvSpPr>
            <a:spLocks noGrp="1"/>
          </p:cNvSpPr>
          <p:nvPr>
            <p:ph type="body" sz="quarter" idx="25" hasCustomPrompt="1"/>
          </p:nvPr>
        </p:nvSpPr>
        <p:spPr>
          <a:xfrm>
            <a:off x="1016002" y="6578417"/>
            <a:ext cx="9046633" cy="97912"/>
          </a:xfrm>
          <a:prstGeom prst="rect">
            <a:avLst/>
          </a:prstGeom>
        </p:spPr>
        <p:txBody>
          <a:bodyPr wrap="square" anchor="b" anchorCtr="0">
            <a:spAutoFit/>
          </a:bodyPr>
          <a:lstStyle>
            <a:lvl1pPr marL="0" indent="0">
              <a:lnSpc>
                <a:spcPct val="93000"/>
              </a:lnSpc>
              <a:spcBef>
                <a:spcPts val="0"/>
              </a:spcBef>
              <a:buFontTx/>
              <a:buNone/>
              <a:defRPr sz="684" b="0">
                <a:solidFill>
                  <a:schemeClr val="tx1"/>
                </a:solidFill>
                <a:latin typeface="+mn-lt"/>
              </a:defRPr>
            </a:lvl1pPr>
            <a:lvl2pPr marL="0" indent="0">
              <a:spcBef>
                <a:spcPts val="0"/>
              </a:spcBef>
              <a:buFontTx/>
              <a:buNone/>
              <a:defRPr sz="647"/>
            </a:lvl2pPr>
            <a:lvl3pPr marL="0" indent="0">
              <a:spcBef>
                <a:spcPts val="0"/>
              </a:spcBef>
              <a:buFontTx/>
              <a:buNone/>
              <a:defRPr sz="647"/>
            </a:lvl3pPr>
            <a:lvl4pPr marL="0" indent="0">
              <a:spcBef>
                <a:spcPts val="0"/>
              </a:spcBef>
              <a:buFontTx/>
              <a:buNone/>
              <a:defRPr sz="647"/>
            </a:lvl4pPr>
            <a:lvl5pPr marL="0" indent="0">
              <a:spcBef>
                <a:spcPts val="0"/>
              </a:spcBef>
              <a:buFontTx/>
              <a:buNone/>
              <a:defRPr sz="647"/>
            </a:lvl5pPr>
            <a:lvl6pPr marL="0" indent="0">
              <a:spcBef>
                <a:spcPts val="0"/>
              </a:spcBef>
              <a:buFontTx/>
              <a:buNone/>
              <a:defRPr sz="647"/>
            </a:lvl6pPr>
            <a:lvl7pPr marL="0" indent="0">
              <a:spcBef>
                <a:spcPts val="0"/>
              </a:spcBef>
              <a:buFontTx/>
              <a:buNone/>
              <a:defRPr sz="647"/>
            </a:lvl7pPr>
            <a:lvl8pPr marL="0" indent="0">
              <a:spcBef>
                <a:spcPts val="0"/>
              </a:spcBef>
              <a:buFontTx/>
              <a:buNone/>
              <a:defRPr sz="647"/>
            </a:lvl8pPr>
            <a:lvl9pPr marL="0" indent="0">
              <a:spcBef>
                <a:spcPts val="0"/>
              </a:spcBef>
              <a:buFontTx/>
              <a:buNone/>
              <a:defRPr sz="647"/>
            </a:lvl9pPr>
          </a:lstStyle>
          <a:p>
            <a:pPr lvl="0"/>
            <a:r>
              <a:rPr lang="en-US" dirty="0"/>
              <a:t>[Optional footnotes]</a:t>
            </a:r>
          </a:p>
        </p:txBody>
      </p:sp>
      <p:sp>
        <p:nvSpPr>
          <p:cNvPr id="4" name="Date Placeholder 4">
            <a:extLst>
              <a:ext uri="{FF2B5EF4-FFF2-40B4-BE49-F238E27FC236}">
                <a16:creationId xmlns:a16="http://schemas.microsoft.com/office/drawing/2014/main" id="{2FC92DA8-89F0-783E-BC24-09CF962A3F5C}"/>
              </a:ext>
            </a:extLst>
          </p:cNvPr>
          <p:cNvSpPr>
            <a:spLocks noGrp="1"/>
          </p:cNvSpPr>
          <p:nvPr>
            <p:ph type="dt" sz="half" idx="2"/>
          </p:nvPr>
        </p:nvSpPr>
        <p:spPr>
          <a:xfrm>
            <a:off x="9956799" y="697407"/>
            <a:ext cx="789263" cy="244380"/>
          </a:xfrm>
          <a:prstGeom prst="rect">
            <a:avLst/>
          </a:prstGeom>
        </p:spPr>
        <p:txBody>
          <a:bodyPr vert="horz" lIns="0" tIns="0" rIns="0" bIns="0" rtlCol="0" anchor="ctr"/>
          <a:lstStyle>
            <a:lvl1pPr algn="ctr">
              <a:defRPr sz="1200" cap="all" spc="-28" baseline="0">
                <a:solidFill>
                  <a:schemeClr val="tx1"/>
                </a:solidFill>
                <a:latin typeface="JPM AM Pro" panose="020B0503040102020003" pitchFamily="34" charset="0"/>
              </a:defRPr>
            </a:lvl1pPr>
          </a:lstStyle>
          <a:p>
            <a:r>
              <a:rPr lang="en-US" dirty="0"/>
              <a:t>GTM</a:t>
            </a:r>
          </a:p>
        </p:txBody>
      </p:sp>
      <p:sp>
        <p:nvSpPr>
          <p:cNvPr id="6" name="Footer Placeholder 6">
            <a:extLst>
              <a:ext uri="{FF2B5EF4-FFF2-40B4-BE49-F238E27FC236}">
                <a16:creationId xmlns:a16="http://schemas.microsoft.com/office/drawing/2014/main" id="{D35C3E88-824A-3EDF-37A3-78F6669F783A}"/>
              </a:ext>
            </a:extLst>
          </p:cNvPr>
          <p:cNvSpPr>
            <a:spLocks noGrp="1"/>
          </p:cNvSpPr>
          <p:nvPr>
            <p:ph type="ftr" sz="quarter" idx="3"/>
          </p:nvPr>
        </p:nvSpPr>
        <p:spPr>
          <a:xfrm>
            <a:off x="10746065" y="697408"/>
            <a:ext cx="584201" cy="244380"/>
          </a:xfrm>
          <a:prstGeom prst="rect">
            <a:avLst/>
          </a:prstGeom>
        </p:spPr>
        <p:txBody>
          <a:bodyPr vert="horz" lIns="0" tIns="0" rIns="0" bIns="0" rtlCol="0" anchor="ctr"/>
          <a:lstStyle>
            <a:lvl1pPr algn="ctr">
              <a:defRPr sz="1200" cap="all" spc="-28" baseline="0">
                <a:solidFill>
                  <a:schemeClr val="tx1"/>
                </a:solidFill>
                <a:latin typeface="JPM AM Pro" panose="020B0503040102020003" pitchFamily="34" charset="0"/>
              </a:defRPr>
            </a:lvl1pPr>
          </a:lstStyle>
          <a:p>
            <a:r>
              <a:rPr lang="en-US" dirty="0"/>
              <a:t>GTIA</a:t>
            </a:r>
          </a:p>
        </p:txBody>
      </p:sp>
    </p:spTree>
    <p:extLst>
      <p:ext uri="{BB962C8B-B14F-4D97-AF65-F5344CB8AC3E}">
        <p14:creationId xmlns:p14="http://schemas.microsoft.com/office/powerpoint/2010/main" val="209001708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761998" y="316396"/>
            <a:ext cx="9294813" cy="617836"/>
          </a:xfrm>
          <a:prstGeom prst="rect">
            <a:avLst/>
          </a:prstGeom>
        </p:spPr>
        <p:txBody>
          <a:bodyPr vert="horz" lIns="0" tIns="0" rIns="0" bIns="0" rtlCol="0" anchor="b" anchorCtr="0">
            <a:noAutofit/>
          </a:bodyPr>
          <a:lstStyle/>
          <a:p>
            <a:endParaRPr lang="en-US" dirty="0"/>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761995" y="1204912"/>
            <a:ext cx="11218863" cy="4576763"/>
          </a:xfrm>
          <a:prstGeom prst="rect">
            <a:avLst/>
          </a:prstGeom>
        </p:spPr>
        <p:txBody>
          <a:bodyPr vert="horz" lIns="0" tIns="0" rIns="0" bIns="0" spcCol="18288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Slide Number">
            <a:extLst>
              <a:ext uri="{FF2B5EF4-FFF2-40B4-BE49-F238E27FC236}">
                <a16:creationId xmlns:a16="http://schemas.microsoft.com/office/drawing/2014/main" id="{B208C041-2079-C143-BCBB-CA39FC0EE2EA}"/>
              </a:ext>
            </a:extLst>
          </p:cNvPr>
          <p:cNvSpPr txBox="1">
            <a:spLocks/>
          </p:cNvSpPr>
          <p:nvPr userDrawn="1"/>
        </p:nvSpPr>
        <p:spPr>
          <a:xfrm>
            <a:off x="173436" y="6435795"/>
            <a:ext cx="466592"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69B7A4-A2A9-C149-B668-A90F474E3BB4}" type="slidenum">
              <a:rPr lang="en-US" sz="1500" b="0" cap="all" baseline="0" smtClean="0">
                <a:solidFill>
                  <a:schemeClr val="tx1"/>
                </a:solidFill>
                <a:latin typeface="+mj-lt"/>
              </a:rPr>
              <a:pPr algn="ctr"/>
              <a:t>‹#›</a:t>
            </a:fld>
            <a:endParaRPr lang="en-US" sz="1500" b="0" cap="all" baseline="0" dirty="0">
              <a:solidFill>
                <a:schemeClr val="tx1"/>
              </a:solidFill>
              <a:latin typeface="+mj-lt"/>
            </a:endParaRPr>
          </a:p>
        </p:txBody>
      </p:sp>
      <p:sp>
        <p:nvSpPr>
          <p:cNvPr id="5" name="Date Placeholder 4">
            <a:extLst>
              <a:ext uri="{FF2B5EF4-FFF2-40B4-BE49-F238E27FC236}">
                <a16:creationId xmlns:a16="http://schemas.microsoft.com/office/drawing/2014/main" id="{E04D6E14-D246-4A73-864B-3BF3A7133973}"/>
              </a:ext>
            </a:extLst>
          </p:cNvPr>
          <p:cNvSpPr>
            <a:spLocks noGrp="1"/>
          </p:cNvSpPr>
          <p:nvPr>
            <p:ph type="dt" sz="half" idx="2"/>
          </p:nvPr>
        </p:nvSpPr>
        <p:spPr>
          <a:xfrm>
            <a:off x="10266364" y="649338"/>
            <a:ext cx="581820" cy="365125"/>
          </a:xfrm>
          <a:prstGeom prst="rect">
            <a:avLst/>
          </a:prstGeom>
        </p:spPr>
        <p:txBody>
          <a:bodyPr vert="horz" lIns="0" tIns="0" rIns="0" bIns="0" rtlCol="0" anchor="ctr"/>
          <a:lstStyle>
            <a:lvl1pPr algn="ctr">
              <a:defRPr sz="1200" cap="all" spc="-30" baseline="0">
                <a:solidFill>
                  <a:schemeClr val="tx1"/>
                </a:solidFill>
                <a:latin typeface="JPM AM Pro" panose="020B0503040102020003" pitchFamily="34" charset="0"/>
              </a:defRPr>
            </a:lvl1pPr>
          </a:lstStyle>
          <a:p>
            <a:r>
              <a:rPr lang="en-US"/>
              <a:t>GTM</a:t>
            </a:r>
            <a:endParaRPr lang="en-US" dirty="0"/>
          </a:p>
        </p:txBody>
      </p:sp>
      <p:sp>
        <p:nvSpPr>
          <p:cNvPr id="7" name="Footer Placeholder 6">
            <a:extLst>
              <a:ext uri="{FF2B5EF4-FFF2-40B4-BE49-F238E27FC236}">
                <a16:creationId xmlns:a16="http://schemas.microsoft.com/office/drawing/2014/main" id="{73FB229A-93CA-452A-9886-521CEB8E7EAC}"/>
              </a:ext>
            </a:extLst>
          </p:cNvPr>
          <p:cNvSpPr>
            <a:spLocks noGrp="1"/>
          </p:cNvSpPr>
          <p:nvPr>
            <p:ph type="ftr" sz="quarter" idx="3"/>
          </p:nvPr>
        </p:nvSpPr>
        <p:spPr>
          <a:xfrm>
            <a:off x="10860426" y="646907"/>
            <a:ext cx="529548" cy="365125"/>
          </a:xfrm>
          <a:prstGeom prst="rect">
            <a:avLst/>
          </a:prstGeom>
        </p:spPr>
        <p:txBody>
          <a:bodyPr vert="horz" lIns="0" tIns="0" rIns="0" bIns="0" rtlCol="0" anchor="ctr"/>
          <a:lstStyle>
            <a:lvl1pPr algn="ctr">
              <a:defRPr sz="1200" cap="all" spc="-30" baseline="0">
                <a:solidFill>
                  <a:schemeClr val="tx1"/>
                </a:solidFill>
                <a:latin typeface="JPM AM Pro" panose="020B0503040102020003" pitchFamily="34" charset="0"/>
              </a:defRPr>
            </a:lvl1pPr>
          </a:lstStyle>
          <a:p>
            <a:r>
              <a:rPr lang="en-US" dirty="0"/>
              <a:t>U.S.</a:t>
            </a:r>
          </a:p>
        </p:txBody>
      </p:sp>
      <p:cxnSp>
        <p:nvCxnSpPr>
          <p:cNvPr id="17" name="Straight Connector 16">
            <a:extLst>
              <a:ext uri="{FF2B5EF4-FFF2-40B4-BE49-F238E27FC236}">
                <a16:creationId xmlns:a16="http://schemas.microsoft.com/office/drawing/2014/main" id="{7A48D36D-67C3-4F14-AD11-3516602EA8CD}"/>
              </a:ext>
            </a:extLst>
          </p:cNvPr>
          <p:cNvCxnSpPr>
            <a:cxnSpLocks/>
          </p:cNvCxnSpPr>
          <p:nvPr userDrawn="1"/>
        </p:nvCxnSpPr>
        <p:spPr>
          <a:xfrm>
            <a:off x="761996" y="1080294"/>
            <a:ext cx="11218867"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8" name="Rectangle: Rounded Corners 17">
            <a:extLst>
              <a:ext uri="{FF2B5EF4-FFF2-40B4-BE49-F238E27FC236}">
                <a16:creationId xmlns:a16="http://schemas.microsoft.com/office/drawing/2014/main" id="{CCF6862E-C79B-440D-84F7-2D6AF8C8A99C}"/>
              </a:ext>
            </a:extLst>
          </p:cNvPr>
          <p:cNvSpPr/>
          <p:nvPr userDrawn="1"/>
        </p:nvSpPr>
        <p:spPr>
          <a:xfrm>
            <a:off x="10266363" y="705935"/>
            <a:ext cx="1714500" cy="245270"/>
          </a:xfrm>
          <a:prstGeom prst="roundRect">
            <a:avLst>
              <a:gd name="adj" fmla="val 50000"/>
            </a:avLst>
          </a:prstGeom>
          <a:noFill/>
          <a:ln w="508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1000"/>
          </a:p>
        </p:txBody>
      </p:sp>
      <p:grpSp>
        <p:nvGrpSpPr>
          <p:cNvPr id="14" name="Group 13">
            <a:extLst>
              <a:ext uri="{FF2B5EF4-FFF2-40B4-BE49-F238E27FC236}">
                <a16:creationId xmlns:a16="http://schemas.microsoft.com/office/drawing/2014/main" id="{CE1BEA04-B15D-4190-BFF8-CA18F916FB92}"/>
              </a:ext>
            </a:extLst>
          </p:cNvPr>
          <p:cNvGrpSpPr/>
          <p:nvPr userDrawn="1"/>
        </p:nvGrpSpPr>
        <p:grpSpPr>
          <a:xfrm>
            <a:off x="10848183" y="705935"/>
            <a:ext cx="550862" cy="245270"/>
            <a:chOff x="8059547" y="681893"/>
            <a:chExt cx="438151" cy="295810"/>
          </a:xfrm>
        </p:grpSpPr>
        <p:cxnSp>
          <p:nvCxnSpPr>
            <p:cNvPr id="20" name="Straight Connector 19">
              <a:extLst>
                <a:ext uri="{FF2B5EF4-FFF2-40B4-BE49-F238E27FC236}">
                  <a16:creationId xmlns:a16="http://schemas.microsoft.com/office/drawing/2014/main" id="{4C0CB8B8-7151-4799-8D35-4452D4CAC1A5}"/>
                </a:ext>
              </a:extLst>
            </p:cNvPr>
            <p:cNvCxnSpPr/>
            <p:nvPr userDrawn="1"/>
          </p:nvCxnSpPr>
          <p:spPr>
            <a:xfrm>
              <a:off x="8059547" y="681893"/>
              <a:ext cx="0" cy="29581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1" name="Straight Connector 20">
              <a:extLst>
                <a:ext uri="{FF2B5EF4-FFF2-40B4-BE49-F238E27FC236}">
                  <a16:creationId xmlns:a16="http://schemas.microsoft.com/office/drawing/2014/main" id="{1D392C04-2A6C-4A7B-9DBA-3E2520014D83}"/>
                </a:ext>
              </a:extLst>
            </p:cNvPr>
            <p:cNvCxnSpPr/>
            <p:nvPr userDrawn="1"/>
          </p:nvCxnSpPr>
          <p:spPr>
            <a:xfrm>
              <a:off x="8497698" y="681893"/>
              <a:ext cx="0" cy="29581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grpSp>
      <p:cxnSp>
        <p:nvCxnSpPr>
          <p:cNvPr id="19" name="Straight Connector 18">
            <a:extLst>
              <a:ext uri="{FF2B5EF4-FFF2-40B4-BE49-F238E27FC236}">
                <a16:creationId xmlns:a16="http://schemas.microsoft.com/office/drawing/2014/main" id="{DE4D5BA6-3793-492A-8A92-A5772F48B553}"/>
              </a:ext>
            </a:extLst>
          </p:cNvPr>
          <p:cNvCxnSpPr/>
          <p:nvPr userDrawn="1"/>
        </p:nvCxnSpPr>
        <p:spPr>
          <a:xfrm>
            <a:off x="640028" y="0"/>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26" name="Freeform: Shape 25">
            <a:extLst>
              <a:ext uri="{FF2B5EF4-FFF2-40B4-BE49-F238E27FC236}">
                <a16:creationId xmlns:a16="http://schemas.microsoft.com/office/drawing/2014/main" id="{5EC94F6B-682F-4EEF-8DCC-72DE0A5C3B6C}"/>
              </a:ext>
            </a:extLst>
          </p:cNvPr>
          <p:cNvSpPr/>
          <p:nvPr userDrawn="1"/>
        </p:nvSpPr>
        <p:spPr>
          <a:xfrm>
            <a:off x="181790" y="595556"/>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a:p>
        </p:txBody>
      </p:sp>
      <p:pic>
        <p:nvPicPr>
          <p:cNvPr id="29" name="Graphic 28">
            <a:extLst>
              <a:ext uri="{FF2B5EF4-FFF2-40B4-BE49-F238E27FC236}">
                <a16:creationId xmlns:a16="http://schemas.microsoft.com/office/drawing/2014/main" id="{EC14C7E3-027A-4396-87DD-1C9010D9F54F}"/>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74058" y="6220619"/>
            <a:ext cx="1306800" cy="430352"/>
          </a:xfrm>
          <a:prstGeom prst="rect">
            <a:avLst/>
          </a:prstGeom>
        </p:spPr>
      </p:pic>
    </p:spTree>
    <p:extLst>
      <p:ext uri="{BB962C8B-B14F-4D97-AF65-F5344CB8AC3E}">
        <p14:creationId xmlns:p14="http://schemas.microsoft.com/office/powerpoint/2010/main" val="4283010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hf sldNum="0" hdr="0"/>
  <p:txStyles>
    <p:titleStyle>
      <a:lvl1pPr algn="l" defTabSz="685800" rtl="0" eaLnBrk="1" latinLnBrk="0" hangingPunct="1">
        <a:lnSpc>
          <a:spcPct val="90000"/>
        </a:lnSpc>
        <a:spcBef>
          <a:spcPct val="0"/>
        </a:spcBef>
        <a:buNone/>
        <a:defRPr sz="1800" b="1" kern="1200">
          <a:solidFill>
            <a:schemeClr val="tx1"/>
          </a:solidFill>
          <a:latin typeface="JPM AM Pro" panose="020B0503040102020003" pitchFamily="34" charset="0"/>
          <a:ea typeface="+mj-ea"/>
          <a:cs typeface="+mj-cs"/>
        </a:defRPr>
      </a:lvl1pPr>
    </p:titleStyle>
    <p:bodyStyle>
      <a:lvl1pPr marL="0" indent="0" algn="l" defTabSz="685800" rtl="0" eaLnBrk="1" latinLnBrk="0" hangingPunct="1">
        <a:lnSpc>
          <a:spcPct val="100000"/>
        </a:lnSpc>
        <a:spcBef>
          <a:spcPts val="900"/>
        </a:spcBef>
        <a:buClrTx/>
        <a:buFont typeface="Arial" panose="020B0604020202020204" pitchFamily="34" charset="0"/>
        <a:buNone/>
        <a:defRPr sz="1000" b="1" kern="1200">
          <a:solidFill>
            <a:schemeClr val="tx1"/>
          </a:solidFill>
          <a:latin typeface="+mj-lt"/>
          <a:ea typeface="+mn-ea"/>
          <a:cs typeface="+mn-cs"/>
        </a:defRPr>
      </a:lvl1pPr>
      <a:lvl2pPr marL="0" indent="0" algn="l" defTabSz="685800" rtl="0" eaLnBrk="1" latinLnBrk="0" hangingPunct="1">
        <a:lnSpc>
          <a:spcPct val="100000"/>
        </a:lnSpc>
        <a:spcBef>
          <a:spcPts val="300"/>
        </a:spcBef>
        <a:buClrTx/>
        <a:buFont typeface="Arial" panose="020B0604020202020204" pitchFamily="34" charset="0"/>
        <a:buNone/>
        <a:defRPr sz="1000" kern="1200">
          <a:solidFill>
            <a:schemeClr val="tx1"/>
          </a:solidFill>
          <a:latin typeface="+mn-lt"/>
          <a:ea typeface="+mn-ea"/>
          <a:cs typeface="+mn-cs"/>
        </a:defRPr>
      </a:lvl2pPr>
      <a:lvl3pPr marL="179388"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3pPr>
      <a:lvl4pPr marL="358775"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4pPr>
      <a:lvl5pPr marL="538163" indent="-179388" algn="l" defTabSz="685800" rtl="0" eaLnBrk="1" latinLnBrk="0" hangingPunct="1">
        <a:lnSpc>
          <a:spcPct val="100000"/>
        </a:lnSpc>
        <a:spcBef>
          <a:spcPts val="300"/>
        </a:spcBef>
        <a:buClrTx/>
        <a:buFont typeface="Arial" panose="020B0604020202020204" pitchFamily="34" charset="0"/>
        <a:buChar char="–"/>
        <a:defRPr sz="1000" kern="1200">
          <a:solidFill>
            <a:schemeClr val="tx1"/>
          </a:solidFill>
          <a:latin typeface="+mn-lt"/>
          <a:ea typeface="+mn-ea"/>
          <a:cs typeface="+mn-cs"/>
        </a:defRPr>
      </a:lvl5pPr>
      <a:lvl6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j-lt"/>
          <a:ea typeface="+mn-ea"/>
          <a:cs typeface="+mn-cs"/>
        </a:defRPr>
      </a:lvl6pPr>
      <a:lvl7pPr marL="0" indent="0" algn="l" defTabSz="685800" rtl="0" eaLnBrk="1" latinLnBrk="0" hangingPunct="1">
        <a:lnSpc>
          <a:spcPct val="100000"/>
        </a:lnSpc>
        <a:spcBef>
          <a:spcPts val="300"/>
        </a:spcBef>
        <a:buClrTx/>
        <a:buFont typeface="Arial" panose="020B0604020202020204" pitchFamily="34" charset="0"/>
        <a:buNone/>
        <a:defRPr sz="800" kern="1200">
          <a:solidFill>
            <a:schemeClr val="tx1"/>
          </a:solidFill>
          <a:latin typeface="+mn-lt"/>
          <a:ea typeface="+mn-ea"/>
          <a:cs typeface="+mn-cs"/>
        </a:defRPr>
      </a:lvl7pPr>
      <a:lvl8pPr marL="179388"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8pPr>
      <a:lvl9pPr marL="358775" indent="-179388" algn="l" defTabSz="685800" rtl="0" eaLnBrk="1" latinLnBrk="0" hangingPunct="1">
        <a:lnSpc>
          <a:spcPct val="100000"/>
        </a:lnSpc>
        <a:spcBef>
          <a:spcPts val="300"/>
        </a:spcBef>
        <a:buClrTx/>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685800" rtl="0" eaLnBrk="1" latinLnBrk="0" hangingPunct="1">
        <a:defRPr sz="1000" kern="1200">
          <a:solidFill>
            <a:schemeClr val="tx1"/>
          </a:solidFill>
          <a:latin typeface="+mn-lt"/>
          <a:ea typeface="+mn-ea"/>
          <a:cs typeface="+mn-cs"/>
        </a:defRPr>
      </a:lvl1pPr>
      <a:lvl2pPr marL="342900" algn="l" defTabSz="685800" rtl="0" eaLnBrk="1" latinLnBrk="0" hangingPunct="1">
        <a:defRPr sz="1000" kern="1200">
          <a:solidFill>
            <a:schemeClr val="tx1"/>
          </a:solidFill>
          <a:latin typeface="+mn-lt"/>
          <a:ea typeface="+mn-ea"/>
          <a:cs typeface="+mn-cs"/>
        </a:defRPr>
      </a:lvl2pPr>
      <a:lvl3pPr marL="685800" algn="l" defTabSz="685800" rtl="0" eaLnBrk="1" latinLnBrk="0" hangingPunct="1">
        <a:defRPr sz="100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1000" kern="1200">
          <a:solidFill>
            <a:schemeClr val="tx1"/>
          </a:solidFill>
          <a:latin typeface="+mn-lt"/>
          <a:ea typeface="+mn-ea"/>
          <a:cs typeface="+mn-cs"/>
        </a:defRPr>
      </a:lvl6pPr>
      <a:lvl7pPr marL="2057400" algn="l" defTabSz="685800" rtl="0" eaLnBrk="1" latinLnBrk="0" hangingPunct="1">
        <a:defRPr sz="1000" kern="1200">
          <a:solidFill>
            <a:schemeClr val="tx1"/>
          </a:solidFill>
          <a:latin typeface="+mn-lt"/>
          <a:ea typeface="+mn-ea"/>
          <a:cs typeface="+mn-cs"/>
        </a:defRPr>
      </a:lvl7pPr>
      <a:lvl8pPr marL="2400300" algn="l" defTabSz="685800" rtl="0" eaLnBrk="1" latinLnBrk="0" hangingPunct="1">
        <a:defRPr sz="1000" kern="1200">
          <a:solidFill>
            <a:schemeClr val="tx1"/>
          </a:solidFill>
          <a:latin typeface="+mn-lt"/>
          <a:ea typeface="+mn-ea"/>
          <a:cs typeface="+mn-cs"/>
        </a:defRPr>
      </a:lvl8pPr>
      <a:lvl9pPr marL="2743200" algn="l" defTabSz="685800" rtl="0" eaLnBrk="1" latinLnBrk="0" hangingPunct="1">
        <a:defRPr sz="1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p15:clr>
            <a:srgbClr val="F26B43"/>
          </p15:clr>
        </p15:guide>
        <p15:guide id="2" pos="7547">
          <p15:clr>
            <a:srgbClr val="F26B43"/>
          </p15:clr>
        </p15:guide>
        <p15:guide id="4" orient="horz" pos="3917">
          <p15:clr>
            <a:srgbClr val="F26B43"/>
          </p15:clr>
        </p15:guide>
        <p15:guide id="5" orient="horz" pos="504">
          <p15:clr>
            <a:srgbClr val="F26B43"/>
          </p15:clr>
        </p15:guide>
        <p15:guide id="6" orient="horz" pos="4197">
          <p15:clr>
            <a:srgbClr val="F26B43"/>
          </p15:clr>
        </p15:guide>
        <p15:guide id="7" pos="479">
          <p15:clr>
            <a:srgbClr val="F26B43"/>
          </p15:clr>
        </p15:guide>
        <p15:guide id="8" pos="2757">
          <p15:clr>
            <a:srgbClr val="F26B43"/>
          </p15:clr>
        </p15:guide>
        <p15:guide id="9" pos="5268">
          <p15:clr>
            <a:srgbClr val="F26B43"/>
          </p15:clr>
        </p15:guide>
        <p15:guide id="10" pos="2874">
          <p15:clr>
            <a:srgbClr val="F26B43"/>
          </p15:clr>
        </p15:guide>
        <p15:guide id="11" pos="5151">
          <p15:clr>
            <a:srgbClr val="F26B43"/>
          </p15:clr>
        </p15:guide>
        <p15:guide id="12" orient="horz" pos="3642">
          <p15:clr>
            <a:srgbClr val="F26B43"/>
          </p15:clr>
        </p15:guide>
        <p15:guide id="13" orient="horz" pos="759">
          <p15:clr>
            <a:srgbClr val="F26B43"/>
          </p15:clr>
        </p15:guide>
        <p15:guide id="15" orient="horz" pos="436">
          <p15:clr>
            <a:srgbClr val="F26B43"/>
          </p15:clr>
        </p15:guide>
        <p15:guide id="16" orient="horz" pos="1162">
          <p15:clr>
            <a:srgbClr val="F26B43"/>
          </p15:clr>
        </p15:guide>
        <p15:guide id="17" pos="1674">
          <p15:clr>
            <a:srgbClr val="F26B43"/>
          </p15:clr>
        </p15:guide>
        <p15:guide id="18" pos="1560">
          <p15:clr>
            <a:srgbClr val="F26B43"/>
          </p15:clr>
        </p15:guide>
        <p15:guide id="19" pos="3956">
          <p15:clr>
            <a:srgbClr val="F26B43"/>
          </p15:clr>
        </p15:guide>
        <p15:guide id="20" pos="4070">
          <p15:clr>
            <a:srgbClr val="F26B43"/>
          </p15:clr>
        </p15:guide>
        <p15:guide id="21" pos="6348">
          <p15:clr>
            <a:srgbClr val="F26B43"/>
          </p15:clr>
        </p15:guide>
        <p15:guide id="22" pos="6464">
          <p15:clr>
            <a:srgbClr val="F26B43"/>
          </p15:clr>
        </p15:guide>
        <p15:guide id="23" orient="horz" pos="1253">
          <p15:clr>
            <a:srgbClr val="F26B43"/>
          </p15:clr>
        </p15:guide>
        <p15:guide id="24" orient="horz" pos="1661">
          <p15:clr>
            <a:srgbClr val="F26B43"/>
          </p15:clr>
        </p15:guide>
        <p15:guide id="25" orient="horz" pos="1752">
          <p15:clr>
            <a:srgbClr val="F26B43"/>
          </p15:clr>
        </p15:guide>
        <p15:guide id="26" orient="horz" pos="2150">
          <p15:clr>
            <a:srgbClr val="F26B43"/>
          </p15:clr>
        </p15:guide>
        <p15:guide id="27" orient="horz" pos="2247">
          <p15:clr>
            <a:srgbClr val="F26B43"/>
          </p15:clr>
        </p15:guide>
        <p15:guide id="28" orient="horz" pos="2646">
          <p15:clr>
            <a:srgbClr val="F26B43"/>
          </p15:clr>
        </p15:guide>
        <p15:guide id="29" orient="horz" pos="2742">
          <p15:clr>
            <a:srgbClr val="F26B43"/>
          </p15:clr>
        </p15:guide>
        <p15:guide id="30" orient="horz" pos="3143">
          <p15:clr>
            <a:srgbClr val="F26B43"/>
          </p15:clr>
        </p15:guide>
        <p15:guide id="31" orient="horz" pos="3239">
          <p15:clr>
            <a:srgbClr val="F26B43"/>
          </p15:clr>
        </p15:guide>
        <p15:guide id="32" pos="40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am.jpmorgan.com/us/en/asset-management/adv/insights/market-insights/guide-to-alternativ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am.jpmorgan.com/global/privac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31AF43-BF9A-404E-A814-666A62F78896}"/>
              </a:ext>
            </a:extLst>
          </p:cNvPr>
          <p:cNvSpPr>
            <a:spLocks noGrp="1"/>
          </p:cNvSpPr>
          <p:nvPr>
            <p:ph type="ctrTitle"/>
          </p:nvPr>
        </p:nvSpPr>
        <p:spPr>
          <a:xfrm>
            <a:off x="763200" y="2401677"/>
            <a:ext cx="6913950" cy="1733278"/>
          </a:xfrm>
        </p:spPr>
        <p:txBody>
          <a:bodyPr/>
          <a:lstStyle/>
          <a:p>
            <a:r>
              <a:rPr lang="en-US" sz="4400" spc="-17" dirty="0">
                <a:solidFill>
                  <a:schemeClr val="tx2"/>
                </a:solidFill>
                <a:latin typeface="JPM AM Pro" panose="020B0503040102020003" pitchFamily="34" charset="0"/>
              </a:rPr>
              <a:t>A longer, wider runway for a soft-landing economy: </a:t>
            </a:r>
            <a:br>
              <a:rPr lang="en-US" sz="4400" spc="-17" dirty="0">
                <a:solidFill>
                  <a:schemeClr val="tx2"/>
                </a:solidFill>
                <a:latin typeface="JPM AM Pro" panose="020B0503040102020003" pitchFamily="34" charset="0"/>
              </a:rPr>
            </a:br>
            <a:r>
              <a:rPr lang="en-US" sz="4400" spc="-17" dirty="0">
                <a:solidFill>
                  <a:schemeClr val="tx2"/>
                </a:solidFill>
                <a:latin typeface="JPM AM Pro" panose="020B0503040102020003" pitchFamily="34" charset="0"/>
              </a:rPr>
              <a:t>A Guide to the Markets</a:t>
            </a:r>
            <a:r>
              <a:rPr lang="en-US" sz="4400" baseline="36000" dirty="0">
                <a:solidFill>
                  <a:schemeClr val="tx2"/>
                </a:solidFill>
                <a:latin typeface="JPM AM Pro" panose="020B0503040102020003" pitchFamily="34" charset="0"/>
                <a:cs typeface="Arial" panose="020B0604020202020204" pitchFamily="34" charset="0"/>
              </a:rPr>
              <a:t> ®</a:t>
            </a:r>
            <a:endParaRPr lang="en-US" sz="6000" dirty="0">
              <a:latin typeface="JPM AM Pro" panose="020B0503040102020003" pitchFamily="34" charset="0"/>
            </a:endParaRPr>
          </a:p>
        </p:txBody>
      </p:sp>
      <p:sp>
        <p:nvSpPr>
          <p:cNvPr id="3" name="Subtitle 2">
            <a:extLst>
              <a:ext uri="{FF2B5EF4-FFF2-40B4-BE49-F238E27FC236}">
                <a16:creationId xmlns:a16="http://schemas.microsoft.com/office/drawing/2014/main" id="{2AA87398-7EBB-4CB2-B31C-639A24068198}"/>
              </a:ext>
            </a:extLst>
          </p:cNvPr>
          <p:cNvSpPr>
            <a:spLocks noGrp="1"/>
          </p:cNvSpPr>
          <p:nvPr>
            <p:ph type="subTitle" idx="1"/>
          </p:nvPr>
        </p:nvSpPr>
        <p:spPr>
          <a:xfrm>
            <a:off x="763201" y="5097088"/>
            <a:ext cx="6207870" cy="1121150"/>
          </a:xfrm>
        </p:spPr>
        <p:txBody>
          <a:bodyPr/>
          <a:lstStyle/>
          <a:p>
            <a:pPr marL="0" marR="0" lvl="0" indent="0" algn="l" defTabSz="646508" rtl="0" eaLnBrk="1" fontAlgn="auto" latinLnBrk="0" hangingPunct="1">
              <a:lnSpc>
                <a:spcPct val="100000"/>
              </a:lnSpc>
              <a:spcBef>
                <a:spcPts val="28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JPM AM Pro" panose="020B0503040102020003" pitchFamily="34" charset="0"/>
                <a:ea typeface="+mn-ea"/>
                <a:cs typeface="+mn-cs"/>
              </a:rPr>
              <a:t>Dr. David Kelly, Chief Global Strategist</a:t>
            </a:r>
          </a:p>
          <a:p>
            <a:pPr marL="0" marR="0" lvl="0" indent="0" algn="l" defTabSz="646508" rtl="0" eaLnBrk="1" fontAlgn="auto" latinLnBrk="0" hangingPunct="1">
              <a:lnSpc>
                <a:spcPct val="100000"/>
              </a:lnSpc>
              <a:spcBef>
                <a:spcPts val="283"/>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JPM AM Pro" panose="020B0503040102020003" pitchFamily="34" charset="0"/>
                <a:ea typeface="+mn-ea"/>
                <a:cs typeface="+mn-cs"/>
              </a:rPr>
              <a:t>J.P. Morgan Asset Management</a:t>
            </a:r>
          </a:p>
          <a:p>
            <a:pPr marL="0" marR="0" lvl="0" indent="0" algn="l" defTabSz="646508" rtl="0" eaLnBrk="1" fontAlgn="auto" latinLnBrk="0" hangingPunct="1">
              <a:lnSpc>
                <a:spcPct val="100000"/>
              </a:lnSpc>
              <a:spcBef>
                <a:spcPts val="283"/>
              </a:spcBef>
              <a:spcAft>
                <a:spcPts val="0"/>
              </a:spcAft>
              <a:buClrTx/>
              <a:buSzTx/>
              <a:buFont typeface="Arial" panose="020B0604020202020204" pitchFamily="34" charset="0"/>
              <a:buNone/>
              <a:tabLst/>
              <a:defRPr/>
            </a:pPr>
            <a:r>
              <a:rPr lang="en-US" sz="2000" dirty="0">
                <a:solidFill>
                  <a:srgbClr val="000000"/>
                </a:solidFill>
                <a:latin typeface="JPM AM Pro" panose="020B0503040102020003" pitchFamily="34" charset="0"/>
              </a:rPr>
              <a:t>3</a:t>
            </a:r>
            <a:r>
              <a:rPr kumimoji="0" lang="en-US" sz="2000" b="0" i="0" u="none" strike="noStrike" kern="1200" cap="none" spc="0" normalizeH="0" baseline="0" noProof="0" dirty="0">
                <a:ln>
                  <a:noFill/>
                </a:ln>
                <a:solidFill>
                  <a:srgbClr val="000000"/>
                </a:solidFill>
                <a:effectLst/>
                <a:uLnTx/>
                <a:uFillTx/>
                <a:latin typeface="JPM AM Pro" panose="020B0503040102020003" pitchFamily="34" charset="0"/>
                <a:ea typeface="+mn-ea"/>
                <a:cs typeface="+mn-cs"/>
              </a:rPr>
              <a:t>Q 2024</a:t>
            </a:r>
            <a:endParaRPr lang="en-US" sz="2000" dirty="0">
              <a:latin typeface="JPM AM Pro" panose="020B0503040102020003" pitchFamily="34" charset="0"/>
            </a:endParaRPr>
          </a:p>
        </p:txBody>
      </p:sp>
      <p:sp>
        <p:nvSpPr>
          <p:cNvPr id="4" name="Text Placeholder 3">
            <a:extLst>
              <a:ext uri="{FF2B5EF4-FFF2-40B4-BE49-F238E27FC236}">
                <a16:creationId xmlns:a16="http://schemas.microsoft.com/office/drawing/2014/main" id="{AEB198F2-EA39-4302-A9EB-7A8C27814845}"/>
              </a:ext>
            </a:extLst>
          </p:cNvPr>
          <p:cNvSpPr>
            <a:spLocks noGrp="1"/>
          </p:cNvSpPr>
          <p:nvPr>
            <p:ph type="body" sz="quarter" idx="23"/>
          </p:nvPr>
        </p:nvSpPr>
        <p:spPr/>
        <p:txBody>
          <a:bodyPr/>
          <a:lstStyle/>
          <a:p>
            <a:r>
              <a:rPr lang="en-US" sz="2000" dirty="0">
                <a:latin typeface="JPM AM Pro Medium" panose="020B0403040102020003" pitchFamily="34" charset="77"/>
              </a:rPr>
              <a:t>Market Insights</a:t>
            </a:r>
          </a:p>
        </p:txBody>
      </p:sp>
      <p:sp>
        <p:nvSpPr>
          <p:cNvPr id="5" name="TextBox 4">
            <a:extLst>
              <a:ext uri="{FF2B5EF4-FFF2-40B4-BE49-F238E27FC236}">
                <a16:creationId xmlns:a16="http://schemas.microsoft.com/office/drawing/2014/main" id="{DE530321-2B49-F84D-BB66-318B3DB9917B}"/>
              </a:ext>
            </a:extLst>
          </p:cNvPr>
          <p:cNvSpPr txBox="1"/>
          <p:nvPr/>
        </p:nvSpPr>
        <p:spPr>
          <a:xfrm>
            <a:off x="10414000" y="2946400"/>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900"/>
              </a:spcBef>
              <a:spcAft>
                <a:spcPts val="0"/>
              </a:spcAft>
              <a:buClrTx/>
              <a:buSzPct val="100000"/>
              <a:buFontTx/>
              <a:buNone/>
              <a:tabLst/>
              <a:defRPr/>
            </a:pP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80087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F7BD88-1E26-DF33-A230-553604CEF295}"/>
              </a:ext>
            </a:extLst>
          </p:cNvPr>
          <p:cNvPicPr>
            <a:picLocks noChangeAspect="1"/>
          </p:cNvPicPr>
          <p:nvPr/>
        </p:nvPicPr>
        <p:blipFill rotWithShape="1">
          <a:blip r:embed="rId3"/>
          <a:srcRect r="1521"/>
          <a:stretch/>
        </p:blipFill>
        <p:spPr>
          <a:xfrm>
            <a:off x="761999" y="1163623"/>
            <a:ext cx="11259144" cy="4908074"/>
          </a:xfrm>
          <a:prstGeom prst="rect">
            <a:avLst/>
          </a:prstGeom>
        </p:spPr>
      </p:pic>
      <p:sp>
        <p:nvSpPr>
          <p:cNvPr id="2" name="Title 1"/>
          <p:cNvSpPr>
            <a:spLocks noGrp="1"/>
          </p:cNvSpPr>
          <p:nvPr>
            <p:ph type="title"/>
          </p:nvPr>
        </p:nvSpPr>
        <p:spPr/>
        <p:txBody>
          <a:bodyPr/>
          <a:lstStyle/>
          <a:p>
            <a:r>
              <a:rPr lang="en-US" sz="2400" dirty="0">
                <a:latin typeface="JPM AM Pro" panose="020B0503040102020003" pitchFamily="34" charset="0"/>
              </a:rPr>
              <a:t>There’s finally income in fixed income.</a:t>
            </a:r>
            <a:endParaRPr lang="en-US" sz="2000" dirty="0"/>
          </a:p>
        </p:txBody>
      </p:sp>
      <p:sp>
        <p:nvSpPr>
          <p:cNvPr id="4" name="Date Placeholder 3"/>
          <p:cNvSpPr>
            <a:spLocks noGrp="1"/>
          </p:cNvSpPr>
          <p:nvPr>
            <p:ph type="dt" sz="half" idx="10"/>
          </p:nvPr>
        </p:nvSpPr>
        <p:spPr>
          <a:xfrm>
            <a:off x="10266364" y="649338"/>
            <a:ext cx="581820" cy="365125"/>
          </a:xfrm>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5" name="Footer Placeholder 4"/>
          <p:cNvSpPr>
            <a:spLocks noGrp="1"/>
          </p:cNvSpPr>
          <p:nvPr>
            <p:ph type="ftr" sz="quarter" idx="11"/>
          </p:nvPr>
        </p:nvSpPr>
        <p:spPr>
          <a:xfrm>
            <a:off x="10860425" y="646907"/>
            <a:ext cx="529548" cy="365125"/>
          </a:xfrm>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U.S.</a:t>
            </a:r>
          </a:p>
        </p:txBody>
      </p:sp>
      <p:sp>
        <p:nvSpPr>
          <p:cNvPr id="29" name="Footer Placeholder 3">
            <a:extLst>
              <a:ext uri="{FF2B5EF4-FFF2-40B4-BE49-F238E27FC236}">
                <a16:creationId xmlns:a16="http://schemas.microsoft.com/office/drawing/2014/main" id="{6DF3A745-780B-4162-AB51-236931C0F36E}"/>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37</a:t>
            </a:r>
          </a:p>
        </p:txBody>
      </p:sp>
      <p:sp>
        <p:nvSpPr>
          <p:cNvPr id="3" name="Rectangle: Rounded Corners 7">
            <a:extLst>
              <a:ext uri="{FF2B5EF4-FFF2-40B4-BE49-F238E27FC236}">
                <a16:creationId xmlns:a16="http://schemas.microsoft.com/office/drawing/2014/main" id="{4B783938-5E47-F62D-D3BE-5128C7E71C2E}"/>
              </a:ext>
            </a:extLst>
          </p:cNvPr>
          <p:cNvSpPr/>
          <p:nvPr/>
        </p:nvSpPr>
        <p:spPr>
          <a:xfrm rot="16200000">
            <a:off x="-365543" y="3004813"/>
            <a:ext cx="1306800" cy="234000"/>
          </a:xfrm>
          <a:prstGeom prst="roundRect">
            <a:avLst>
              <a:gd name="adj" fmla="val 50000"/>
            </a:avLst>
          </a:prstGeom>
          <a:solidFill>
            <a:schemeClr val="accent5"/>
          </a:solidFill>
          <a:ln w="9525" cap="sq">
            <a:solidFill>
              <a:schemeClr val="bg1"/>
            </a:solid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Fixed Income</a:t>
            </a:r>
          </a:p>
        </p:txBody>
      </p:sp>
      <p:sp>
        <p:nvSpPr>
          <p:cNvPr id="9" name="Text Placeholder 5">
            <a:extLst>
              <a:ext uri="{FF2B5EF4-FFF2-40B4-BE49-F238E27FC236}">
                <a16:creationId xmlns:a16="http://schemas.microsoft.com/office/drawing/2014/main" id="{68275940-1DEF-EEF1-07B2-E6ED72C64EF6}"/>
              </a:ext>
            </a:extLst>
          </p:cNvPr>
          <p:cNvSpPr>
            <a:spLocks noGrp="1"/>
          </p:cNvSpPr>
          <p:nvPr>
            <p:ph type="body" sz="quarter" idx="25"/>
          </p:nvPr>
        </p:nvSpPr>
        <p:spPr>
          <a:xfrm>
            <a:off x="761998" y="6112255"/>
            <a:ext cx="9814195" cy="644022"/>
          </a:xfrm>
        </p:spPr>
        <p:txBody>
          <a:bodyPr/>
          <a:lstStyle/>
          <a:p>
            <a:r>
              <a:rPr lang="en-US" sz="750" dirty="0">
                <a:cs typeface="Arial" panose="020B0604020202020204" pitchFamily="34" charset="0"/>
              </a:rPr>
              <a:t>Source: </a:t>
            </a:r>
            <a:r>
              <a:rPr lang="en-US" sz="750" dirty="0"/>
              <a:t>Bloomberg</a:t>
            </a:r>
            <a:r>
              <a:rPr lang="en-US" sz="750" dirty="0">
                <a:cs typeface="Arial" panose="020B0604020202020204" pitchFamily="34" charset="0"/>
              </a:rPr>
              <a:t>, FactSet, J.P. Morgan Credit Research, J.P. Morgan Asset Management. </a:t>
            </a:r>
          </a:p>
          <a:p>
            <a:r>
              <a:rPr lang="en-US" sz="750" dirty="0">
                <a:cs typeface="Arial" panose="020B0604020202020204" pitchFamily="34" charset="0"/>
              </a:rPr>
              <a:t>Indices used are Bloomberg except for emerging market debt and leveraged loans: EMD (USD): J.P. Morgan EMIGLOBAL Diversified Index; EMD (LCL): J.P. Morgan GBI-EM Global Diversified Index; EM Corp.: J.P. Morgan CEMBI Broad Diversified; Leveraged Loans: JPM Leveraged Loan Index; </a:t>
            </a:r>
            <a:r>
              <a:rPr lang="en-US" sz="750" dirty="0"/>
              <a:t>Euro IG: Bloomberg Euro Aggregate Corporate Index; Euro HY: Bloomberg Pan-European High Yield Index.</a:t>
            </a:r>
            <a:r>
              <a:rPr lang="en-US" sz="750" dirty="0">
                <a:cs typeface="Arial" panose="020B0604020202020204" pitchFamily="34" charset="0"/>
              </a:rPr>
              <a:t> Yield-to-worst is the lowest possible yield that can be received on a bond apart from the company defaulting and considers factors like call provisions, prepayments and other features that may affect the bonds cash flows. *All sectors shown are yield-to-worst except for Municipals, which is based on the tax-equivalent yield-to-worst assuming a </a:t>
            </a:r>
            <a:r>
              <a:rPr lang="en-GB" sz="750" dirty="0"/>
              <a:t>top-income tax bracket rate of 37% plus a Medicare tax rate of 3.8%</a:t>
            </a:r>
            <a:r>
              <a:rPr lang="en-US" sz="750" dirty="0">
                <a:cs typeface="Arial" panose="020B0604020202020204" pitchFamily="34" charset="0"/>
              </a:rPr>
              <a:t>. </a:t>
            </a:r>
          </a:p>
          <a:p>
            <a:r>
              <a:rPr lang="en-US" sz="750" i="1" dirty="0">
                <a:solidFill>
                  <a:srgbClr val="000000"/>
                </a:solidFill>
              </a:rPr>
              <a:t>Guide to the Markets – U.S. </a:t>
            </a:r>
            <a:r>
              <a:rPr lang="en-US" sz="750" dirty="0"/>
              <a:t>Data are as of September 3, 2024.</a:t>
            </a:r>
          </a:p>
        </p:txBody>
      </p:sp>
    </p:spTree>
    <p:extLst>
      <p:ext uri="{BB962C8B-B14F-4D97-AF65-F5344CB8AC3E}">
        <p14:creationId xmlns:p14="http://schemas.microsoft.com/office/powerpoint/2010/main" val="115344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CB239B-32C5-732F-B9DB-E2B1E3EB317B}"/>
              </a:ext>
            </a:extLst>
          </p:cNvPr>
          <p:cNvPicPr>
            <a:picLocks noChangeAspect="1"/>
          </p:cNvPicPr>
          <p:nvPr/>
        </p:nvPicPr>
        <p:blipFill>
          <a:blip r:embed="rId3"/>
          <a:stretch>
            <a:fillRect/>
          </a:stretch>
        </p:blipFill>
        <p:spPr>
          <a:xfrm>
            <a:off x="772635" y="1182535"/>
            <a:ext cx="11259146" cy="4697525"/>
          </a:xfrm>
          <a:prstGeom prst="rect">
            <a:avLst/>
          </a:prstGeom>
        </p:spPr>
      </p:pic>
      <p:sp>
        <p:nvSpPr>
          <p:cNvPr id="2" name="Title 1"/>
          <p:cNvSpPr>
            <a:spLocks noGrp="1"/>
          </p:cNvSpPr>
          <p:nvPr>
            <p:ph type="title"/>
          </p:nvPr>
        </p:nvSpPr>
        <p:spPr/>
        <p:txBody>
          <a:bodyPr/>
          <a:lstStyle/>
          <a:p>
            <a:r>
              <a:rPr lang="en-US" dirty="0"/>
              <a:t>U.S. equities don’t look expensive…outside of mega-cap stocks. </a:t>
            </a:r>
            <a:endParaRPr lang="en-US" dirty="0">
              <a:latin typeface="JPM AM Pro" panose="020B0503040102020003" pitchFamily="34" charset="0"/>
            </a:endParaRPr>
          </a:p>
        </p:txBody>
      </p:sp>
      <p:sp>
        <p:nvSpPr>
          <p:cNvPr id="4" name="Date Placeholder 3"/>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5" name="Footer Placeholder 4"/>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U.S.</a:t>
            </a:r>
          </a:p>
        </p:txBody>
      </p:sp>
      <p:sp>
        <p:nvSpPr>
          <p:cNvPr id="11"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11</a:t>
            </a:r>
          </a:p>
        </p:txBody>
      </p:sp>
      <p:sp>
        <p:nvSpPr>
          <p:cNvPr id="7" name="Rectangle: Rounded Corners 7">
            <a:extLst>
              <a:ext uri="{FF2B5EF4-FFF2-40B4-BE49-F238E27FC236}">
                <a16:creationId xmlns:a16="http://schemas.microsoft.com/office/drawing/2014/main" id="{45B205A9-0B15-9C93-B9C2-E15F89F6AC96}"/>
              </a:ext>
            </a:extLst>
          </p:cNvPr>
          <p:cNvSpPr/>
          <p:nvPr/>
        </p:nvSpPr>
        <p:spPr>
          <a:xfrm rot="16200000">
            <a:off x="-365543" y="1697665"/>
            <a:ext cx="1306800" cy="234000"/>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Equities</a:t>
            </a:r>
          </a:p>
        </p:txBody>
      </p:sp>
      <p:sp>
        <p:nvSpPr>
          <p:cNvPr id="12" name="Text Placeholder 4">
            <a:extLst>
              <a:ext uri="{FF2B5EF4-FFF2-40B4-BE49-F238E27FC236}">
                <a16:creationId xmlns:a16="http://schemas.microsoft.com/office/drawing/2014/main" id="{865E0D9B-09DB-207D-FF35-105BAE68829C}"/>
              </a:ext>
            </a:extLst>
          </p:cNvPr>
          <p:cNvSpPr>
            <a:spLocks noGrp="1"/>
          </p:cNvSpPr>
          <p:nvPr>
            <p:ph type="body" sz="quarter" idx="25"/>
          </p:nvPr>
        </p:nvSpPr>
        <p:spPr>
          <a:xfrm>
            <a:off x="762000" y="6088016"/>
            <a:ext cx="9504364" cy="458074"/>
          </a:xfrm>
        </p:spPr>
        <p:txBody>
          <a:bodyPr/>
          <a:lstStyle/>
          <a:p>
            <a:r>
              <a:rPr lang="en-US" sz="800" dirty="0">
                <a:effectLst/>
              </a:rPr>
              <a:t>Source: FactSet, Standard &amp; Poor’s, J.P. Morgan Asset Management. The top 10 S&amp;P 500 companies are based on the 10 largest index constituents at the beginning of each month. As of 8/31/2024, the top 10 companies in the index were </a:t>
            </a:r>
            <a:r>
              <a:rPr lang="en-US" sz="800" b="0" i="0" baseline="0" dirty="0">
                <a:solidFill>
                  <a:schemeClr val="dk1"/>
                </a:solidFill>
                <a:effectLst/>
                <a:latin typeface="+mn-lt"/>
                <a:ea typeface="+mn-ea"/>
                <a:cs typeface="+mn-cs"/>
              </a:rPr>
              <a:t>AAPL (7.0%), MSFT (6.5%), NVDA (6.2%), AMZN (3.4%), META (2.4%), GOOGL (2.0%), BRK.B (1.8%), GOOG (1.7%), LLY (1.6%), AVGO (1.5%) and JPM (1.4%)</a:t>
            </a:r>
            <a:r>
              <a:rPr lang="en-US" sz="800" dirty="0">
                <a:effectLst/>
              </a:rPr>
              <a:t>. The remaining stocks represent the rest of the 492 companies in the S&amp;P 500.</a:t>
            </a:r>
          </a:p>
          <a:p>
            <a:pPr rtl="0"/>
            <a:r>
              <a:rPr kumimoji="0" lang="en-US" sz="800" b="0" i="1" u="none" strike="noStrike" kern="1200" cap="none" spc="0" normalizeH="0" baseline="0" noProof="0" dirty="0">
                <a:ln>
                  <a:noFill/>
                </a:ln>
                <a:solidFill>
                  <a:srgbClr val="000000"/>
                </a:solidFill>
                <a:effectLst/>
                <a:uLnTx/>
                <a:uFillTx/>
              </a:rPr>
              <a:t>Guide to the Markets – U.S.</a:t>
            </a:r>
            <a:r>
              <a:rPr kumimoji="0" lang="en-US" sz="800" b="0" i="0" u="none" strike="noStrike" kern="1200" cap="none" spc="0" normalizeH="0" baseline="0" noProof="0" dirty="0">
                <a:ln>
                  <a:noFill/>
                </a:ln>
                <a:solidFill>
                  <a:srgbClr val="000000"/>
                </a:solidFill>
                <a:effectLst/>
                <a:uLnTx/>
                <a:uFillTx/>
              </a:rPr>
              <a:t> Data are as of </a:t>
            </a:r>
            <a:r>
              <a:rPr lang="en-US" sz="800" dirty="0">
                <a:solidFill>
                  <a:srgbClr val="000000"/>
                </a:solidFill>
              </a:rPr>
              <a:t>September 3, 2024</a:t>
            </a:r>
            <a:r>
              <a:rPr kumimoji="0" lang="en-US" sz="800" b="0" i="0" u="none" strike="noStrike" kern="1200" cap="none" spc="0" normalizeH="0" baseline="0" noProof="0" dirty="0">
                <a:ln>
                  <a:noFill/>
                </a:ln>
                <a:solidFill>
                  <a:srgbClr val="000000"/>
                </a:solidFill>
                <a:effectLst/>
                <a:uLnTx/>
                <a:uFillTx/>
              </a:rPr>
              <a:t>.</a:t>
            </a:r>
            <a:endParaRPr lang="en-US" dirty="0"/>
          </a:p>
        </p:txBody>
      </p:sp>
    </p:spTree>
    <p:extLst>
      <p:ext uri="{BB962C8B-B14F-4D97-AF65-F5344CB8AC3E}">
        <p14:creationId xmlns:p14="http://schemas.microsoft.com/office/powerpoint/2010/main" val="148325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41CD1C-2180-AA69-2504-81EB00C1AE66}"/>
              </a:ext>
            </a:extLst>
          </p:cNvPr>
          <p:cNvPicPr>
            <a:picLocks noChangeAspect="1"/>
          </p:cNvPicPr>
          <p:nvPr/>
        </p:nvPicPr>
        <p:blipFill>
          <a:blip r:embed="rId3"/>
          <a:stretch>
            <a:fillRect/>
          </a:stretch>
        </p:blipFill>
        <p:spPr>
          <a:xfrm>
            <a:off x="795451" y="1137398"/>
            <a:ext cx="11396549" cy="4830325"/>
          </a:xfrm>
          <a:prstGeom prst="rect">
            <a:avLst/>
          </a:prstGeom>
        </p:spPr>
      </p:pic>
      <p:sp>
        <p:nvSpPr>
          <p:cNvPr id="2" name="Title 1"/>
          <p:cNvSpPr>
            <a:spLocks noGrp="1"/>
          </p:cNvSpPr>
          <p:nvPr>
            <p:ph type="title"/>
          </p:nvPr>
        </p:nvSpPr>
        <p:spPr/>
        <p:txBody>
          <a:bodyPr/>
          <a:lstStyle/>
          <a:p>
            <a:r>
              <a:rPr lang="en-US" sz="2000" dirty="0">
                <a:latin typeface="JPM AM Pro" panose="020B0503040102020003" pitchFamily="34" charset="0"/>
              </a:rPr>
              <a:t>U.S. concentration within global equities has never been bigger, but returns have started to broaden out.</a:t>
            </a:r>
            <a:endParaRPr lang="en-US" dirty="0">
              <a:latin typeface="JPM AM Pro" panose="020B0503040102020003" pitchFamily="34" charset="0"/>
            </a:endParaRPr>
          </a:p>
        </p:txBody>
      </p:sp>
      <p:sp>
        <p:nvSpPr>
          <p:cNvPr id="6" name="Date Placeholder 5"/>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7" name="Footer Placeholder 6"/>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28" name="Footer Placeholder 3">
            <a:extLst>
              <a:ext uri="{FF2B5EF4-FFF2-40B4-BE49-F238E27FC236}">
                <a16:creationId xmlns:a16="http://schemas.microsoft.com/office/drawing/2014/main" id="{9A56A3A4-7D97-49F8-8E5B-A35A53E6A7B1}"/>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JPM AM Pro" panose="020B0503040102020003" pitchFamily="34" charset="0"/>
              </a:rPr>
              <a:t>42</a:t>
            </a:r>
            <a:endPar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3" name="Rectangle: Rounded Corners 7">
            <a:extLst>
              <a:ext uri="{FF2B5EF4-FFF2-40B4-BE49-F238E27FC236}">
                <a16:creationId xmlns:a16="http://schemas.microsoft.com/office/drawing/2014/main" id="{0466365E-E937-9CAE-AF6A-7B77C861D445}"/>
              </a:ext>
            </a:extLst>
          </p:cNvPr>
          <p:cNvSpPr/>
          <p:nvPr/>
        </p:nvSpPr>
        <p:spPr>
          <a:xfrm rot="16200000">
            <a:off x="-296823" y="3797698"/>
            <a:ext cx="1231904" cy="220589"/>
          </a:xfrm>
          <a:prstGeom prst="roundRect">
            <a:avLst>
              <a:gd name="adj" fmla="val 50000"/>
            </a:avLst>
          </a:prstGeom>
          <a:solidFill>
            <a:srgbClr val="6F44BB"/>
          </a:solidFill>
          <a:ln w="9525" cap="sq">
            <a:solidFill>
              <a:schemeClr val="bg1"/>
            </a:solid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International</a:t>
            </a:r>
          </a:p>
        </p:txBody>
      </p:sp>
      <p:sp>
        <p:nvSpPr>
          <p:cNvPr id="8" name="Text Placeholder 14">
            <a:extLst>
              <a:ext uri="{FF2B5EF4-FFF2-40B4-BE49-F238E27FC236}">
                <a16:creationId xmlns:a16="http://schemas.microsoft.com/office/drawing/2014/main" id="{B9269199-A08A-5B66-8256-14E055FF429C}"/>
              </a:ext>
            </a:extLst>
          </p:cNvPr>
          <p:cNvSpPr>
            <a:spLocks noGrp="1"/>
          </p:cNvSpPr>
          <p:nvPr>
            <p:ph type="body" sz="quarter" idx="25"/>
          </p:nvPr>
        </p:nvSpPr>
        <p:spPr>
          <a:xfrm>
            <a:off x="761998" y="6170889"/>
            <a:ext cx="8943859" cy="572593"/>
          </a:xfrm>
        </p:spPr>
        <p:txBody>
          <a:bodyPr/>
          <a:lstStyle/>
          <a:p>
            <a:r>
              <a:rPr lang="en-US" dirty="0"/>
              <a:t>Source: FactSet, MSCI, Standard &amp; Poor’s, J.P. Morgan Asset Management. (Left) All return values are MSCI Total Return Index (Gross) data. 15-year history based on USD returns. 15-year return and beta figures are calculated using a rolling 12-month time period ending with the previous month-end. Beta is for monthly returns relative to the MSCI All Country World Index. Annualized volatility is calculated as the standard deviation of quarterly returns multiplied by the square root of four. Chart is for illustrative purposes only. Please see disclosure page for index definitions. Past performance is not a reliable indicator of current and future results. (Bottom right) Revenue exposure data are as of the previous quarter-end.</a:t>
            </a:r>
          </a:p>
          <a:p>
            <a:r>
              <a:rPr lang="en-US" i="1" dirty="0"/>
              <a:t>Guide to the Markets – U.S. </a:t>
            </a:r>
            <a:r>
              <a:rPr lang="en-US" dirty="0"/>
              <a:t>Data are as of September 3, 2024. </a:t>
            </a:r>
          </a:p>
        </p:txBody>
      </p:sp>
    </p:spTree>
    <p:extLst>
      <p:ext uri="{BB962C8B-B14F-4D97-AF65-F5344CB8AC3E}">
        <p14:creationId xmlns:p14="http://schemas.microsoft.com/office/powerpoint/2010/main" val="421903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13FF-AA5C-1B8F-B8CF-19E4923D6452}"/>
              </a:ext>
            </a:extLst>
          </p:cNvPr>
          <p:cNvSpPr>
            <a:spLocks noGrp="1"/>
          </p:cNvSpPr>
          <p:nvPr>
            <p:ph type="title"/>
          </p:nvPr>
        </p:nvSpPr>
        <p:spPr/>
        <p:txBody>
          <a:bodyPr/>
          <a:lstStyle/>
          <a:p>
            <a:r>
              <a:rPr lang="en-US" dirty="0"/>
              <a:t>Global growth has stabilized…</a:t>
            </a:r>
          </a:p>
        </p:txBody>
      </p:sp>
      <p:sp>
        <p:nvSpPr>
          <p:cNvPr id="5" name="Text Placeholder 4">
            <a:extLst>
              <a:ext uri="{FF2B5EF4-FFF2-40B4-BE49-F238E27FC236}">
                <a16:creationId xmlns:a16="http://schemas.microsoft.com/office/drawing/2014/main" id="{DFC3D5B3-BEAC-B393-A77E-8A62AC6FB93C}"/>
              </a:ext>
            </a:extLst>
          </p:cNvPr>
          <p:cNvSpPr>
            <a:spLocks noGrp="1"/>
          </p:cNvSpPr>
          <p:nvPr>
            <p:ph type="body" sz="quarter" idx="25"/>
          </p:nvPr>
        </p:nvSpPr>
        <p:spPr/>
        <p:txBody>
          <a:bodyPr/>
          <a:lstStyle/>
          <a:p>
            <a:pPr algn="just"/>
            <a:r>
              <a:rPr lang="en-US" dirty="0"/>
              <a:t>Source: J.P. Morgan Economic Research, Standard &amp; Poor’s, J.P. Morgan Asset Management.</a:t>
            </a:r>
          </a:p>
          <a:p>
            <a:pPr algn="just"/>
            <a:r>
              <a:rPr lang="en-US" dirty="0"/>
              <a:t>The Composite PMI includes both manufacturing and services sub-indices. Heatmap colors are based on PMI relative to the 50 level, which indicates acceleration or deceleration of the sector, for the time period shown. Heatmap is based on quarterly averages, except for the two most recent figures, which are single month readings. Data for the U.S. are back-tested and filled in for 2007-2009. Data for Japan are back-tested and filled in for the first two quarters of 2007. DM and EM represent developed markets and emerging markets, respectively. </a:t>
            </a:r>
          </a:p>
          <a:p>
            <a:pPr algn="just"/>
            <a:r>
              <a:rPr lang="en-US" i="1" dirty="0">
                <a:solidFill>
                  <a:srgbClr val="000000"/>
                </a:solidFill>
              </a:rPr>
              <a:t>Guide to the Markets – U.S.</a:t>
            </a:r>
            <a:r>
              <a:rPr lang="en-US" dirty="0">
                <a:solidFill>
                  <a:srgbClr val="000000"/>
                </a:solidFill>
              </a:rPr>
              <a:t> Data are as of September 3, 2024.</a:t>
            </a:r>
            <a:endParaRPr lang="en-US" dirty="0"/>
          </a:p>
        </p:txBody>
      </p:sp>
      <p:sp>
        <p:nvSpPr>
          <p:cNvPr id="6" name="Date Placeholder 5">
            <a:extLst>
              <a:ext uri="{FF2B5EF4-FFF2-40B4-BE49-F238E27FC236}">
                <a16:creationId xmlns:a16="http://schemas.microsoft.com/office/drawing/2014/main" id="{2D2B9F44-4BCC-37AC-92AD-3A9B4CE85648}"/>
              </a:ext>
            </a:extLst>
          </p:cNvPr>
          <p:cNvSpPr>
            <a:spLocks noGrp="1"/>
          </p:cNvSpPr>
          <p:nvPr>
            <p:ph type="dt" sz="half" idx="26"/>
          </p:nvPr>
        </p:nvSpPr>
        <p:spPr/>
        <p:txBody>
          <a:bodyPr/>
          <a:lstStyle/>
          <a:p>
            <a:r>
              <a:rPr lang="en-US"/>
              <a:t>GTM</a:t>
            </a:r>
            <a:endParaRPr lang="en-US" dirty="0"/>
          </a:p>
        </p:txBody>
      </p:sp>
      <p:sp>
        <p:nvSpPr>
          <p:cNvPr id="7" name="Footer Placeholder 6">
            <a:extLst>
              <a:ext uri="{FF2B5EF4-FFF2-40B4-BE49-F238E27FC236}">
                <a16:creationId xmlns:a16="http://schemas.microsoft.com/office/drawing/2014/main" id="{56EF08C3-9265-DB40-79DC-A29BDA1C1A1F}"/>
              </a:ext>
            </a:extLst>
          </p:cNvPr>
          <p:cNvSpPr>
            <a:spLocks noGrp="1"/>
          </p:cNvSpPr>
          <p:nvPr>
            <p:ph type="ftr" sz="quarter" idx="27"/>
          </p:nvPr>
        </p:nvSpPr>
        <p:spPr/>
        <p:txBody>
          <a:bodyPr/>
          <a:lstStyle/>
          <a:p>
            <a:r>
              <a:rPr lang="en-US"/>
              <a:t>U.S.</a:t>
            </a:r>
            <a:endParaRPr lang="en-US" dirty="0"/>
          </a:p>
        </p:txBody>
      </p:sp>
      <p:sp>
        <p:nvSpPr>
          <p:cNvPr id="8" name="Rectangle: Rounded Corners 7">
            <a:extLst>
              <a:ext uri="{FF2B5EF4-FFF2-40B4-BE49-F238E27FC236}">
                <a16:creationId xmlns:a16="http://schemas.microsoft.com/office/drawing/2014/main" id="{70576CFC-218E-9FFC-DC52-5D35A03E27DB}"/>
              </a:ext>
            </a:extLst>
          </p:cNvPr>
          <p:cNvSpPr/>
          <p:nvPr/>
        </p:nvSpPr>
        <p:spPr>
          <a:xfrm rot="16200000">
            <a:off x="-296823" y="3797698"/>
            <a:ext cx="1231904" cy="220589"/>
          </a:xfrm>
          <a:prstGeom prst="roundRect">
            <a:avLst>
              <a:gd name="adj" fmla="val 50000"/>
            </a:avLst>
          </a:prstGeom>
          <a:solidFill>
            <a:srgbClr val="6F44BB"/>
          </a:solidFill>
          <a:ln w="9525" cap="sq">
            <a:solidFill>
              <a:schemeClr val="bg1"/>
            </a:solid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International</a:t>
            </a:r>
          </a:p>
        </p:txBody>
      </p:sp>
      <p:sp>
        <p:nvSpPr>
          <p:cNvPr id="9" name="Footer Placeholder 3">
            <a:extLst>
              <a:ext uri="{FF2B5EF4-FFF2-40B4-BE49-F238E27FC236}">
                <a16:creationId xmlns:a16="http://schemas.microsoft.com/office/drawing/2014/main" id="{03C6AC8B-0589-4DC4-D110-60A67BE445B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51</a:t>
            </a:r>
          </a:p>
        </p:txBody>
      </p:sp>
      <p:pic>
        <p:nvPicPr>
          <p:cNvPr id="11" name="Picture 10">
            <a:extLst>
              <a:ext uri="{FF2B5EF4-FFF2-40B4-BE49-F238E27FC236}">
                <a16:creationId xmlns:a16="http://schemas.microsoft.com/office/drawing/2014/main" id="{09FC1E8C-37C4-E7B4-2197-DEDAED1AC173}"/>
              </a:ext>
            </a:extLst>
          </p:cNvPr>
          <p:cNvPicPr>
            <a:picLocks noChangeAspect="1"/>
          </p:cNvPicPr>
          <p:nvPr/>
        </p:nvPicPr>
        <p:blipFill>
          <a:blip r:embed="rId2"/>
          <a:stretch>
            <a:fillRect/>
          </a:stretch>
        </p:blipFill>
        <p:spPr>
          <a:xfrm>
            <a:off x="761998" y="1145643"/>
            <a:ext cx="11221168" cy="4734457"/>
          </a:xfrm>
          <a:prstGeom prst="rect">
            <a:avLst/>
          </a:prstGeom>
        </p:spPr>
      </p:pic>
    </p:spTree>
    <p:extLst>
      <p:ext uri="{BB962C8B-B14F-4D97-AF65-F5344CB8AC3E}">
        <p14:creationId xmlns:p14="http://schemas.microsoft.com/office/powerpoint/2010/main" val="960331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13FF-AA5C-1B8F-B8CF-19E4923D6452}"/>
              </a:ext>
            </a:extLst>
          </p:cNvPr>
          <p:cNvSpPr>
            <a:spLocks noGrp="1"/>
          </p:cNvSpPr>
          <p:nvPr>
            <p:ph type="title"/>
          </p:nvPr>
        </p:nvSpPr>
        <p:spPr/>
        <p:txBody>
          <a:bodyPr/>
          <a:lstStyle/>
          <a:p>
            <a:r>
              <a:rPr lang="en-US" dirty="0"/>
              <a:t>…while inflation continues to drift down. </a:t>
            </a:r>
          </a:p>
        </p:txBody>
      </p:sp>
      <p:sp>
        <p:nvSpPr>
          <p:cNvPr id="10" name="Text Placeholder 9">
            <a:extLst>
              <a:ext uri="{FF2B5EF4-FFF2-40B4-BE49-F238E27FC236}">
                <a16:creationId xmlns:a16="http://schemas.microsoft.com/office/drawing/2014/main" id="{541D2702-FD35-39C4-014E-FC4EBC3F23A3}"/>
              </a:ext>
            </a:extLst>
          </p:cNvPr>
          <p:cNvSpPr>
            <a:spLocks noGrp="1"/>
          </p:cNvSpPr>
          <p:nvPr>
            <p:ph type="body" sz="quarter" idx="25"/>
          </p:nvPr>
        </p:nvSpPr>
        <p:spPr>
          <a:xfrm>
            <a:off x="1016001" y="6001937"/>
            <a:ext cx="9046633" cy="687111"/>
          </a:xfrm>
        </p:spPr>
        <p:txBody>
          <a:bodyPr/>
          <a:lstStyle/>
          <a:p>
            <a:pPr algn="just"/>
            <a:r>
              <a:rPr lang="en-US" dirty="0"/>
              <a:t>Source: Bank of Mexico, Central Bank of Brazil, DGBAS, Eurostat, FactSet, Federal Reserve, IBGE, India Ministry of Statistics &amp; </a:t>
            </a:r>
            <a:r>
              <a:rPr lang="en-US" dirty="0" err="1"/>
              <a:t>Programme</a:t>
            </a:r>
            <a:r>
              <a:rPr lang="en-US" dirty="0"/>
              <a:t> Implementation, Japan Ministry of Internal Affairs &amp; Communications, J.P. Morgan Economic Research, Korean National Statistical Office, National Bureau of Statistics China, Statistics Canada, Statistics Indonesia, UK Office for National Statistics (ONS), J.P. Morgan Asset Management. Heatmap is based on quarterly averages, with the exception of the two most recent figures, which are single month readings. Colors determined by percentiles of inflation values over the time period shown. Deep blue = lowest value, light blue = median, deep red = highest value. DM and EM represent developed markets and emerging markets, respectively.</a:t>
            </a:r>
          </a:p>
          <a:p>
            <a:r>
              <a:rPr lang="en-US" i="1" dirty="0">
                <a:solidFill>
                  <a:srgbClr val="000000"/>
                </a:solidFill>
              </a:rPr>
              <a:t>Guide to the Markets – U.S.</a:t>
            </a:r>
            <a:r>
              <a:rPr lang="en-US" dirty="0">
                <a:solidFill>
                  <a:srgbClr val="000000"/>
                </a:solidFill>
              </a:rPr>
              <a:t> Data are as of September 3, 2024.</a:t>
            </a:r>
            <a:endParaRPr lang="en-US" dirty="0"/>
          </a:p>
        </p:txBody>
      </p:sp>
      <p:sp>
        <p:nvSpPr>
          <p:cNvPr id="6" name="Date Placeholder 5">
            <a:extLst>
              <a:ext uri="{FF2B5EF4-FFF2-40B4-BE49-F238E27FC236}">
                <a16:creationId xmlns:a16="http://schemas.microsoft.com/office/drawing/2014/main" id="{2D2B9F44-4BCC-37AC-92AD-3A9B4CE85648}"/>
              </a:ext>
            </a:extLst>
          </p:cNvPr>
          <p:cNvSpPr>
            <a:spLocks noGrp="1"/>
          </p:cNvSpPr>
          <p:nvPr>
            <p:ph type="dt" sz="half" idx="26"/>
          </p:nvPr>
        </p:nvSpPr>
        <p:spPr/>
        <p:txBody>
          <a:bodyPr/>
          <a:lstStyle/>
          <a:p>
            <a:r>
              <a:rPr lang="en-US"/>
              <a:t>GTM</a:t>
            </a:r>
            <a:endParaRPr lang="en-US" dirty="0"/>
          </a:p>
        </p:txBody>
      </p:sp>
      <p:sp>
        <p:nvSpPr>
          <p:cNvPr id="7" name="Footer Placeholder 6">
            <a:extLst>
              <a:ext uri="{FF2B5EF4-FFF2-40B4-BE49-F238E27FC236}">
                <a16:creationId xmlns:a16="http://schemas.microsoft.com/office/drawing/2014/main" id="{56EF08C3-9265-DB40-79DC-A29BDA1C1A1F}"/>
              </a:ext>
            </a:extLst>
          </p:cNvPr>
          <p:cNvSpPr>
            <a:spLocks noGrp="1"/>
          </p:cNvSpPr>
          <p:nvPr>
            <p:ph type="ftr" sz="quarter" idx="27"/>
          </p:nvPr>
        </p:nvSpPr>
        <p:spPr/>
        <p:txBody>
          <a:bodyPr/>
          <a:lstStyle/>
          <a:p>
            <a:r>
              <a:rPr lang="en-US"/>
              <a:t>U.S.</a:t>
            </a:r>
            <a:endParaRPr lang="en-US" dirty="0"/>
          </a:p>
        </p:txBody>
      </p:sp>
      <p:sp>
        <p:nvSpPr>
          <p:cNvPr id="8" name="Rectangle: Rounded Corners 7">
            <a:extLst>
              <a:ext uri="{FF2B5EF4-FFF2-40B4-BE49-F238E27FC236}">
                <a16:creationId xmlns:a16="http://schemas.microsoft.com/office/drawing/2014/main" id="{70576CFC-218E-9FFC-DC52-5D35A03E27DB}"/>
              </a:ext>
            </a:extLst>
          </p:cNvPr>
          <p:cNvSpPr/>
          <p:nvPr/>
        </p:nvSpPr>
        <p:spPr>
          <a:xfrm rot="16200000">
            <a:off x="-296823" y="3797698"/>
            <a:ext cx="1231904" cy="220589"/>
          </a:xfrm>
          <a:prstGeom prst="roundRect">
            <a:avLst>
              <a:gd name="adj" fmla="val 50000"/>
            </a:avLst>
          </a:prstGeom>
          <a:solidFill>
            <a:srgbClr val="6F44BB"/>
          </a:solidFill>
          <a:ln w="9525" cap="sq">
            <a:solidFill>
              <a:schemeClr val="bg1"/>
            </a:solid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International</a:t>
            </a:r>
          </a:p>
        </p:txBody>
      </p:sp>
      <p:sp>
        <p:nvSpPr>
          <p:cNvPr id="11" name="Footer Placeholder 3">
            <a:extLst>
              <a:ext uri="{FF2B5EF4-FFF2-40B4-BE49-F238E27FC236}">
                <a16:creationId xmlns:a16="http://schemas.microsoft.com/office/drawing/2014/main" id="{F715B3F8-0E75-FE47-5EDA-EC92378FF5F7}"/>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JPM AM Pro" panose="020B0503040102020003" pitchFamily="34" charset="0"/>
              </a:rPr>
              <a:t>52</a:t>
            </a:r>
            <a:endPar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endParaRPr>
          </a:p>
        </p:txBody>
      </p:sp>
      <p:pic>
        <p:nvPicPr>
          <p:cNvPr id="12" name="Picture 11">
            <a:extLst>
              <a:ext uri="{FF2B5EF4-FFF2-40B4-BE49-F238E27FC236}">
                <a16:creationId xmlns:a16="http://schemas.microsoft.com/office/drawing/2014/main" id="{C5DDFB49-0296-49C8-9105-02C09B92B2B5}"/>
              </a:ext>
            </a:extLst>
          </p:cNvPr>
          <p:cNvPicPr>
            <a:picLocks noChangeAspect="1"/>
          </p:cNvPicPr>
          <p:nvPr/>
        </p:nvPicPr>
        <p:blipFill>
          <a:blip r:embed="rId2"/>
          <a:stretch>
            <a:fillRect/>
          </a:stretch>
        </p:blipFill>
        <p:spPr>
          <a:xfrm>
            <a:off x="761998" y="1220387"/>
            <a:ext cx="11221168" cy="4676560"/>
          </a:xfrm>
          <a:prstGeom prst="rect">
            <a:avLst/>
          </a:prstGeom>
        </p:spPr>
      </p:pic>
    </p:spTree>
    <p:extLst>
      <p:ext uri="{BB962C8B-B14F-4D97-AF65-F5344CB8AC3E}">
        <p14:creationId xmlns:p14="http://schemas.microsoft.com/office/powerpoint/2010/main" val="2434642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14BD712-F9FF-FD33-023C-A67876BC0AF7}"/>
              </a:ext>
            </a:extLst>
          </p:cNvPr>
          <p:cNvPicPr>
            <a:picLocks noChangeAspect="1"/>
          </p:cNvPicPr>
          <p:nvPr/>
        </p:nvPicPr>
        <p:blipFill rotWithShape="1">
          <a:blip r:embed="rId3"/>
          <a:srcRect r="1119"/>
          <a:stretch/>
        </p:blipFill>
        <p:spPr>
          <a:xfrm>
            <a:off x="761995" y="1155020"/>
            <a:ext cx="11221171" cy="4966713"/>
          </a:xfrm>
          <a:prstGeom prst="rect">
            <a:avLst/>
          </a:prstGeom>
        </p:spPr>
      </p:pic>
      <p:sp>
        <p:nvSpPr>
          <p:cNvPr id="7" name="Title 6"/>
          <p:cNvSpPr>
            <a:spLocks noGrp="1"/>
          </p:cNvSpPr>
          <p:nvPr>
            <p:ph type="title"/>
          </p:nvPr>
        </p:nvSpPr>
        <p:spPr/>
        <p:txBody>
          <a:bodyPr/>
          <a:lstStyle/>
          <a:p>
            <a:r>
              <a:rPr lang="en-US" dirty="0"/>
              <a:t>More divergent global central banks reduce the likelihood of significant near-term dollar depreciation. </a:t>
            </a:r>
            <a:endParaRPr lang="en-US" dirty="0">
              <a:latin typeface="JPM AM Pro" panose="020B0503040102020003" pitchFamily="34" charset="0"/>
            </a:endParaRPr>
          </a:p>
        </p:txBody>
      </p:sp>
      <p:sp>
        <p:nvSpPr>
          <p:cNvPr id="4" name="Date Placeholder 3"/>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5" name="Footer Placeholder 4"/>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4"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JPM AM Pro" panose="020B0503040102020003" pitchFamily="34" charset="0"/>
              </a:rPr>
              <a:t>44</a:t>
            </a:r>
            <a:endPar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22" name="Text Placeholder 5">
            <a:extLst>
              <a:ext uri="{FF2B5EF4-FFF2-40B4-BE49-F238E27FC236}">
                <a16:creationId xmlns:a16="http://schemas.microsoft.com/office/drawing/2014/main" id="{8A4B9701-4D90-74AD-FBCD-B50AF0406107}"/>
              </a:ext>
            </a:extLst>
          </p:cNvPr>
          <p:cNvSpPr>
            <a:spLocks noGrp="1"/>
          </p:cNvSpPr>
          <p:nvPr>
            <p:ph type="body" sz="quarter" idx="25"/>
          </p:nvPr>
        </p:nvSpPr>
        <p:spPr>
          <a:xfrm>
            <a:off x="761998" y="6208662"/>
            <a:ext cx="9715042" cy="572593"/>
          </a:xfrm>
        </p:spPr>
        <p:txBody>
          <a:bodyPr/>
          <a:lstStyle/>
          <a:p>
            <a:pPr lvl="0">
              <a:buClr>
                <a:srgbClr val="656565"/>
              </a:buClr>
            </a:pPr>
            <a:r>
              <a:rPr lang="en-US" dirty="0">
                <a:solidFill>
                  <a:srgbClr val="000000"/>
                </a:solidFill>
                <a:latin typeface="JPM AM Pro Light" panose="020B0303040103020003" pitchFamily="34" charset="0"/>
              </a:rPr>
              <a:t>Source: Bank of Canada, FactSet, Federal Reserve Economic Data (FRED), Ministry of Finance of Japan, MSCI, OECD, Standard &amp; Poor’s, J.P. Morgan Asset Management. The dollar index (DXY Index) is a nominal trade-weighted index of major trading partners’ currencies. Major currencies are the British pound, Canadian dollar, euro, Japanese yen, Swedish kroner and Swiss franc. DM is developed markets, and the yield is calculated as a GDP-weighted average of the 10-year government bond yields of Australia, Canada, France, Germany, Italy, Japan, Switzerland and the UK. </a:t>
            </a:r>
            <a:r>
              <a:rPr lang="en-US" dirty="0">
                <a:solidFill>
                  <a:srgbClr val="000000"/>
                </a:solidFill>
              </a:rPr>
              <a:t>International developed = MSCI EAFE Index, U.S. = S&amp;P 500 Index. </a:t>
            </a:r>
            <a:r>
              <a:rPr lang="en-US" dirty="0">
                <a:solidFill>
                  <a:srgbClr val="000000"/>
                </a:solidFill>
                <a:latin typeface="JPM AM Pro Light" panose="020B0303040103020003" pitchFamily="34" charset="0"/>
              </a:rPr>
              <a:t>Past performance is not a reliable indicator of current and future results. </a:t>
            </a:r>
          </a:p>
          <a:p>
            <a:pPr algn="just"/>
            <a:r>
              <a:rPr lang="en-US" sz="800" i="1" dirty="0"/>
              <a:t>Guide to the Markets – U.S. </a:t>
            </a:r>
            <a:r>
              <a:rPr lang="en-US" sz="800" dirty="0"/>
              <a:t>Data are as of September 3, 2024.</a:t>
            </a:r>
            <a:endParaRPr lang="en-US" dirty="0"/>
          </a:p>
        </p:txBody>
      </p:sp>
      <p:sp>
        <p:nvSpPr>
          <p:cNvPr id="23" name="Rectangle: Rounded Corners 7">
            <a:extLst>
              <a:ext uri="{FF2B5EF4-FFF2-40B4-BE49-F238E27FC236}">
                <a16:creationId xmlns:a16="http://schemas.microsoft.com/office/drawing/2014/main" id="{1EC08344-F9A1-F781-8267-F88C90E4C470}"/>
              </a:ext>
            </a:extLst>
          </p:cNvPr>
          <p:cNvSpPr/>
          <p:nvPr/>
        </p:nvSpPr>
        <p:spPr>
          <a:xfrm rot="16200000">
            <a:off x="-296823" y="3797698"/>
            <a:ext cx="1231904" cy="220589"/>
          </a:xfrm>
          <a:prstGeom prst="roundRect">
            <a:avLst>
              <a:gd name="adj" fmla="val 50000"/>
            </a:avLst>
          </a:prstGeom>
          <a:solidFill>
            <a:srgbClr val="6F44BB"/>
          </a:solidFill>
          <a:ln w="9525" cap="sq">
            <a:solidFill>
              <a:schemeClr val="bg1"/>
            </a:solid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International</a:t>
            </a:r>
          </a:p>
        </p:txBody>
      </p:sp>
    </p:spTree>
    <p:extLst>
      <p:ext uri="{BB962C8B-B14F-4D97-AF65-F5344CB8AC3E}">
        <p14:creationId xmlns:p14="http://schemas.microsoft.com/office/powerpoint/2010/main" val="195115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D8A322-68EA-583E-C839-0129791952F1}"/>
              </a:ext>
            </a:extLst>
          </p:cNvPr>
          <p:cNvPicPr>
            <a:picLocks noChangeAspect="1"/>
          </p:cNvPicPr>
          <p:nvPr/>
        </p:nvPicPr>
        <p:blipFill>
          <a:blip r:embed="rId3"/>
          <a:stretch>
            <a:fillRect/>
          </a:stretch>
        </p:blipFill>
        <p:spPr>
          <a:xfrm>
            <a:off x="802624" y="1711447"/>
            <a:ext cx="11172444" cy="4514088"/>
          </a:xfrm>
          <a:prstGeom prst="rect">
            <a:avLst/>
          </a:prstGeom>
        </p:spPr>
      </p:pic>
      <p:sp>
        <p:nvSpPr>
          <p:cNvPr id="7" name="Title 6"/>
          <p:cNvSpPr>
            <a:spLocks noGrp="1"/>
          </p:cNvSpPr>
          <p:nvPr>
            <p:ph type="title"/>
          </p:nvPr>
        </p:nvSpPr>
        <p:spPr/>
        <p:txBody>
          <a:bodyPr/>
          <a:lstStyle/>
          <a:p>
            <a:r>
              <a:rPr lang="en-US" dirty="0"/>
              <a:t>Alternatives are essential for income, diversification, and higher returns. </a:t>
            </a:r>
            <a:endParaRPr lang="en-US" dirty="0">
              <a:latin typeface="JPM AM Pro" panose="020B0503040102020003" pitchFamily="34" charset="0"/>
            </a:endParaRPr>
          </a:p>
        </p:txBody>
      </p:sp>
      <p:sp>
        <p:nvSpPr>
          <p:cNvPr id="4" name="Date Placeholder 3"/>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5" name="Footer Placeholder 4"/>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4"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56</a:t>
            </a:r>
          </a:p>
        </p:txBody>
      </p:sp>
      <p:sp>
        <p:nvSpPr>
          <p:cNvPr id="11" name="Rectangle: Rounded Corners 16">
            <a:extLst>
              <a:ext uri="{FF2B5EF4-FFF2-40B4-BE49-F238E27FC236}">
                <a16:creationId xmlns:a16="http://schemas.microsoft.com/office/drawing/2014/main" id="{7A20B264-D4D1-420F-A619-29B6BCF475A3}"/>
              </a:ext>
            </a:extLst>
          </p:cNvPr>
          <p:cNvSpPr/>
          <p:nvPr/>
        </p:nvSpPr>
        <p:spPr>
          <a:xfrm rot="16200000">
            <a:off x="-365529" y="2351239"/>
            <a:ext cx="1306800" cy="234000"/>
          </a:xfrm>
          <a:prstGeom prst="roundRect">
            <a:avLst>
              <a:gd name="adj" fmla="val 50000"/>
            </a:avLst>
          </a:prstGeom>
          <a:solidFill>
            <a:srgbClr val="EB7200"/>
          </a:solidFill>
          <a:ln w="9525" cap="sq">
            <a:no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Alternatives</a:t>
            </a:r>
          </a:p>
        </p:txBody>
      </p:sp>
      <p:sp>
        <p:nvSpPr>
          <p:cNvPr id="2" name="Content Placeholder 5">
            <a:extLst>
              <a:ext uri="{FF2B5EF4-FFF2-40B4-BE49-F238E27FC236}">
                <a16:creationId xmlns:a16="http://schemas.microsoft.com/office/drawing/2014/main" id="{A5C26074-0235-73C0-ABC0-2C451FD613FB}"/>
              </a:ext>
            </a:extLst>
          </p:cNvPr>
          <p:cNvSpPr>
            <a:spLocks noGrp="1"/>
          </p:cNvSpPr>
          <p:nvPr>
            <p:ph idx="1"/>
          </p:nvPr>
        </p:nvSpPr>
        <p:spPr>
          <a:xfrm>
            <a:off x="761998" y="1204913"/>
            <a:ext cx="11218865" cy="4576762"/>
          </a:xfrm>
        </p:spPr>
        <p:txBody>
          <a:bodyPr/>
          <a:lstStyle/>
          <a:p>
            <a:pPr>
              <a:spcBef>
                <a:spcPts val="200"/>
              </a:spcBef>
            </a:pPr>
            <a:r>
              <a:rPr lang="en-US" sz="1400" dirty="0"/>
              <a:t>Correlations, returns and yields </a:t>
            </a:r>
          </a:p>
          <a:p>
            <a:pPr>
              <a:spcBef>
                <a:spcPts val="200"/>
              </a:spcBef>
            </a:pPr>
            <a:r>
              <a:rPr lang="en-US" b="0" dirty="0"/>
              <a:t>10-year correlations and 10-year annualized total returns, quarterly, 2013-2022</a:t>
            </a:r>
            <a:r>
              <a:rPr lang="en-US" dirty="0"/>
              <a:t> </a:t>
            </a:r>
          </a:p>
        </p:txBody>
      </p:sp>
      <p:sp>
        <p:nvSpPr>
          <p:cNvPr id="9" name="Sources">
            <a:extLst>
              <a:ext uri="{FF2B5EF4-FFF2-40B4-BE49-F238E27FC236}">
                <a16:creationId xmlns:a16="http://schemas.microsoft.com/office/drawing/2014/main" id="{03419059-B2AF-8714-8844-3E16308576C0}"/>
              </a:ext>
            </a:extLst>
          </p:cNvPr>
          <p:cNvSpPr>
            <a:spLocks noGrp="1"/>
          </p:cNvSpPr>
          <p:nvPr>
            <p:ph type="body" sz="quarter" idx="25"/>
          </p:nvPr>
        </p:nvSpPr>
        <p:spPr>
          <a:xfrm>
            <a:off x="761998" y="6208662"/>
            <a:ext cx="9681990" cy="572593"/>
          </a:xfrm>
        </p:spPr>
        <p:txBody>
          <a:bodyPr/>
          <a:lstStyle/>
          <a:p>
            <a:pPr marL="0" marR="0" lvl="0" indent="0" algn="just" defTabSz="646508" rtl="0" eaLnBrk="1" fontAlgn="auto" latinLnBrk="0" hangingPunct="1">
              <a:lnSpc>
                <a:spcPct val="93000"/>
              </a:lnSpc>
              <a:spcBef>
                <a:spcPts val="0"/>
              </a:spcBef>
              <a:spcAft>
                <a:spcPts val="0"/>
              </a:spcAft>
              <a:buClrTx/>
              <a:buSzTx/>
              <a:buFontTx/>
              <a:buNone/>
              <a:tabLst/>
              <a:defRPr/>
            </a:pPr>
            <a:r>
              <a:rPr lang="en-US" sz="800" dirty="0"/>
              <a:t>Source: </a:t>
            </a:r>
            <a:r>
              <a:rPr lang="en-US" sz="800" dirty="0" err="1"/>
              <a:t>Burgiss</a:t>
            </a:r>
            <a:r>
              <a:rPr lang="en-US" sz="800" dirty="0"/>
              <a:t>, </a:t>
            </a:r>
            <a:r>
              <a:rPr lang="en-US" sz="800" dirty="0" err="1"/>
              <a:t>Cliffwater</a:t>
            </a:r>
            <a:r>
              <a:rPr lang="en-US" sz="800" dirty="0"/>
              <a:t>, FactSet, Gilberto-Levy, HFRI, MSCI, NCREIF, J.P. Morgan Asset Management.</a:t>
            </a:r>
          </a:p>
          <a:p>
            <a:pPr marL="0" marR="0" lvl="0" indent="0" algn="just" defTabSz="646508" rtl="0" eaLnBrk="1" fontAlgn="auto" latinLnBrk="0" hangingPunct="1">
              <a:lnSpc>
                <a:spcPct val="93000"/>
              </a:lnSpc>
              <a:spcBef>
                <a:spcPts val="0"/>
              </a:spcBef>
              <a:spcAft>
                <a:spcPts val="0"/>
              </a:spcAft>
              <a:buClrTx/>
              <a:buSzTx/>
              <a:buFontTx/>
              <a:buNone/>
              <a:tabLst/>
              <a:defRPr/>
            </a:pPr>
            <a:r>
              <a:rPr lang="en-US" sz="800" dirty="0"/>
              <a:t>Correlations are based on quarterly returns over the past 10 years through 2022. </a:t>
            </a:r>
            <a:r>
              <a:rPr lang="en-US" dirty="0"/>
              <a:t>A 60/40 portfolio is comprised of 60% stocks and 40% bonds. Stocks are represented by the S&amp;P 500 Total Return Index. Bonds are represented by the Bloomberg U.S. Aggregate Total Return Index. </a:t>
            </a:r>
            <a:r>
              <a:rPr lang="en-US" sz="800" dirty="0"/>
              <a:t>10-year annualized returns ar</a:t>
            </a:r>
            <a:r>
              <a:rPr lang="en-US" dirty="0"/>
              <a:t>e calculated from 2013 to 2022. Indices and data used for alternative asset class returns and yields are as described on pages 8,9 and 11 of the </a:t>
            </a:r>
            <a:r>
              <a:rPr lang="en-US" i="1" dirty="0"/>
              <a:t>Guide to Alternatives</a:t>
            </a:r>
            <a:r>
              <a:rPr lang="en-US" dirty="0"/>
              <a:t>. Yields are based on latest available data as described on page 8 of the </a:t>
            </a:r>
            <a:r>
              <a:rPr lang="en-US" i="1" dirty="0"/>
              <a:t>Guide to Alternatives</a:t>
            </a:r>
            <a:r>
              <a:rPr lang="en-US" dirty="0">
                <a:solidFill>
                  <a:prstClr val="black"/>
                </a:solidFill>
              </a:rPr>
              <a:t>. </a:t>
            </a:r>
            <a:r>
              <a:rPr kumimoji="0" lang="en-US" sz="800" b="0" i="0" u="none" strike="noStrike" kern="1200" cap="none" spc="0" normalizeH="0" baseline="0" noProof="0" dirty="0">
                <a:ln>
                  <a:noFill/>
                </a:ln>
                <a:solidFill>
                  <a:prstClr val="black"/>
                </a:solidFill>
                <a:effectLst/>
                <a:uLnTx/>
                <a:uFillTx/>
                <a:latin typeface="JPM AM Pro Light" panose="020B0303040103020003" pitchFamily="34" charset="0"/>
                <a:ea typeface="+mn-ea"/>
                <a:cs typeface="+mn-cs"/>
              </a:rPr>
              <a:t>This slide comes from our </a:t>
            </a:r>
            <a:r>
              <a:rPr kumimoji="0" lang="en-US" sz="800" b="0" i="0" u="none" strike="noStrike" kern="1200" cap="none" spc="0" normalizeH="0" baseline="0" noProof="0" dirty="0">
                <a:ln>
                  <a:noFill/>
                </a:ln>
                <a:solidFill>
                  <a:prstClr val="black"/>
                </a:solidFill>
                <a:effectLst/>
                <a:uLnTx/>
                <a:uFillTx/>
                <a:latin typeface="JPM AM Pro Light" panose="020B0303040103020003" pitchFamily="34" charset="0"/>
                <a:ea typeface="+mn-ea"/>
                <a:cs typeface="+mn-cs"/>
                <a:hlinkClick r:id="rId4"/>
              </a:rPr>
              <a:t>Guide to Alternatives</a:t>
            </a:r>
            <a:r>
              <a:rPr kumimoji="0" lang="en-US" sz="800" b="0" i="0" u="none" strike="noStrike" kern="1200" cap="none" spc="0" normalizeH="0" baseline="0" noProof="0" dirty="0">
                <a:ln>
                  <a:noFill/>
                </a:ln>
                <a:solidFill>
                  <a:prstClr val="black"/>
                </a:solidFill>
                <a:effectLst/>
                <a:uLnTx/>
                <a:uFillTx/>
                <a:latin typeface="JPM AM Pro Light" panose="020B0303040103020003" pitchFamily="34" charset="0"/>
                <a:ea typeface="+mn-ea"/>
                <a:cs typeface="+mn-cs"/>
              </a:rPr>
              <a:t>. </a:t>
            </a:r>
            <a:endParaRPr kumimoji="0" lang="en-US" sz="800" b="0" i="0" u="none" strike="noStrike" kern="1200" cap="none" spc="0" normalizeH="0" baseline="0" noProof="0" dirty="0">
              <a:ln>
                <a:noFill/>
              </a:ln>
              <a:solidFill>
                <a:srgbClr val="000000"/>
              </a:solidFill>
              <a:effectLst/>
              <a:uLnTx/>
              <a:uFillTx/>
              <a:latin typeface="JPM AM Pro Light" panose="020B0303040103020003" pitchFamily="34" charset="0"/>
              <a:ea typeface="+mn-ea"/>
              <a:cs typeface="+mn-cs"/>
            </a:endParaRPr>
          </a:p>
          <a:p>
            <a:pPr marL="0" marR="0" lvl="0" indent="0" algn="just" defTabSz="646508" rtl="0" eaLnBrk="1" fontAlgn="auto" latinLnBrk="0" hangingPunct="1">
              <a:lnSpc>
                <a:spcPct val="93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JPM AM Pro Light" panose="020B0303040103020003" pitchFamily="34" charset="0"/>
                <a:ea typeface="+mn-ea"/>
                <a:cs typeface="+mn-cs"/>
              </a:rPr>
              <a:t>Guide to the Markets – U.S.</a:t>
            </a:r>
            <a:r>
              <a:rPr kumimoji="0" lang="en-US" sz="800" b="0" i="0" u="none" strike="noStrike" kern="1200" cap="none" spc="0" normalizeH="0" baseline="0" noProof="0" dirty="0">
                <a:ln>
                  <a:noFill/>
                </a:ln>
                <a:solidFill>
                  <a:srgbClr val="000000"/>
                </a:solidFill>
                <a:effectLst/>
                <a:uLnTx/>
                <a:uFillTx/>
                <a:latin typeface="JPM AM Pro Light" panose="020B0303040103020003" pitchFamily="34" charset="0"/>
                <a:ea typeface="+mn-ea"/>
                <a:cs typeface="+mn-cs"/>
              </a:rPr>
              <a:t> Data are as of September 3, 2024.</a:t>
            </a:r>
            <a:endParaRPr lang="en-US" dirty="0"/>
          </a:p>
        </p:txBody>
      </p:sp>
    </p:spTree>
    <p:extLst>
      <p:ext uri="{BB962C8B-B14F-4D97-AF65-F5344CB8AC3E}">
        <p14:creationId xmlns:p14="http://schemas.microsoft.com/office/powerpoint/2010/main" val="318620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Agenda</a:t>
            </a:r>
          </a:p>
        </p:txBody>
      </p:sp>
      <p:sp>
        <p:nvSpPr>
          <p:cNvPr id="3" name="Content Placeholder 2"/>
          <p:cNvSpPr>
            <a:spLocks noGrp="1"/>
          </p:cNvSpPr>
          <p:nvPr>
            <p:ph idx="1"/>
          </p:nvPr>
        </p:nvSpPr>
        <p:spPr>
          <a:xfrm>
            <a:off x="761998" y="1204913"/>
            <a:ext cx="11142133" cy="4576763"/>
          </a:xfrm>
        </p:spPr>
        <p:txBody>
          <a:bodyPr/>
          <a:lstStyle/>
          <a:p>
            <a:pPr marL="285750" indent="-285750">
              <a:lnSpc>
                <a:spcPct val="150000"/>
              </a:lnSpc>
              <a:spcBef>
                <a:spcPts val="3600"/>
              </a:spcBef>
              <a:spcAft>
                <a:spcPts val="3600"/>
              </a:spcAft>
              <a:buFont typeface="Arial" panose="020B0604020202020204" pitchFamily="34" charset="0"/>
              <a:buChar char="•"/>
            </a:pPr>
            <a:r>
              <a:rPr lang="en-US" sz="2000" b="0" dirty="0"/>
              <a:t>A longer, wider runway for a U.S. soft-landing</a:t>
            </a:r>
          </a:p>
          <a:p>
            <a:pPr marL="283464" indent="-285750">
              <a:spcBef>
                <a:spcPts val="3600"/>
              </a:spcBef>
              <a:spcAft>
                <a:spcPts val="3600"/>
              </a:spcAft>
              <a:buFont typeface="Arial" panose="020B0604020202020204" pitchFamily="34" charset="0"/>
              <a:buChar char="•"/>
            </a:pPr>
            <a:r>
              <a:rPr lang="en-US" sz="2000" b="0" dirty="0"/>
              <a:t>Investment opportunities: A rising tide lifting most investment boats</a:t>
            </a:r>
          </a:p>
          <a:p>
            <a:pPr marL="283464" indent="-285750">
              <a:spcBef>
                <a:spcPts val="3600"/>
              </a:spcBef>
              <a:spcAft>
                <a:spcPts val="3600"/>
              </a:spcAft>
              <a:buFont typeface="Arial" panose="020B0604020202020204" pitchFamily="34" charset="0"/>
              <a:buChar char="•"/>
            </a:pPr>
            <a:r>
              <a:rPr lang="en-US" sz="2000" dirty="0"/>
              <a:t>Don’t let how you </a:t>
            </a:r>
            <a:r>
              <a:rPr lang="en-US" sz="2000" i="1" dirty="0"/>
              <a:t>feel</a:t>
            </a:r>
            <a:r>
              <a:rPr lang="en-US" sz="2000" dirty="0"/>
              <a:t> about politics overrule how you </a:t>
            </a:r>
            <a:r>
              <a:rPr lang="en-US" sz="2000" i="1" dirty="0"/>
              <a:t>think </a:t>
            </a:r>
            <a:r>
              <a:rPr lang="en-US" sz="2000" dirty="0"/>
              <a:t>about investing</a:t>
            </a:r>
          </a:p>
          <a:p>
            <a:pPr marL="283464" indent="-285750">
              <a:spcBef>
                <a:spcPts val="3600"/>
              </a:spcBef>
              <a:spcAft>
                <a:spcPts val="3600"/>
              </a:spcAft>
              <a:buFont typeface="Arial" panose="020B0604020202020204" pitchFamily="34" charset="0"/>
              <a:buChar char="•"/>
            </a:pPr>
            <a:endParaRPr lang="en-US" sz="2000"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Rectangle 5"/>
          <p:cNvSpPr/>
          <p:nvPr/>
        </p:nvSpPr>
        <p:spPr>
          <a:xfrm>
            <a:off x="10266364" y="564699"/>
            <a:ext cx="1732510" cy="447333"/>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98006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BEBAB8-69A4-3593-1992-79AED706E60C}"/>
              </a:ext>
            </a:extLst>
          </p:cNvPr>
          <p:cNvPicPr>
            <a:picLocks noChangeAspect="1"/>
          </p:cNvPicPr>
          <p:nvPr/>
        </p:nvPicPr>
        <p:blipFill>
          <a:blip r:embed="rId3"/>
          <a:stretch>
            <a:fillRect/>
          </a:stretch>
        </p:blipFill>
        <p:spPr>
          <a:xfrm>
            <a:off x="761998" y="1205423"/>
            <a:ext cx="11217264" cy="4840814"/>
          </a:xfrm>
          <a:prstGeom prst="rect">
            <a:avLst/>
          </a:prstGeom>
        </p:spPr>
      </p:pic>
      <p:sp>
        <p:nvSpPr>
          <p:cNvPr id="2" name="Title 1">
            <a:extLst>
              <a:ext uri="{FF2B5EF4-FFF2-40B4-BE49-F238E27FC236}">
                <a16:creationId xmlns:a16="http://schemas.microsoft.com/office/drawing/2014/main" id="{292A4DDF-F0D6-9B42-E443-1FA97E17FD59}"/>
              </a:ext>
            </a:extLst>
          </p:cNvPr>
          <p:cNvSpPr>
            <a:spLocks noGrp="1"/>
          </p:cNvSpPr>
          <p:nvPr>
            <p:ph type="title"/>
          </p:nvPr>
        </p:nvSpPr>
        <p:spPr/>
        <p:txBody>
          <a:bodyPr/>
          <a:lstStyle/>
          <a:p>
            <a:r>
              <a:rPr lang="en-US" sz="2000" dirty="0"/>
              <a:t>Cash </a:t>
            </a:r>
            <a:r>
              <a:rPr lang="en-US" sz="2000" i="1" dirty="0"/>
              <a:t>isn’t</a:t>
            </a:r>
            <a:r>
              <a:rPr lang="en-US" sz="2000" dirty="0"/>
              <a:t> king for long-term investors.  </a:t>
            </a:r>
          </a:p>
        </p:txBody>
      </p:sp>
      <p:sp>
        <p:nvSpPr>
          <p:cNvPr id="5" name="Date Placeholder 4">
            <a:extLst>
              <a:ext uri="{FF2B5EF4-FFF2-40B4-BE49-F238E27FC236}">
                <a16:creationId xmlns:a16="http://schemas.microsoft.com/office/drawing/2014/main" id="{59F940B8-BB4A-A4C2-F8F0-C3B81E2E58F1}"/>
              </a:ext>
            </a:extLst>
          </p:cNvPr>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Footer Placeholder 5">
            <a:extLst>
              <a:ext uri="{FF2B5EF4-FFF2-40B4-BE49-F238E27FC236}">
                <a16:creationId xmlns:a16="http://schemas.microsoft.com/office/drawing/2014/main" id="{3DCC8E33-E862-5CB8-F1AA-412825FA2C3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4" name="Text Placeholder 3">
            <a:extLst>
              <a:ext uri="{FF2B5EF4-FFF2-40B4-BE49-F238E27FC236}">
                <a16:creationId xmlns:a16="http://schemas.microsoft.com/office/drawing/2014/main" id="{799CFAC0-0607-EB9B-BEAF-6BED04A268FF}"/>
              </a:ext>
            </a:extLst>
          </p:cNvPr>
          <p:cNvSpPr>
            <a:spLocks noGrp="1"/>
          </p:cNvSpPr>
          <p:nvPr>
            <p:ph type="body" sz="quarter" idx="25"/>
          </p:nvPr>
        </p:nvSpPr>
        <p:spPr>
          <a:xfrm>
            <a:off x="726194" y="6088213"/>
            <a:ext cx="9734284" cy="687111"/>
          </a:xfrm>
        </p:spPr>
        <p:txBody>
          <a:bodyPr/>
          <a:lstStyle/>
          <a:p>
            <a:r>
              <a:rPr lang="en-US" dirty="0"/>
              <a:t>Source: Bloomberg, FactSet, Federal Reserve, Standard &amp; Poor’s, J.P. Morgan Asset Management. </a:t>
            </a:r>
          </a:p>
          <a:p>
            <a:r>
              <a:rPr lang="en-US" dirty="0"/>
              <a:t>The 60/40 portfolio is 60% invested in S&amp;P 500 Total Return Index and 40% invested in Bloomberg U.S. Aggregate Total Return Index. The analysis references the month in which the month-end 6-month CD rate peaked during previous rate hiking cycles. CD rate data prior to 2013 are sourced from the Federal Reserve, whereas data from 2013 to 2023 are sourced from Bloomberg. CD subsequent 12-month return calculation assumes reinvestment at the prevailing 6-month rate when the initial CD matures. *Current period assumes that the month-end CD rate peaked on 9/30/2023. Returns for this period are calculated through 7/31/2024 and are not included in average calculations.</a:t>
            </a:r>
          </a:p>
          <a:p>
            <a:r>
              <a:rPr lang="en-US" i="1" dirty="0"/>
              <a:t>Guide to the Markets – U.S.</a:t>
            </a:r>
            <a:r>
              <a:rPr lang="en-US" dirty="0"/>
              <a:t> Data are as of September 3, 2024.</a:t>
            </a:r>
          </a:p>
        </p:txBody>
      </p:sp>
      <p:sp>
        <p:nvSpPr>
          <p:cNvPr id="7" name="Footer Placeholder 3">
            <a:extLst>
              <a:ext uri="{FF2B5EF4-FFF2-40B4-BE49-F238E27FC236}">
                <a16:creationId xmlns:a16="http://schemas.microsoft.com/office/drawing/2014/main" id="{932C9836-EC90-7400-873E-C23457749EAC}"/>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67</a:t>
            </a:r>
          </a:p>
        </p:txBody>
      </p:sp>
      <p:sp>
        <p:nvSpPr>
          <p:cNvPr id="8" name="Rectangle: Rounded Corners 19">
            <a:extLst>
              <a:ext uri="{FF2B5EF4-FFF2-40B4-BE49-F238E27FC236}">
                <a16:creationId xmlns:a16="http://schemas.microsoft.com/office/drawing/2014/main" id="{F1FE4DE4-4519-125F-DDD9-C0FA08891F95}"/>
              </a:ext>
            </a:extLst>
          </p:cNvPr>
          <p:cNvSpPr/>
          <p:nvPr/>
        </p:nvSpPr>
        <p:spPr>
          <a:xfrm rot="16200000">
            <a:off x="-450202" y="4986517"/>
            <a:ext cx="1545336" cy="219456"/>
          </a:xfrm>
          <a:prstGeom prst="roundRect">
            <a:avLst>
              <a:gd name="adj" fmla="val 50000"/>
            </a:avLst>
          </a:prstGeom>
          <a:solidFill>
            <a:srgbClr val="004F31"/>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Investing Principles</a:t>
            </a:r>
          </a:p>
        </p:txBody>
      </p:sp>
    </p:spTree>
    <p:extLst>
      <p:ext uri="{BB962C8B-B14F-4D97-AF65-F5344CB8AC3E}">
        <p14:creationId xmlns:p14="http://schemas.microsoft.com/office/powerpoint/2010/main" val="94859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8" y="1111424"/>
            <a:ext cx="2894231" cy="459643"/>
          </a:xfrm>
        </p:spPr>
        <p:txBody>
          <a:bodyPr/>
          <a:lstStyle/>
          <a:p>
            <a:pPr>
              <a:lnSpc>
                <a:spcPts val="1200"/>
              </a:lnSpc>
            </a:pPr>
            <a:r>
              <a:rPr lang="en-US" sz="1400" b="1" i="0" u="none" strike="noStrike" dirty="0">
                <a:solidFill>
                  <a:srgbClr val="000000"/>
                </a:solidFill>
                <a:effectLst/>
                <a:latin typeface="Arial" panose="020B0604020202020204" pitchFamily="34" charset="0"/>
              </a:rPr>
              <a:t>All-time highs and market floors</a:t>
            </a:r>
            <a:r>
              <a:rPr lang="en-US" sz="1400" dirty="0"/>
              <a:t> </a:t>
            </a:r>
            <a:br>
              <a:rPr lang="en-US" dirty="0"/>
            </a:br>
            <a:r>
              <a:rPr lang="en-US" sz="1200" b="0" i="0" u="none" strike="noStrike" dirty="0">
                <a:solidFill>
                  <a:srgbClr val="000000"/>
                </a:solidFill>
                <a:effectLst/>
                <a:latin typeface="Arial" panose="020B0604020202020204" pitchFamily="34" charset="0"/>
              </a:rPr>
              <a:t>S&amp;P 500 price index, daily, 1950 - today</a:t>
            </a:r>
            <a:r>
              <a:rPr lang="en-US" dirty="0"/>
              <a:t> </a:t>
            </a:r>
            <a:endParaRPr lang="en-US" dirty="0">
              <a:latin typeface="JPM AM Pro" panose="020B0503040102020003" pitchFamily="34" charset="0"/>
            </a:endParaRPr>
          </a:p>
        </p:txBody>
      </p:sp>
      <p:sp>
        <p:nvSpPr>
          <p:cNvPr id="4" name="Date Placeholder 3"/>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5" name="Footer Placeholder 4"/>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U.S.</a:t>
            </a:r>
          </a:p>
        </p:txBody>
      </p:sp>
      <p:sp>
        <p:nvSpPr>
          <p:cNvPr id="11"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64</a:t>
            </a:r>
          </a:p>
        </p:txBody>
      </p:sp>
      <p:sp>
        <p:nvSpPr>
          <p:cNvPr id="3" name="Rectangle: Rounded Corners 19">
            <a:extLst>
              <a:ext uri="{FF2B5EF4-FFF2-40B4-BE49-F238E27FC236}">
                <a16:creationId xmlns:a16="http://schemas.microsoft.com/office/drawing/2014/main" id="{ABB30B39-9946-FBEC-D7A9-817AF843C83E}"/>
              </a:ext>
            </a:extLst>
          </p:cNvPr>
          <p:cNvSpPr/>
          <p:nvPr/>
        </p:nvSpPr>
        <p:spPr>
          <a:xfrm rot="16200000">
            <a:off x="-450202" y="4986517"/>
            <a:ext cx="1545336" cy="219456"/>
          </a:xfrm>
          <a:prstGeom prst="roundRect">
            <a:avLst>
              <a:gd name="adj" fmla="val 50000"/>
            </a:avLst>
          </a:prstGeom>
          <a:solidFill>
            <a:srgbClr val="004F31"/>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Investing Principles</a:t>
            </a:r>
          </a:p>
        </p:txBody>
      </p:sp>
      <p:sp>
        <p:nvSpPr>
          <p:cNvPr id="9" name="Text Placeholder 4">
            <a:extLst>
              <a:ext uri="{FF2B5EF4-FFF2-40B4-BE49-F238E27FC236}">
                <a16:creationId xmlns:a16="http://schemas.microsoft.com/office/drawing/2014/main" id="{396FCEF9-2833-6228-6302-0C8C1A9FD9AF}"/>
              </a:ext>
            </a:extLst>
          </p:cNvPr>
          <p:cNvSpPr>
            <a:spLocks noGrp="1"/>
          </p:cNvSpPr>
          <p:nvPr>
            <p:ph type="body" sz="quarter" idx="25"/>
          </p:nvPr>
        </p:nvSpPr>
        <p:spPr>
          <a:xfrm>
            <a:off x="761998" y="6116440"/>
            <a:ext cx="9153180" cy="572593"/>
          </a:xfrm>
        </p:spPr>
        <p:txBody>
          <a:bodyPr/>
          <a:lstStyle/>
          <a:p>
            <a:pPr lvl="0" defTabSz="755957"/>
            <a:r>
              <a:rPr lang="en-US" dirty="0">
                <a:solidFill>
                  <a:srgbClr val="000000"/>
                </a:solidFill>
              </a:rPr>
              <a:t>Source: FactSet, Standard &amp; Poor’s, J.P. Morgan Asset Management. </a:t>
            </a:r>
          </a:p>
          <a:p>
            <a:pPr lvl="0" defTabSz="755957"/>
            <a:r>
              <a:rPr lang="en-US" dirty="0">
                <a:solidFill>
                  <a:srgbClr val="000000"/>
                </a:solidFill>
              </a:rPr>
              <a:t>(Left) *Market floor is defined as an all-time high from which the market never fell more than 5%. (Right) **"Invest on any day" represents average of forward returns for the entire time period whereas "Invest at a new high" represents average of rolling forward returns calculated from each new S&amp;P 500 high for the subsequent 3-months, 6-months, 1-year, 2-year and 3-year intervals, with data starting 1/1/1988  through 12/31/2023.</a:t>
            </a:r>
          </a:p>
          <a:p>
            <a:pPr lvl="0" defTabSz="755957"/>
            <a:r>
              <a:rPr lang="en-US" i="1" dirty="0">
                <a:solidFill>
                  <a:srgbClr val="000000"/>
                </a:solidFill>
              </a:rPr>
              <a:t>Guide to the Markets – U.S.</a:t>
            </a:r>
            <a:r>
              <a:rPr lang="en-US" dirty="0">
                <a:solidFill>
                  <a:srgbClr val="000000"/>
                </a:solidFill>
              </a:rPr>
              <a:t> Data are as of September 3, 2024. </a:t>
            </a:r>
            <a:endParaRPr lang="en-US" dirty="0"/>
          </a:p>
        </p:txBody>
      </p:sp>
      <p:pic>
        <p:nvPicPr>
          <p:cNvPr id="14" name="Picture 13" hidden="1">
            <a:extLst>
              <a:ext uri="{FF2B5EF4-FFF2-40B4-BE49-F238E27FC236}">
                <a16:creationId xmlns:a16="http://schemas.microsoft.com/office/drawing/2014/main" id="{00000000-0008-0000-0900-00000F000000}"/>
              </a:ext>
            </a:extLst>
          </p:cNvPr>
          <p:cNvPicPr>
            <a:picLocks noChangeAspect="1" noChangeArrowheads="1"/>
            <a:extLst>
              <a:ext uri="{84589F7E-364E-4C9E-8A38-B11213B215E9}">
                <a14:cameraTool xmlns:a14="http://schemas.microsoft.com/office/drawing/2010/main" cellRange="'64b'!$K$5751:$L$5752" spid="_x0000_s1276547"/>
              </a:ext>
            </a:extLst>
          </p:cNvPicPr>
          <p:nvPr/>
        </p:nvPicPr>
        <p:blipFill>
          <a:blip r:embed="rId3"/>
          <a:srcRect/>
          <a:stretch>
            <a:fillRect/>
          </a:stretch>
        </p:blipFill>
        <p:spPr bwMode="auto">
          <a:xfrm>
            <a:off x="11170915" y="2513012"/>
            <a:ext cx="2768600" cy="3873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E7216C8E-7A75-51EB-40FC-9F29F7F5C9BB}"/>
              </a:ext>
            </a:extLst>
          </p:cNvPr>
          <p:cNvSpPr txBox="1">
            <a:spLocks/>
          </p:cNvSpPr>
          <p:nvPr/>
        </p:nvSpPr>
        <p:spPr>
          <a:xfrm>
            <a:off x="914398" y="468796"/>
            <a:ext cx="9294813" cy="617836"/>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r>
              <a:rPr lang="en-US"/>
              <a:t>Investors shouldn’t be afraid of all-time highs.</a:t>
            </a:r>
            <a:endParaRPr lang="en-US" dirty="0"/>
          </a:p>
        </p:txBody>
      </p:sp>
      <p:sp>
        <p:nvSpPr>
          <p:cNvPr id="18" name="Title 1">
            <a:extLst>
              <a:ext uri="{FF2B5EF4-FFF2-40B4-BE49-F238E27FC236}">
                <a16:creationId xmlns:a16="http://schemas.microsoft.com/office/drawing/2014/main" id="{BC2ECAD6-9298-D719-0AD9-E7D4072DCDF9}"/>
              </a:ext>
            </a:extLst>
          </p:cNvPr>
          <p:cNvSpPr txBox="1">
            <a:spLocks/>
          </p:cNvSpPr>
          <p:nvPr/>
        </p:nvSpPr>
        <p:spPr>
          <a:xfrm>
            <a:off x="6516688" y="1177375"/>
            <a:ext cx="4726700" cy="365125"/>
          </a:xfrm>
          <a:prstGeom prst="rect">
            <a:avLst/>
          </a:prstGeom>
        </p:spPr>
        <p:txBody>
          <a:bodyPr vert="horz" lIns="0" tIns="0" rIns="0" bIns="0" rtlCol="0" anchor="b" anchorCtr="0">
            <a:noAutofit/>
          </a:bodyPr>
          <a:lstStyle>
            <a:lvl1pPr algn="l" defTabSz="685800" rtl="0" eaLnBrk="1" latinLnBrk="0" hangingPunct="1">
              <a:lnSpc>
                <a:spcPct val="90000"/>
              </a:lnSpc>
              <a:spcBef>
                <a:spcPct val="0"/>
              </a:spcBef>
              <a:buNone/>
              <a:defRPr sz="2000" b="1" kern="1200">
                <a:solidFill>
                  <a:schemeClr val="tx1"/>
                </a:solidFill>
                <a:latin typeface="JPM AM Pro" panose="020B0503040102020003" pitchFamily="34" charset="0"/>
                <a:ea typeface="+mj-ea"/>
                <a:cs typeface="+mj-cs"/>
              </a:defRPr>
            </a:lvl1pPr>
          </a:lstStyle>
          <a:p>
            <a:pPr>
              <a:lnSpc>
                <a:spcPts val="1200"/>
              </a:lnSpc>
            </a:pPr>
            <a:r>
              <a:rPr lang="en-US" sz="1400" b="1" i="0" u="none" strike="noStrike" dirty="0">
                <a:solidFill>
                  <a:srgbClr val="000000"/>
                </a:solidFill>
                <a:effectLst/>
                <a:latin typeface="Arial" panose="020B0604020202020204" pitchFamily="34" charset="0"/>
              </a:rPr>
              <a:t>Average cumulative S&amp;P 500 total returns</a:t>
            </a:r>
            <a:r>
              <a:rPr lang="en-US" sz="1400" dirty="0"/>
              <a:t> </a:t>
            </a:r>
            <a:br>
              <a:rPr lang="en-US" sz="1400" dirty="0"/>
            </a:br>
            <a:r>
              <a:rPr lang="nl-NL" sz="1200" b="0" i="0" u="none" strike="noStrike" dirty="0">
                <a:solidFill>
                  <a:srgbClr val="000000"/>
                </a:solidFill>
                <a:effectLst/>
                <a:latin typeface="Arial" panose="020B0604020202020204" pitchFamily="34" charset="0"/>
              </a:rPr>
              <a:t>Jan. 1, 1988 - Dec. 31, 2023</a:t>
            </a:r>
            <a:r>
              <a:rPr lang="nl-NL" sz="1200" dirty="0"/>
              <a:t> </a:t>
            </a:r>
            <a:endParaRPr lang="en-US" sz="1200" dirty="0"/>
          </a:p>
        </p:txBody>
      </p:sp>
      <p:pic>
        <p:nvPicPr>
          <p:cNvPr id="21" name="Picture 20">
            <a:extLst>
              <a:ext uri="{FF2B5EF4-FFF2-40B4-BE49-F238E27FC236}">
                <a16:creationId xmlns:a16="http://schemas.microsoft.com/office/drawing/2014/main" id="{76ED2BCF-595B-C860-5963-08B656281DED}"/>
              </a:ext>
            </a:extLst>
          </p:cNvPr>
          <p:cNvPicPr>
            <a:picLocks noChangeAspect="1"/>
          </p:cNvPicPr>
          <p:nvPr/>
        </p:nvPicPr>
        <p:blipFill>
          <a:blip r:embed="rId4"/>
          <a:stretch>
            <a:fillRect/>
          </a:stretch>
        </p:blipFill>
        <p:spPr>
          <a:xfrm>
            <a:off x="758952" y="1571067"/>
            <a:ext cx="11433048" cy="4344924"/>
          </a:xfrm>
          <a:prstGeom prst="rect">
            <a:avLst/>
          </a:prstGeom>
        </p:spPr>
      </p:pic>
    </p:spTree>
    <p:extLst>
      <p:ext uri="{BB962C8B-B14F-4D97-AF65-F5344CB8AC3E}">
        <p14:creationId xmlns:p14="http://schemas.microsoft.com/office/powerpoint/2010/main" val="100858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Agenda</a:t>
            </a:r>
          </a:p>
        </p:txBody>
      </p:sp>
      <p:sp>
        <p:nvSpPr>
          <p:cNvPr id="3" name="Content Placeholder 2"/>
          <p:cNvSpPr>
            <a:spLocks noGrp="1"/>
          </p:cNvSpPr>
          <p:nvPr>
            <p:ph idx="1"/>
          </p:nvPr>
        </p:nvSpPr>
        <p:spPr>
          <a:xfrm>
            <a:off x="761998" y="1204913"/>
            <a:ext cx="11142133" cy="4576763"/>
          </a:xfrm>
        </p:spPr>
        <p:txBody>
          <a:bodyPr/>
          <a:lstStyle/>
          <a:p>
            <a:pPr marL="285750" indent="-285750">
              <a:lnSpc>
                <a:spcPct val="150000"/>
              </a:lnSpc>
              <a:spcBef>
                <a:spcPts val="3600"/>
              </a:spcBef>
              <a:spcAft>
                <a:spcPts val="3600"/>
              </a:spcAft>
              <a:buFont typeface="Arial" panose="020B0604020202020204" pitchFamily="34" charset="0"/>
              <a:buChar char="•"/>
            </a:pPr>
            <a:r>
              <a:rPr lang="en-US" sz="2000" dirty="0"/>
              <a:t>A longer, wider runway for a U.S. soft-landing</a:t>
            </a:r>
          </a:p>
          <a:p>
            <a:pPr marL="283464" indent="-285750">
              <a:spcBef>
                <a:spcPts val="3600"/>
              </a:spcBef>
              <a:spcAft>
                <a:spcPts val="3600"/>
              </a:spcAft>
              <a:buFont typeface="Arial" panose="020B0604020202020204" pitchFamily="34" charset="0"/>
              <a:buChar char="•"/>
            </a:pPr>
            <a:r>
              <a:rPr lang="en-US" sz="2000" b="0" dirty="0"/>
              <a:t>Investment opportunities: A rising tide lifting most investment boats</a:t>
            </a:r>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Rectangle 5"/>
          <p:cNvSpPr/>
          <p:nvPr/>
        </p:nvSpPr>
        <p:spPr>
          <a:xfrm>
            <a:off x="10266364" y="564699"/>
            <a:ext cx="1732510" cy="447333"/>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3398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780C9D-6F9B-FF75-50A1-08B53433D03F}"/>
              </a:ext>
            </a:extLst>
          </p:cNvPr>
          <p:cNvPicPr>
            <a:picLocks noChangeAspect="1"/>
          </p:cNvPicPr>
          <p:nvPr/>
        </p:nvPicPr>
        <p:blipFill rotWithShape="1">
          <a:blip r:embed="rId3"/>
          <a:srcRect r="1322"/>
          <a:stretch/>
        </p:blipFill>
        <p:spPr>
          <a:xfrm>
            <a:off x="761998" y="1227807"/>
            <a:ext cx="11287125" cy="5060922"/>
          </a:xfrm>
          <a:prstGeom prst="rect">
            <a:avLst/>
          </a:prstGeom>
        </p:spPr>
      </p:pic>
      <p:sp>
        <p:nvSpPr>
          <p:cNvPr id="7" name="Title 6">
            <a:extLst>
              <a:ext uri="{FF2B5EF4-FFF2-40B4-BE49-F238E27FC236}">
                <a16:creationId xmlns:a16="http://schemas.microsoft.com/office/drawing/2014/main" id="{F1E5412D-F0AF-429F-8576-219990A840B6}"/>
              </a:ext>
            </a:extLst>
          </p:cNvPr>
          <p:cNvSpPr>
            <a:spLocks noGrp="1"/>
          </p:cNvSpPr>
          <p:nvPr>
            <p:ph type="title"/>
          </p:nvPr>
        </p:nvSpPr>
        <p:spPr/>
        <p:txBody>
          <a:bodyPr/>
          <a:lstStyle/>
          <a:p>
            <a:r>
              <a:rPr lang="en-US" sz="2000" dirty="0"/>
              <a:t>Don’t let how you feel about politics overrule how you think about investing. </a:t>
            </a:r>
          </a:p>
        </p:txBody>
      </p:sp>
      <p:sp>
        <p:nvSpPr>
          <p:cNvPr id="4" name="Date Placeholder 3">
            <a:extLst>
              <a:ext uri="{FF2B5EF4-FFF2-40B4-BE49-F238E27FC236}">
                <a16:creationId xmlns:a16="http://schemas.microsoft.com/office/drawing/2014/main" id="{253A5D49-D8BF-4E26-895D-27502F4E8537}"/>
              </a:ext>
            </a:extLst>
          </p:cNvPr>
          <p:cNvSpPr>
            <a:spLocks noGrp="1"/>
          </p:cNvSpPr>
          <p:nvPr>
            <p:ph type="dt" sz="half" idx="10"/>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5" name="Footer Placeholder 4">
            <a:extLst>
              <a:ext uri="{FF2B5EF4-FFF2-40B4-BE49-F238E27FC236}">
                <a16:creationId xmlns:a16="http://schemas.microsoft.com/office/drawing/2014/main" id="{951AD029-D1EB-43D9-B1EC-ED1D122006DB}"/>
              </a:ext>
            </a:extLst>
          </p:cNvPr>
          <p:cNvSpPr>
            <a:spLocks noGrp="1"/>
          </p:cNvSpPr>
          <p:nvPr>
            <p:ph type="ftr" sz="quarter" idx="11"/>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7" name="Footer Placeholder 3">
            <a:extLst>
              <a:ext uri="{FF2B5EF4-FFF2-40B4-BE49-F238E27FC236}">
                <a16:creationId xmlns:a16="http://schemas.microsoft.com/office/drawing/2014/main" id="{5F6C5A25-E92D-4185-B1D9-E81D86DCAE63}"/>
              </a:ext>
            </a:extLst>
          </p:cNvPr>
          <p:cNvSpPr txBox="1">
            <a:spLocks/>
          </p:cNvSpPr>
          <p:nvPr/>
        </p:nvSpPr>
        <p:spPr>
          <a:xfrm>
            <a:off x="11402617"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68</a:t>
            </a:r>
          </a:p>
        </p:txBody>
      </p:sp>
      <p:sp>
        <p:nvSpPr>
          <p:cNvPr id="2" name="Rectangle: Rounded Corners 19">
            <a:extLst>
              <a:ext uri="{FF2B5EF4-FFF2-40B4-BE49-F238E27FC236}">
                <a16:creationId xmlns:a16="http://schemas.microsoft.com/office/drawing/2014/main" id="{4B5C2145-01B9-B435-A394-675C3F65435B}"/>
              </a:ext>
            </a:extLst>
          </p:cNvPr>
          <p:cNvSpPr/>
          <p:nvPr/>
        </p:nvSpPr>
        <p:spPr>
          <a:xfrm rot="16200000">
            <a:off x="-450202" y="4986517"/>
            <a:ext cx="1545336" cy="219456"/>
          </a:xfrm>
          <a:prstGeom prst="roundRect">
            <a:avLst>
              <a:gd name="adj" fmla="val 50000"/>
            </a:avLst>
          </a:prstGeom>
          <a:solidFill>
            <a:srgbClr val="004F31"/>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Investing Principles</a:t>
            </a:r>
          </a:p>
        </p:txBody>
      </p:sp>
      <p:sp>
        <p:nvSpPr>
          <p:cNvPr id="12" name="Text Placeholder 5">
            <a:extLst>
              <a:ext uri="{FF2B5EF4-FFF2-40B4-BE49-F238E27FC236}">
                <a16:creationId xmlns:a16="http://schemas.microsoft.com/office/drawing/2014/main" id="{05E351BA-A548-434B-350D-3CDB24E6CD75}"/>
              </a:ext>
            </a:extLst>
          </p:cNvPr>
          <p:cNvSpPr txBox="1">
            <a:spLocks/>
          </p:cNvSpPr>
          <p:nvPr/>
        </p:nvSpPr>
        <p:spPr>
          <a:xfrm>
            <a:off x="950220" y="6255307"/>
            <a:ext cx="9192156" cy="458074"/>
          </a:xfrm>
          <a:prstGeom prst="rect">
            <a:avLst/>
          </a:prstGeom>
        </p:spPr>
        <p:txBody>
          <a:bodyPr vert="horz" wrap="square" lIns="0" tIns="0" rIns="0" bIns="0" spcCol="182880" rtlCol="0" anchor="t" anchorCtr="0">
            <a:spAutoFit/>
          </a:bodyPr>
          <a:lstStyle>
            <a:lvl1pPr marL="0" indent="0" algn="just" defTabSz="685800" rtl="0" eaLnBrk="1" latinLnBrk="0" hangingPunct="1">
              <a:lnSpc>
                <a:spcPct val="93000"/>
              </a:lnSpc>
              <a:spcBef>
                <a:spcPts val="0"/>
              </a:spcBef>
              <a:buClrTx/>
              <a:buFontTx/>
              <a:buNone/>
              <a:defRPr sz="800" b="0" kern="1200">
                <a:solidFill>
                  <a:schemeClr val="tx1"/>
                </a:solidFill>
                <a:latin typeface="JPM AM Pro Light" panose="020B0303040103020003" pitchFamily="34" charset="0"/>
                <a:ea typeface="+mn-ea"/>
                <a:cs typeface="+mn-cs"/>
              </a:defRPr>
            </a:lvl1pPr>
            <a:lvl2pPr marL="0" indent="0" algn="l" defTabSz="685800" rtl="0" eaLnBrk="1" latinLnBrk="0" hangingPunct="1">
              <a:lnSpc>
                <a:spcPct val="100000"/>
              </a:lnSpc>
              <a:spcBef>
                <a:spcPts val="0"/>
              </a:spcBef>
              <a:buClrTx/>
              <a:buFontTx/>
              <a:buNone/>
              <a:defRPr sz="660" kern="1200">
                <a:solidFill>
                  <a:schemeClr val="tx1"/>
                </a:solidFill>
                <a:latin typeface="+mn-lt"/>
                <a:ea typeface="+mn-ea"/>
                <a:cs typeface="+mn-cs"/>
              </a:defRPr>
            </a:lvl2pPr>
            <a:lvl3pPr marL="0" indent="0" algn="l" defTabSz="685800" rtl="0" eaLnBrk="1" latinLnBrk="0" hangingPunct="1">
              <a:lnSpc>
                <a:spcPct val="100000"/>
              </a:lnSpc>
              <a:spcBef>
                <a:spcPts val="0"/>
              </a:spcBef>
              <a:buClrTx/>
              <a:buFontTx/>
              <a:buNone/>
              <a:defRPr sz="660" kern="1200">
                <a:solidFill>
                  <a:schemeClr val="tx1"/>
                </a:solidFill>
                <a:latin typeface="+mn-lt"/>
                <a:ea typeface="+mn-ea"/>
                <a:cs typeface="+mn-cs"/>
              </a:defRPr>
            </a:lvl3pPr>
            <a:lvl4pPr marL="0" indent="0" algn="l" defTabSz="685800" rtl="0" eaLnBrk="1" latinLnBrk="0" hangingPunct="1">
              <a:lnSpc>
                <a:spcPct val="100000"/>
              </a:lnSpc>
              <a:spcBef>
                <a:spcPts val="0"/>
              </a:spcBef>
              <a:buClrTx/>
              <a:buFontTx/>
              <a:buNone/>
              <a:defRPr sz="660" kern="1200">
                <a:solidFill>
                  <a:schemeClr val="tx1"/>
                </a:solidFill>
                <a:latin typeface="+mn-lt"/>
                <a:ea typeface="+mn-ea"/>
                <a:cs typeface="+mn-cs"/>
              </a:defRPr>
            </a:lvl4pPr>
            <a:lvl5pPr marL="0" indent="0" algn="l" defTabSz="685800" rtl="0" eaLnBrk="1" latinLnBrk="0" hangingPunct="1">
              <a:lnSpc>
                <a:spcPct val="100000"/>
              </a:lnSpc>
              <a:spcBef>
                <a:spcPts val="0"/>
              </a:spcBef>
              <a:buClrTx/>
              <a:buFontTx/>
              <a:buNone/>
              <a:defRPr sz="660" kern="1200">
                <a:solidFill>
                  <a:schemeClr val="tx1"/>
                </a:solidFill>
                <a:latin typeface="+mn-lt"/>
                <a:ea typeface="+mn-ea"/>
                <a:cs typeface="+mn-cs"/>
              </a:defRPr>
            </a:lvl5pPr>
            <a:lvl6pPr marL="0" indent="0" algn="l" defTabSz="685800" rtl="0" eaLnBrk="1" latinLnBrk="0" hangingPunct="1">
              <a:lnSpc>
                <a:spcPct val="100000"/>
              </a:lnSpc>
              <a:spcBef>
                <a:spcPts val="0"/>
              </a:spcBef>
              <a:buClrTx/>
              <a:buFontTx/>
              <a:buNone/>
              <a:defRPr sz="660" kern="1200">
                <a:solidFill>
                  <a:schemeClr val="tx1"/>
                </a:solidFill>
                <a:latin typeface="+mj-lt"/>
                <a:ea typeface="+mn-ea"/>
                <a:cs typeface="+mn-cs"/>
              </a:defRPr>
            </a:lvl6pPr>
            <a:lvl7pPr marL="0" indent="0" algn="l" defTabSz="685800" rtl="0" eaLnBrk="1" latinLnBrk="0" hangingPunct="1">
              <a:lnSpc>
                <a:spcPct val="100000"/>
              </a:lnSpc>
              <a:spcBef>
                <a:spcPts val="0"/>
              </a:spcBef>
              <a:buClrTx/>
              <a:buFontTx/>
              <a:buNone/>
              <a:defRPr sz="660" kern="1200">
                <a:solidFill>
                  <a:schemeClr val="tx1"/>
                </a:solidFill>
                <a:latin typeface="+mn-lt"/>
                <a:ea typeface="+mn-ea"/>
                <a:cs typeface="+mn-cs"/>
              </a:defRPr>
            </a:lvl7pPr>
            <a:lvl8pPr marL="0" indent="0" algn="l" defTabSz="685800" rtl="0" eaLnBrk="1" latinLnBrk="0" hangingPunct="1">
              <a:lnSpc>
                <a:spcPct val="100000"/>
              </a:lnSpc>
              <a:spcBef>
                <a:spcPts val="0"/>
              </a:spcBef>
              <a:buClrTx/>
              <a:buFontTx/>
              <a:buNone/>
              <a:defRPr sz="660" kern="1200">
                <a:solidFill>
                  <a:schemeClr val="tx1"/>
                </a:solidFill>
                <a:latin typeface="+mn-lt"/>
                <a:ea typeface="+mn-ea"/>
                <a:cs typeface="+mn-cs"/>
              </a:defRPr>
            </a:lvl8pPr>
            <a:lvl9pPr marL="0" indent="0" algn="l" defTabSz="685800" rtl="0" eaLnBrk="1" latinLnBrk="0" hangingPunct="1">
              <a:lnSpc>
                <a:spcPct val="100000"/>
              </a:lnSpc>
              <a:spcBef>
                <a:spcPts val="0"/>
              </a:spcBef>
              <a:buClrTx/>
              <a:buFontTx/>
              <a:buNone/>
              <a:defRPr sz="660" kern="1200">
                <a:solidFill>
                  <a:schemeClr val="tx1"/>
                </a:solidFill>
                <a:latin typeface="+mn-lt"/>
                <a:ea typeface="+mn-ea"/>
                <a:cs typeface="+mn-cs"/>
              </a:defRPr>
            </a:lvl9pPr>
          </a:lstStyle>
          <a:p>
            <a:r>
              <a:rPr lang="en-US" dirty="0"/>
              <a:t>Source: Pew Research Center, J.P. Morgan Asset Management. The survey was last conducted in May 2024, “Public’s Positive Economic Ratings Slip; Inflation Still Widely Viewed as Major Problem.” Pew Research Center asks the question: “Thinking about the nation’s economy, How would you rate economic conditions in this country today… as excellent, good, only fair, or poor?”. S&amp;P 500 returns are average annualized total returns between presidential inauguration dates and are updated monthly. Real GDP growth are average annualized GDP growth rates. </a:t>
            </a:r>
          </a:p>
          <a:p>
            <a:r>
              <a:rPr lang="en-US" i="1" dirty="0"/>
              <a:t>Guide to the Markets – U.S. </a:t>
            </a:r>
            <a:r>
              <a:rPr lang="en-US" dirty="0"/>
              <a:t>Data are as of September 3, 2024.</a:t>
            </a:r>
          </a:p>
        </p:txBody>
      </p:sp>
    </p:spTree>
    <p:extLst>
      <p:ext uri="{BB962C8B-B14F-4D97-AF65-F5344CB8AC3E}">
        <p14:creationId xmlns:p14="http://schemas.microsoft.com/office/powerpoint/2010/main" val="1736622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8" name="Rectangle 7"/>
          <p:cNvSpPr/>
          <p:nvPr/>
        </p:nvSpPr>
        <p:spPr>
          <a:xfrm>
            <a:off x="10146969" y="602194"/>
            <a:ext cx="1878395" cy="454549"/>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55"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761998" y="316396"/>
            <a:ext cx="10627976" cy="617836"/>
          </a:xfrm>
        </p:spPr>
        <p:txBody>
          <a:bodyPr/>
          <a:lstStyle/>
          <a:p>
            <a:r>
              <a:rPr lang="en-US" sz="2400" dirty="0"/>
              <a:t>Scan the QR code to get the Guide to the Markets, updated daily by 10am EST.</a:t>
            </a:r>
            <a:endParaRPr lang="en-US" sz="2300" dirty="0"/>
          </a:p>
        </p:txBody>
      </p:sp>
      <p:pic>
        <p:nvPicPr>
          <p:cNvPr id="10" name="Picture 9">
            <a:extLst>
              <a:ext uri="{FF2B5EF4-FFF2-40B4-BE49-F238E27FC236}">
                <a16:creationId xmlns:a16="http://schemas.microsoft.com/office/drawing/2014/main" id="{6CB81B0C-AB59-CB84-7228-D32A45F6474F}"/>
              </a:ext>
            </a:extLst>
          </p:cNvPr>
          <p:cNvPicPr>
            <a:picLocks noChangeAspect="1"/>
          </p:cNvPicPr>
          <p:nvPr/>
        </p:nvPicPr>
        <p:blipFill rotWithShape="1">
          <a:blip r:embed="rId3"/>
          <a:srcRect l="1786" t="4979" r="1196" b="1123"/>
          <a:stretch/>
        </p:blipFill>
        <p:spPr>
          <a:xfrm>
            <a:off x="942335" y="1879066"/>
            <a:ext cx="6054663" cy="4251146"/>
          </a:xfrm>
          <a:prstGeom prst="rect">
            <a:avLst/>
          </a:prstGeom>
        </p:spPr>
      </p:pic>
      <p:pic>
        <p:nvPicPr>
          <p:cNvPr id="13" name="Picture 12">
            <a:extLst>
              <a:ext uri="{FF2B5EF4-FFF2-40B4-BE49-F238E27FC236}">
                <a16:creationId xmlns:a16="http://schemas.microsoft.com/office/drawing/2014/main" id="{B8B28E61-C8BA-1C98-ED08-938F77A2966D}"/>
              </a:ext>
            </a:extLst>
          </p:cNvPr>
          <p:cNvPicPr>
            <a:picLocks noChangeAspect="1"/>
          </p:cNvPicPr>
          <p:nvPr/>
        </p:nvPicPr>
        <p:blipFill>
          <a:blip r:embed="rId4"/>
          <a:stretch>
            <a:fillRect/>
          </a:stretch>
        </p:blipFill>
        <p:spPr>
          <a:xfrm>
            <a:off x="7352443" y="2020106"/>
            <a:ext cx="3421118" cy="3410309"/>
          </a:xfrm>
          <a:prstGeom prst="rect">
            <a:avLst/>
          </a:prstGeom>
        </p:spPr>
      </p:pic>
    </p:spTree>
    <p:extLst>
      <p:ext uri="{BB962C8B-B14F-4D97-AF65-F5344CB8AC3E}">
        <p14:creationId xmlns:p14="http://schemas.microsoft.com/office/powerpoint/2010/main" val="121699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dirty="0"/>
              <a:t>J.P. Morgan Asset Management – Index definitions</a:t>
            </a:r>
          </a:p>
        </p:txBody>
      </p:sp>
      <p:sp>
        <p:nvSpPr>
          <p:cNvPr id="8" name="Content Placeholder 7"/>
          <p:cNvSpPr>
            <a:spLocks noGrp="1"/>
          </p:cNvSpPr>
          <p:nvPr>
            <p:ph sz="half" idx="2"/>
          </p:nvPr>
        </p:nvSpPr>
        <p:spPr>
          <a:xfrm>
            <a:off x="6558572" y="1331262"/>
            <a:ext cx="5373594" cy="4314456"/>
          </a:xfrm>
        </p:spPr>
        <p:txBody>
          <a:bodyPr/>
          <a:lstStyle/>
          <a:p>
            <a:pPr defTabSz="782039">
              <a:lnSpc>
                <a:spcPct val="90000"/>
              </a:lnSpc>
              <a:spcBef>
                <a:spcPts val="278"/>
              </a:spcBef>
              <a:buClr>
                <a:srgbClr val="656565"/>
              </a:buClr>
              <a:buSzPct val="75000"/>
            </a:pPr>
            <a:r>
              <a:rPr lang="en-US" sz="727" b="0" i="1" dirty="0">
                <a:solidFill>
                  <a:srgbClr val="000000"/>
                </a:solidFill>
                <a:latin typeface="Arial Narrow" panose="020B0606020202030204" pitchFamily="34" charset="0"/>
              </a:rPr>
              <a:t>Fixed income:</a:t>
            </a:r>
            <a:endParaRPr lang="en-US" sz="727"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1-3 Month U.S. Treasury Bill Index </a:t>
            </a:r>
            <a:r>
              <a:rPr lang="en-US" sz="727" b="0" dirty="0">
                <a:solidFill>
                  <a:srgbClr val="000000"/>
                </a:solidFill>
                <a:latin typeface="Arial Narrow" panose="020B0606020202030204" pitchFamily="34" charset="0"/>
              </a:rPr>
              <a:t>includes all publicly issued zero-coupon US Treasury Bills that have a remaining maturity of less than 3 months and more than 1 month, are rated investment grade, and have $250 million or more of outstanding face value. In addition, the securities must be denominated in U.S. dollars and must be fixed rate and non convertible.</a:t>
            </a:r>
          </a:p>
          <a:p>
            <a:pPr algn="just"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Global High Yield Index </a:t>
            </a:r>
            <a:r>
              <a:rPr lang="en-US" sz="727" b="0" dirty="0">
                <a:solidFill>
                  <a:srgbClr val="000000"/>
                </a:solidFill>
                <a:latin typeface="Arial Narrow" panose="020B0606020202030204" pitchFamily="34" charset="0"/>
              </a:rPr>
              <a:t>is a multi-currency flagship measure of the global high yield debt market. The index represents the union of the US High Yield, the Pan-European High Yield, and Emerging Markets (EM) Hard Currency High Yield Indices. The high yield and emerging markets sub-components are mutually exclusive. Until January 1, 2011, the index also included CMBS high yield securities.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Municipal Index</a:t>
            </a:r>
            <a:r>
              <a:rPr lang="en-US" sz="727" b="0" dirty="0">
                <a:solidFill>
                  <a:srgbClr val="000000"/>
                </a:solidFill>
                <a:latin typeface="Arial Narrow" panose="020B0606020202030204" pitchFamily="34" charset="0"/>
              </a:rPr>
              <a:t>: consists of a broad selection of investment-grade general obligation and revenue bonds of maturities ranging from one year to 30 years. It is an unmanaged index representative of the tax-exempt bond market.</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Dollar Floating Rate Note (FRN) Index </a:t>
            </a:r>
            <a:r>
              <a:rPr lang="en-US" sz="727" b="0" dirty="0">
                <a:solidFill>
                  <a:srgbClr val="000000"/>
                </a:solidFill>
                <a:latin typeface="Arial Narrow" panose="020B0606020202030204" pitchFamily="34" charset="0"/>
              </a:rPr>
              <a:t>provides a measure of the U.S. dollar denominated floating rate note market.</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Corporate Investment Grade Index </a:t>
            </a:r>
            <a:r>
              <a:rPr lang="en-US" sz="727" b="0" dirty="0">
                <a:solidFill>
                  <a:srgbClr val="000000"/>
                </a:solidFill>
                <a:latin typeface="Arial Narrow" panose="020B0606020202030204" pitchFamily="34" charset="0"/>
              </a:rPr>
              <a:t>is an unmanaged index consisting of publicly issued US Corporate and specified foreign debentures and secured notes that are rated investment grade (Baa3/BBB or higher) by at least two ratings agencies, have at least one year to final maturity and have at least $250 million par amount outstanding. To qualify, bonds must be SEC-registered.</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High Yield Index </a:t>
            </a:r>
            <a:r>
              <a:rPr lang="en-US" sz="727" b="0" dirty="0">
                <a:solidFill>
                  <a:srgbClr val="000000"/>
                </a:solidFill>
                <a:latin typeface="Arial Narrow" panose="020B0606020202030204" pitchFamily="34" charset="0"/>
              </a:rPr>
              <a:t>covers the universe of fixed rate, non-investment grade debt. Eurobonds and debt issues from countries designated as emerging markets (sovereign rating of Baa1/BBB+/BBB+ and below using the middle of Moody’s, S&amp;P, and Fitch) are excluded, but Canadian and global bonds (SEC registered) of issuers in non-EMG countries are included.</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Mortgage Backed Securities Index </a:t>
            </a:r>
            <a:r>
              <a:rPr lang="en-US" sz="727" b="0" dirty="0">
                <a:solidFill>
                  <a:srgbClr val="000000"/>
                </a:solidFill>
                <a:latin typeface="Arial Narrow" panose="020B0606020202030204" pitchFamily="34" charset="0"/>
              </a:rPr>
              <a:t>is an unmanaged index that measures the performance of investment grade fixed-rate mortgage backed pass-through securities of GNMA, FNMA and FHLMC.</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TIPS Index </a:t>
            </a:r>
            <a:r>
              <a:rPr lang="en-US" sz="727" b="0" dirty="0">
                <a:solidFill>
                  <a:srgbClr val="000000"/>
                </a:solidFill>
                <a:latin typeface="Arial Narrow" panose="020B0606020202030204" pitchFamily="34" charset="0"/>
              </a:rPr>
              <a:t>consists of Inflation-Protection securities issued by the U.S. Treasury.</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Emerging Market Bond Global Index(EMBI)</a:t>
            </a:r>
            <a:r>
              <a:rPr lang="en-US" sz="727" b="0" dirty="0">
                <a:solidFill>
                  <a:srgbClr val="000000"/>
                </a:solidFill>
                <a:latin typeface="Arial Narrow" panose="020B0606020202030204" pitchFamily="34" charset="0"/>
              </a:rPr>
              <a:t>includes U.S. dollar denominated Brady bonds, Eurobonds, traded loans and local market debt instruments issued by sovereign and quasi-sovereign entities.</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Domestic High Yield Index </a:t>
            </a:r>
            <a:r>
              <a:rPr lang="en-US" sz="727" b="0" dirty="0">
                <a:solidFill>
                  <a:srgbClr val="000000"/>
                </a:solidFill>
                <a:latin typeface="Arial Narrow" panose="020B0606020202030204" pitchFamily="34" charset="0"/>
              </a:rPr>
              <a:t>is designed to mirror the investable universe of the U.S. dollar domestic high yield corporate debt market.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Corporate Emerging Markets Bond Index Broad Diversified (CEMBI Broad Diversified)</a:t>
            </a:r>
            <a:r>
              <a:rPr lang="en-US" sz="727" b="0" dirty="0">
                <a:solidFill>
                  <a:srgbClr val="000000"/>
                </a:solidFill>
                <a:latin typeface="Arial Narrow" panose="020B0606020202030204" pitchFamily="34" charset="0"/>
              </a:rPr>
              <a:t>is an expansion of the </a:t>
            </a:r>
            <a:r>
              <a:rPr lang="en-US" sz="727" dirty="0">
                <a:solidFill>
                  <a:srgbClr val="000000"/>
                </a:solidFill>
                <a:latin typeface="Arial Narrow" panose="020B0606020202030204" pitchFamily="34" charset="0"/>
              </a:rPr>
              <a:t>J.P. Morgan Corporate Emerging Markets Bond Index (CEMBI)</a:t>
            </a:r>
            <a:r>
              <a:rPr lang="en-US" sz="727" b="0" dirty="0">
                <a:solidFill>
                  <a:srgbClr val="000000"/>
                </a:solidFill>
                <a:latin typeface="Arial Narrow" panose="020B0606020202030204" pitchFamily="34" charset="0"/>
              </a:rPr>
              <a:t>. The CEMBI is a market capitalization weighted index consisting of U.S. dollar denominated emerging market corporate bonds.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Emerging Markets Bond Index Global Diversified (EMBI Global Diversified) </a:t>
            </a:r>
            <a:r>
              <a:rPr lang="en-US" sz="727" b="0" dirty="0">
                <a:solidFill>
                  <a:srgbClr val="000000"/>
                </a:solidFill>
                <a:latin typeface="Arial Narrow" panose="020B0606020202030204" pitchFamily="34" charset="0"/>
              </a:rPr>
              <a:t>tracks total returns for U.S. dollar-denominated debt instruments issued by emerging market sovereign and quasi-sovereign entities: Brady bonds, loans, Eurobonds. The index limits the exposure of some of the larger countries.</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GBI EM Global Diversified </a:t>
            </a:r>
            <a:r>
              <a:rPr lang="en-US" sz="727" b="0" dirty="0">
                <a:solidFill>
                  <a:srgbClr val="000000"/>
                </a:solidFill>
                <a:latin typeface="Arial Narrow" panose="020B0606020202030204" pitchFamily="34" charset="0"/>
              </a:rPr>
              <a:t>tracks the performance of local currency debt issued by emerging market governments, whose debt is accessible by most of the international investor base.</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U.S. Treasury Index </a:t>
            </a:r>
            <a:r>
              <a:rPr lang="en-US" sz="727" b="0" dirty="0">
                <a:solidFill>
                  <a:srgbClr val="000000"/>
                </a:solidFill>
                <a:latin typeface="Arial Narrow" panose="020B0606020202030204" pitchFamily="34" charset="0"/>
              </a:rPr>
              <a:t>is a component of the U.S. Government index. </a:t>
            </a:r>
            <a:endParaRPr lang="en-US" sz="727" dirty="0"/>
          </a:p>
        </p:txBody>
      </p:sp>
      <p:sp>
        <p:nvSpPr>
          <p:cNvPr id="4" name="Date Placeholder 3"/>
          <p:cNvSpPr>
            <a:spLocks noGrp="1"/>
          </p:cNvSpPr>
          <p:nvPr>
            <p:ph type="dt" sz="half" idx="26"/>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13" name="Text Placeholder 2"/>
          <p:cNvSpPr txBox="1">
            <a:spLocks/>
          </p:cNvSpPr>
          <p:nvPr/>
        </p:nvSpPr>
        <p:spPr>
          <a:xfrm>
            <a:off x="2167724" y="1332382"/>
            <a:ext cx="4125090" cy="4766578"/>
          </a:xfrm>
          <a:prstGeom prst="rect">
            <a:avLst/>
          </a:prstGeom>
        </p:spPr>
        <p:txBody>
          <a:bodyPr/>
          <a:lstStyle>
            <a:lvl1pPr marL="0" indent="0" algn="l" defTabSz="755957" rtl="0" eaLnBrk="1" latinLnBrk="0" hangingPunct="1">
              <a:lnSpc>
                <a:spcPct val="100000"/>
              </a:lnSpc>
              <a:spcBef>
                <a:spcPts val="992"/>
              </a:spcBef>
              <a:buClrTx/>
              <a:buFont typeface="Arial" panose="020B0604020202020204" pitchFamily="34" charset="0"/>
              <a:buNone/>
              <a:defRPr sz="1102" b="1" kern="1200">
                <a:solidFill>
                  <a:schemeClr val="tx1"/>
                </a:solidFill>
                <a:latin typeface="+mj-lt"/>
                <a:ea typeface="+mn-ea"/>
                <a:cs typeface="+mn-cs"/>
              </a:defRPr>
            </a:lvl1pPr>
            <a:lvl2pPr marL="0" indent="0" algn="l" defTabSz="755957" rtl="0" eaLnBrk="1" latinLnBrk="0" hangingPunct="1">
              <a:lnSpc>
                <a:spcPct val="100000"/>
              </a:lnSpc>
              <a:spcBef>
                <a:spcPts val="331"/>
              </a:spcBef>
              <a:buClrTx/>
              <a:buFont typeface="Arial" panose="020B0604020202020204" pitchFamily="34" charset="0"/>
              <a:buNone/>
              <a:defRPr sz="1102" kern="1200">
                <a:solidFill>
                  <a:schemeClr val="tx1"/>
                </a:solidFill>
                <a:latin typeface="+mn-lt"/>
                <a:ea typeface="+mn-ea"/>
                <a:cs typeface="+mn-cs"/>
              </a:defRPr>
            </a:lvl2pPr>
            <a:lvl3pPr marL="197739"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3pPr>
            <a:lvl4pPr marL="395478"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4pPr>
            <a:lvl5pPr marL="593217"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5pPr>
            <a:lvl6pPr marL="0" indent="0" algn="l" defTabSz="755957" rtl="0" eaLnBrk="1" latinLnBrk="0" hangingPunct="1">
              <a:lnSpc>
                <a:spcPct val="100000"/>
              </a:lnSpc>
              <a:spcBef>
                <a:spcPts val="331"/>
              </a:spcBef>
              <a:buClrTx/>
              <a:buFont typeface="Arial" panose="020B0604020202020204" pitchFamily="34" charset="0"/>
              <a:buNone/>
              <a:defRPr sz="900" kern="1200">
                <a:solidFill>
                  <a:schemeClr val="tx1"/>
                </a:solidFill>
                <a:latin typeface="+mj-lt"/>
                <a:ea typeface="+mn-ea"/>
                <a:cs typeface="+mn-cs"/>
              </a:defRPr>
            </a:lvl6pPr>
            <a:lvl7pPr marL="0" indent="0" algn="l" defTabSz="755957" rtl="0" eaLnBrk="1" latinLnBrk="0" hangingPunct="1">
              <a:lnSpc>
                <a:spcPct val="100000"/>
              </a:lnSpc>
              <a:spcBef>
                <a:spcPts val="331"/>
              </a:spcBef>
              <a:buClrTx/>
              <a:buFont typeface="Arial" panose="020B0604020202020204" pitchFamily="34" charset="0"/>
              <a:buNone/>
              <a:defRPr sz="900" kern="1200">
                <a:solidFill>
                  <a:schemeClr val="tx1"/>
                </a:solidFill>
                <a:latin typeface="+mn-lt"/>
                <a:ea typeface="+mn-ea"/>
                <a:cs typeface="+mn-cs"/>
              </a:defRPr>
            </a:lvl7pPr>
            <a:lvl8pPr marL="197739" indent="-197739" algn="l" defTabSz="755957" rtl="0" eaLnBrk="1" latinLnBrk="0" hangingPunct="1">
              <a:lnSpc>
                <a:spcPct val="100000"/>
              </a:lnSpc>
              <a:spcBef>
                <a:spcPts val="331"/>
              </a:spcBef>
              <a:buClrTx/>
              <a:buFont typeface="Arial" panose="020B0604020202020204" pitchFamily="34" charset="0"/>
              <a:buChar char="–"/>
              <a:defRPr sz="900" kern="1200">
                <a:solidFill>
                  <a:schemeClr val="tx1"/>
                </a:solidFill>
                <a:latin typeface="+mn-lt"/>
                <a:ea typeface="+mn-ea"/>
                <a:cs typeface="+mn-cs"/>
              </a:defRPr>
            </a:lvl8pPr>
            <a:lvl9pPr marL="395478" indent="-197739" algn="l" defTabSz="755957" rtl="0" eaLnBrk="1" latinLnBrk="0" hangingPunct="1">
              <a:lnSpc>
                <a:spcPct val="100000"/>
              </a:lnSpc>
              <a:spcBef>
                <a:spcPts val="331"/>
              </a:spcBef>
              <a:buClrTx/>
              <a:buFont typeface="Arial" panose="020B0604020202020204" pitchFamily="34" charset="0"/>
              <a:buChar char="–"/>
              <a:defRPr sz="900" kern="1200">
                <a:solidFill>
                  <a:schemeClr val="tx1"/>
                </a:solidFill>
                <a:latin typeface="+mn-lt"/>
                <a:ea typeface="+mn-ea"/>
                <a:cs typeface="+mn-cs"/>
              </a:defRPr>
            </a:lvl9pPr>
          </a:lstStyle>
          <a:p>
            <a:pPr marL="0" marR="0" lvl="0" indent="0" algn="just" defTabSz="755957" rtl="0" eaLnBrk="1" fontAlgn="auto" latinLnBrk="0" hangingPunct="1">
              <a:lnSpc>
                <a:spcPct val="100000"/>
              </a:lnSpc>
              <a:spcBef>
                <a:spcPts val="43"/>
              </a:spcBef>
              <a:spcAft>
                <a:spcPts val="0"/>
              </a:spcAft>
              <a:buClrTx/>
              <a:buSzTx/>
              <a:buFont typeface="Arial" panose="020B0604020202020204" pitchFamily="34" charset="0"/>
              <a:buNone/>
              <a:tabLst/>
              <a:defRPr/>
            </a:pPr>
            <a:endParaRPr kumimoji="0" lang="en-US" sz="684"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13"/>
          <p:cNvSpPr/>
          <p:nvPr/>
        </p:nvSpPr>
        <p:spPr>
          <a:xfrm>
            <a:off x="761999" y="1332381"/>
            <a:ext cx="5530818" cy="3806811"/>
          </a:xfrm>
          <a:prstGeom prst="rect">
            <a:avLst/>
          </a:prstGeom>
        </p:spPr>
        <p:txBody>
          <a:bodyPr wrap="square">
            <a:spAutoFit/>
          </a:bodyPr>
          <a:lstStyle/>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All indexes are unmanaged and an individual cannot invest directly in an index. Index returns do not include fees or expenses.</a:t>
            </a:r>
            <a:endPar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1"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Equities:</a:t>
            </a:r>
            <a:endPar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Dow Jones Industrial Average </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is a price-weighted average of 30 actively traded blue-chip U.S. stocks.</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MSCI ACWI (All Country World Index) </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is a free float-adjusted market capitalization weighted index that is designed to measure the equity market performance of developed and emerging markets. </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MSCI EAFE Index(Europe, Australasia, Far East)</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is a free float-adjusted market capitalization index that is designed to measure the equity market performance of developed markets, excluding the US &amp; Canada.</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MSCI Emerging Markets Index </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is a free float-adjusted market capitalization index that is designed to measure equity market performance in the global emerging markets.</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MSCI Europe Index </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is a free float-adjusted market capitalization index that is designed to measure developed market equity performance in Europe.</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MSCI Pacific Index </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is a free float-adjusted market capitalization index that is designed to measure equity market performance in the Pacific region.</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1000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the 1,000 largest companies in the Russell 3000. </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1000 Growth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those Russell 1000 companies with higher price-to-book ratios and higher forecasted growth values. </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1000 Value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those Russell 1000 companies with lower price-to-book ratios and lower forecasted growth values.</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2000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the 2,000 smallest companies in the Russell 3000 Index.</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2000 Growth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those Russell 2000 companies with higher price-to-book ratios and higher forecasted growth values. </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2000 Value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those Russell 2000 companies with lower price-to-book ratios and lower forecasted growth values. </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3000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the 3,000 largest U.S. companies based on total market capitalization. </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Midcap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the 800 smallest companies in the Russell 1000 Index.</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Midcap Growth Index </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those Russell Midcap companies with higher price-to-book ratios and higher forecasted growth values. The stocks are also members of the Russell 1000 Growth index. </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Russell Midcap Value Index </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measures the performance of those Russell Midcap companies with lower price-to-book ratios and lower forecasted growth values. The stocks are also members of the Russell 1000 Value index.</a:t>
            </a:r>
          </a:p>
          <a:p>
            <a:pPr marL="0" marR="0" lvl="0" indent="0" algn="just" defTabSz="782039" rtl="0" eaLnBrk="1" fontAlgn="auto" latinLnBrk="0" hangingPunct="1">
              <a:lnSpc>
                <a:spcPct val="90000"/>
              </a:lnSpc>
              <a:spcBef>
                <a:spcPts val="278"/>
              </a:spcBef>
              <a:spcAft>
                <a:spcPts val="0"/>
              </a:spcAft>
              <a:buClr>
                <a:srgbClr val="656565"/>
              </a:buClr>
              <a:buSzPct val="75000"/>
              <a:buFontTx/>
              <a:buNone/>
              <a:tabLst/>
              <a:defRPr/>
            </a:pP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S&amp;P 500 Index</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 is widely regarded as the best single gauge of the U.S. equities market. The index includes a representative sample of 500 leading companies in leading industries of the U.S. economy. The </a:t>
            </a:r>
            <a:r>
              <a:rPr kumimoji="0" lang="en-US" sz="727"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S&amp;P 500 Index </a:t>
            </a:r>
            <a:r>
              <a:rPr kumimoji="0" lang="en-US" sz="727"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focuses on the large-cap segment of the market; however, since it includes a significant portion of the total value of the market, it also represents the market. </a:t>
            </a:r>
            <a:endParaRPr kumimoji="0" lang="en-US" sz="727"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Footer Placeholder 6"/>
          <p:cNvSpPr>
            <a:spLocks noGrp="1"/>
          </p:cNvSpPr>
          <p:nvPr>
            <p:ph type="ftr" sz="quarter" idx="27"/>
          </p:nvPr>
        </p:nvSpPr>
        <p:spPr>
          <a:xfrm>
            <a:off x="10860426" y="646907"/>
            <a:ext cx="52954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U.S.</a:t>
            </a:r>
          </a:p>
        </p:txBody>
      </p:sp>
      <p:sp>
        <p:nvSpPr>
          <p:cNvPr id="11"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69</a:t>
            </a:r>
          </a:p>
        </p:txBody>
      </p:sp>
    </p:spTree>
    <p:extLst>
      <p:ext uri="{BB962C8B-B14F-4D97-AF65-F5344CB8AC3E}">
        <p14:creationId xmlns:p14="http://schemas.microsoft.com/office/powerpoint/2010/main" val="133730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dirty="0"/>
              <a:t>J.P. Morgan Asset Management – Definitions</a:t>
            </a:r>
          </a:p>
        </p:txBody>
      </p:sp>
      <p:sp>
        <p:nvSpPr>
          <p:cNvPr id="3" name="Content Placeholder 2"/>
          <p:cNvSpPr>
            <a:spLocks noGrp="1"/>
          </p:cNvSpPr>
          <p:nvPr>
            <p:ph sz="half" idx="1"/>
          </p:nvPr>
        </p:nvSpPr>
        <p:spPr>
          <a:xfrm>
            <a:off x="761998" y="1204913"/>
            <a:ext cx="5568955" cy="4576762"/>
          </a:xfrm>
        </p:spPr>
        <p:txBody>
          <a:bodyPr/>
          <a:lstStyle/>
          <a:p>
            <a:pPr defTabSz="782039">
              <a:lnSpc>
                <a:spcPct val="90000"/>
              </a:lnSpc>
              <a:spcBef>
                <a:spcPts val="278"/>
              </a:spcBef>
              <a:buClr>
                <a:srgbClr val="656565"/>
              </a:buClr>
              <a:buSzPct val="75000"/>
            </a:pPr>
            <a:r>
              <a:rPr lang="en-US" sz="684" b="0" i="1" dirty="0">
                <a:solidFill>
                  <a:srgbClr val="000000"/>
                </a:solidFill>
                <a:latin typeface="Arial Narrow" panose="020B0606020202030204" pitchFamily="34" charset="0"/>
              </a:rPr>
              <a:t>Other asset classes:</a:t>
            </a:r>
            <a:endParaRPr lang="en-US" sz="684"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err="1">
                <a:solidFill>
                  <a:srgbClr val="000000"/>
                </a:solidFill>
                <a:latin typeface="Arial Narrow" panose="020B0606020202030204" pitchFamily="34" charset="0"/>
              </a:rPr>
              <a:t>Alerian</a:t>
            </a:r>
            <a:r>
              <a:rPr lang="en-US" sz="684" dirty="0">
                <a:solidFill>
                  <a:srgbClr val="000000"/>
                </a:solidFill>
                <a:latin typeface="Arial Narrow" panose="020B0606020202030204" pitchFamily="34" charset="0"/>
              </a:rPr>
              <a:t> MLP Index </a:t>
            </a:r>
            <a:r>
              <a:rPr lang="en-US" sz="684" b="0" dirty="0">
                <a:solidFill>
                  <a:srgbClr val="000000"/>
                </a:solidFill>
                <a:latin typeface="Arial Narrow" panose="020B0606020202030204" pitchFamily="34" charset="0"/>
              </a:rPr>
              <a:t>is a composite of the 50 most prominent energy Master Limited Partnerships (MLPs) that provides investors with an unbiased, comprehensive benchmark for the asset class.</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Bloomberg Commodity Index </a:t>
            </a:r>
            <a:r>
              <a:rPr lang="en-US" sz="684" b="0" dirty="0">
                <a:solidFill>
                  <a:srgbClr val="000000"/>
                </a:solidFill>
                <a:latin typeface="Arial Narrow" panose="020B0606020202030204" pitchFamily="34" charset="0"/>
              </a:rPr>
              <a:t>and related sub-indices are composed of futures contracts on physical commodities and represents twenty two separate commodities traded on U.S. exchanges, with the exception of aluminum, nickel, and zinc</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Cambridge Associates U.S. Global Buyout and Growth Index® </a:t>
            </a:r>
            <a:r>
              <a:rPr lang="en-US" sz="684" b="0" dirty="0">
                <a:solidFill>
                  <a:srgbClr val="000000"/>
                </a:solidFill>
                <a:latin typeface="Arial Narrow" panose="020B0606020202030204" pitchFamily="34" charset="0"/>
              </a:rPr>
              <a:t>is based on data compiled from 1,768 global (U.S. &amp; ex –U.S.) buyout and growth equity funds, including fully liquidated partnerships, formed between 1986 and 2013.</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CS/Tremont Hedge Fund Index </a:t>
            </a:r>
            <a:r>
              <a:rPr lang="en-US" sz="684" b="0" dirty="0">
                <a:solidFill>
                  <a:srgbClr val="000000"/>
                </a:solidFill>
                <a:latin typeface="Arial Narrow" panose="020B0606020202030204" pitchFamily="34" charset="0"/>
              </a:rPr>
              <a:t>is compiled by Credit Suisse Tremont Index, LLC. It is an asset-weighted hedge fund index and includes only funds, as opposed to separate accounts. The Index uses the Credit Suisse/Tremont database, which tracks over 4500 funds, and consists only of funds with a minimum of US$50 million under management, a 12-month track record, and audited financial statements. It is calculated and rebalanced on a monthly basis, and shown net of all performance fees and expenses. It is the exclusive property of Credit Suisse Tremont Index, LLC.</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HFRI Monthly Indices (HFRI) </a:t>
            </a:r>
            <a:r>
              <a:rPr lang="en-US" sz="684" b="0" dirty="0">
                <a:solidFill>
                  <a:srgbClr val="000000"/>
                </a:solidFill>
                <a:latin typeface="Arial Narrow" panose="020B0606020202030204" pitchFamily="34" charset="0"/>
              </a:rPr>
              <a:t>are equally weighted performance indexes, utilized by numerous hedge fund managers as a benchmark for their own hedge funds. The HFRI are broken down into 4 main strategies, each with multiple sub strategies. All single-manager HFRI Index constituents are included in the HFRI Fund Weighted Composite, which accounts for over 2200 funds listed on the internal HFR Database.</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NAREIT EQUITY REIT Index </a:t>
            </a:r>
            <a:r>
              <a:rPr lang="en-US" sz="684" b="0" dirty="0">
                <a:solidFill>
                  <a:srgbClr val="000000"/>
                </a:solidFill>
                <a:latin typeface="Arial Narrow" panose="020B0606020202030204" pitchFamily="34" charset="0"/>
              </a:rPr>
              <a:t>is designed to provide the most comprehensive assessment of overall industry performance, and includes all tax-qualified real estate investment trusts (REITs) that are listed on the NYSE, the American Stock Exchange or the NASDAQ National Market List.</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NFI-ODCE</a:t>
            </a:r>
            <a:r>
              <a:rPr lang="en-US" sz="684" b="0" dirty="0">
                <a:solidFill>
                  <a:srgbClr val="000000"/>
                </a:solidFill>
                <a:latin typeface="Arial Narrow" panose="020B0606020202030204" pitchFamily="34" charset="0"/>
              </a:rPr>
              <a:t>, short for NCREIF Fund Index -Open End Diversified Core Equity, is an index of investment returns reporting on both a historical and current basis the results of 33 open-end commingled funds pursuing a core investment strategy, some of which have performance histories dating back to the 1970s. The NFI-ODCE Index is capitalization-weighted and is reported gross of fees. Measurement is time-weighted.</a:t>
            </a:r>
          </a:p>
          <a:p>
            <a:pPr defTabSz="782039">
              <a:lnSpc>
                <a:spcPct val="90000"/>
              </a:lnSpc>
              <a:spcBef>
                <a:spcPts val="278"/>
              </a:spcBef>
              <a:buClr>
                <a:srgbClr val="656565"/>
              </a:buClr>
              <a:buSzPct val="75000"/>
            </a:pPr>
            <a:r>
              <a:rPr lang="en-US" sz="684" b="0" i="1" dirty="0">
                <a:solidFill>
                  <a:srgbClr val="000000"/>
                </a:solidFill>
                <a:latin typeface="Arial Narrow" panose="020B0606020202030204" pitchFamily="34" charset="0"/>
              </a:rPr>
              <a:t>Definitions:</a:t>
            </a:r>
            <a:endParaRPr lang="en-US" sz="684"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Investing in </a:t>
            </a:r>
            <a:r>
              <a:rPr lang="en-US" sz="684" dirty="0">
                <a:solidFill>
                  <a:srgbClr val="000000"/>
                </a:solidFill>
                <a:latin typeface="Arial Narrow" panose="020B0606020202030204" pitchFamily="34" charset="0"/>
              </a:rPr>
              <a:t>alternative assets </a:t>
            </a:r>
            <a:r>
              <a:rPr lang="en-US" sz="684" b="0" dirty="0">
                <a:solidFill>
                  <a:srgbClr val="000000"/>
                </a:solidFill>
                <a:latin typeface="Arial Narrow" panose="020B0606020202030204" pitchFamily="34" charset="0"/>
              </a:rPr>
              <a:t>involves higher risks than traditional investments and is suitable only for sophisticated investors. Alternative investments involve greater risks than traditional investments and should not be deemed a complete investment program. They are not tax efficient and an investor should consult with his/her tax advisor prior to investing. Alternative investments have higher fees than traditional investments and they may also be highly leveraged and engage in speculative investment techniques, which can magnify the potential for investment loss or gain. The value of the investment may fall as well as rise and investors may get back less than they invested.</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Bonds </a:t>
            </a:r>
            <a:r>
              <a:rPr lang="en-US" sz="684" b="0" dirty="0">
                <a:solidFill>
                  <a:srgbClr val="000000"/>
                </a:solidFill>
                <a:latin typeface="Arial Narrow" panose="020B0606020202030204" pitchFamily="34" charset="0"/>
              </a:rPr>
              <a:t>are subject to interest rate risks. Bond prices generally fall when interest rates rise.</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Investments in </a:t>
            </a:r>
            <a:r>
              <a:rPr lang="en-US" sz="684" dirty="0">
                <a:solidFill>
                  <a:srgbClr val="000000"/>
                </a:solidFill>
                <a:latin typeface="Arial Narrow" panose="020B0606020202030204" pitchFamily="34" charset="0"/>
              </a:rPr>
              <a:t>commodities </a:t>
            </a:r>
            <a:r>
              <a:rPr lang="en-US" sz="684" b="0" dirty="0">
                <a:solidFill>
                  <a:srgbClr val="000000"/>
                </a:solidFill>
                <a:latin typeface="Arial Narrow" panose="020B0606020202030204" pitchFamily="34" charset="0"/>
              </a:rPr>
              <a:t>may have greater volatility than investments in traditional securities, particularly if the instruments involve leverage. The value of commodity-linked derivative instruments may be affected by changes in overall market movements, commodity index volatility, changes in interest rates, or factors affecting a particular industry or commodity, such as drought, floods, weather, livestock disease, embargoes, tariffs and international economic, political and regulatory developments. Use of leveraged commodity-linked derivatives creates an opportunity for increased return but, at the same time, creates the possibility for greater loss.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Derivatives </a:t>
            </a:r>
            <a:r>
              <a:rPr lang="en-US" sz="684" b="0" dirty="0">
                <a:solidFill>
                  <a:srgbClr val="000000"/>
                </a:solidFill>
                <a:latin typeface="Arial Narrow" panose="020B0606020202030204" pitchFamily="34" charset="0"/>
              </a:rPr>
              <a:t>may be riskier than other types of investments because they may be more sensitive to changes in economic or market conditions than other types of investments and could result in losses that significantly exceed the original investment. The use of derivatives may not be successful, resulting in investment losses, and the cost of such strategies may reduce investment returns. </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Distressed Restructuring Strategies </a:t>
            </a:r>
            <a:r>
              <a:rPr lang="en-US" sz="684" b="0" dirty="0">
                <a:solidFill>
                  <a:srgbClr val="000000"/>
                </a:solidFill>
                <a:latin typeface="Arial Narrow" panose="020B0606020202030204" pitchFamily="34" charset="0"/>
              </a:rPr>
              <a:t>employ an investment process focused on corporate fixed income instruments, primarily on corporate credit instruments of companies trading at significant discounts to their value at issuance or obliged (par value) at maturity as a result of either formal bankruptcy proceeding or financial market perception of near term proceedings.</a:t>
            </a:r>
            <a:endParaRPr lang="en-US" dirty="0"/>
          </a:p>
        </p:txBody>
      </p:sp>
      <p:sp>
        <p:nvSpPr>
          <p:cNvPr id="4" name="Content Placeholder 3"/>
          <p:cNvSpPr>
            <a:spLocks noGrp="1"/>
          </p:cNvSpPr>
          <p:nvPr>
            <p:ph sz="half" idx="2"/>
          </p:nvPr>
        </p:nvSpPr>
        <p:spPr/>
        <p:txBody>
          <a:bodyPr/>
          <a:lstStyle/>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Investments in </a:t>
            </a:r>
            <a:r>
              <a:rPr lang="en-US" sz="684" dirty="0">
                <a:solidFill>
                  <a:srgbClr val="000000"/>
                </a:solidFill>
                <a:latin typeface="Arial Narrow" panose="020B0606020202030204" pitchFamily="34" charset="0"/>
              </a:rPr>
              <a:t>emerging markets </a:t>
            </a:r>
            <a:r>
              <a:rPr lang="en-US" sz="684" b="0" dirty="0">
                <a:solidFill>
                  <a:srgbClr val="000000"/>
                </a:solidFill>
                <a:latin typeface="Arial Narrow" panose="020B0606020202030204" pitchFamily="34" charset="0"/>
              </a:rPr>
              <a:t>can be more volatile. The normal risks of investing in foreign countries are heightened when investing in emerging markets. In addition, the small size of securities markets and the low trading volume may lead to a lack of liquidity, which leads to increased volatility. Also, emerging markets may not provide adequate legal protection for private or foreign investment or private property.</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price of </a:t>
            </a:r>
            <a:r>
              <a:rPr lang="en-US" sz="684" dirty="0">
                <a:solidFill>
                  <a:srgbClr val="000000"/>
                </a:solidFill>
                <a:latin typeface="Arial Narrow" panose="020B0606020202030204" pitchFamily="34" charset="0"/>
              </a:rPr>
              <a:t>equity </a:t>
            </a:r>
            <a:r>
              <a:rPr lang="en-US" sz="684" b="0" dirty="0">
                <a:solidFill>
                  <a:srgbClr val="000000"/>
                </a:solidFill>
                <a:latin typeface="Arial Narrow" panose="020B0606020202030204" pitchFamily="34" charset="0"/>
              </a:rPr>
              <a:t>securities may rise, or fall because of changes in the broad market or changes in a company’s financial condition, sometimes rapidly or unpredictably. These price movements may result from factors affecting individual companies, sectors or industries, or the securities market as a whole, such as changes in economic or political conditions. Equity securities are subject to “stock market risk” meaning that stock prices in general may decline over short or extended periods of time.</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Equity market neutral strategies </a:t>
            </a:r>
            <a:r>
              <a:rPr lang="en-US" sz="684" b="0" dirty="0">
                <a:solidFill>
                  <a:srgbClr val="000000"/>
                </a:solidFill>
                <a:latin typeface="Arial Narrow" panose="020B0606020202030204" pitchFamily="34" charset="0"/>
              </a:rPr>
              <a:t>employ sophisticated quantitative techniques of analyzing price data to ascertain information about future price movement and relationships between securities, select securities for purchase and sale. Equity Market Neutral Strategies typically maintain characteristic net equity market exposure no greater than 10% long or short.</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Global macro strategies </a:t>
            </a:r>
            <a:r>
              <a:rPr lang="en-US" sz="684" b="0" dirty="0">
                <a:solidFill>
                  <a:srgbClr val="000000"/>
                </a:solidFill>
                <a:latin typeface="Arial Narrow" panose="020B0606020202030204" pitchFamily="34" charset="0"/>
              </a:rPr>
              <a:t>trade a broad range of strategies in which the investment process is predicated on movements in underlying economic variables and the impact these have on equity, fixed income, hard currency and commodity markets.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International </a:t>
            </a:r>
            <a:r>
              <a:rPr lang="en-US" sz="684" b="0" dirty="0">
                <a:solidFill>
                  <a:srgbClr val="000000"/>
                </a:solidFill>
                <a:latin typeface="Arial Narrow" panose="020B0606020202030204" pitchFamily="34" charset="0"/>
              </a:rPr>
              <a:t>investing involves a greater degree of risk and increased volatility. Changes in currency exchange rates and differences in accounting and taxation policies outside the U.S. can raise or lower returns. Some overseas markets may not be as politically and economically stable as the United States and other nations.</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There is no guarantee that the use of </a:t>
            </a:r>
            <a:r>
              <a:rPr lang="en-US" sz="684" dirty="0">
                <a:solidFill>
                  <a:srgbClr val="000000"/>
                </a:solidFill>
                <a:latin typeface="Arial Narrow" panose="020B0606020202030204" pitchFamily="34" charset="0"/>
              </a:rPr>
              <a:t>long and short positions </a:t>
            </a:r>
            <a:r>
              <a:rPr lang="en-US" sz="684" b="0" dirty="0">
                <a:solidFill>
                  <a:srgbClr val="000000"/>
                </a:solidFill>
                <a:latin typeface="Arial Narrow" panose="020B0606020202030204" pitchFamily="34" charset="0"/>
              </a:rPr>
              <a:t>will succeed in limiting an investor's exposure to domestic stock market movements, capitalization, sector swings or other risk factors. Using long and short selling strategies may have higher portfolio turnover rates. Short selling involves certain risks, including additional costs associated with covering short positions and a possibility of unlimited loss on certain short sale positions.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Merger arbitrage strategies </a:t>
            </a:r>
            <a:r>
              <a:rPr lang="en-US" sz="684" b="0" dirty="0">
                <a:solidFill>
                  <a:srgbClr val="000000"/>
                </a:solidFill>
                <a:latin typeface="Arial Narrow" panose="020B0606020202030204" pitchFamily="34" charset="0"/>
              </a:rPr>
              <a:t>which employ an investment process primarily focused on opportunities in equity and equity related instruments of companies which are currently engaged in a corporate transaction.</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Mid-capitalization </a:t>
            </a:r>
            <a:r>
              <a:rPr lang="en-US" sz="684" b="0" dirty="0">
                <a:solidFill>
                  <a:srgbClr val="000000"/>
                </a:solidFill>
                <a:latin typeface="Arial Narrow" panose="020B0606020202030204" pitchFamily="34" charset="0"/>
              </a:rPr>
              <a:t>investing typically carries more risk than investing in well-established "blue-chip" companies. Historically, mid-cap companies' stock has experienced a greater degree of market volatility than the average stock.</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Price to forward earnings </a:t>
            </a:r>
            <a:r>
              <a:rPr lang="en-US" sz="684" b="0" dirty="0">
                <a:solidFill>
                  <a:srgbClr val="000000"/>
                </a:solidFill>
                <a:latin typeface="Arial Narrow" panose="020B0606020202030204" pitchFamily="34" charset="0"/>
              </a:rPr>
              <a:t>is a measure of the price-to-earnings ratio (P/E) using forecasted earnings. </a:t>
            </a:r>
            <a:r>
              <a:rPr lang="en-US" sz="684" dirty="0">
                <a:solidFill>
                  <a:srgbClr val="000000"/>
                </a:solidFill>
                <a:latin typeface="Arial Narrow" panose="020B0606020202030204" pitchFamily="34" charset="0"/>
              </a:rPr>
              <a:t>Price to book value </a:t>
            </a:r>
            <a:r>
              <a:rPr lang="en-US" sz="684" b="0" dirty="0">
                <a:solidFill>
                  <a:srgbClr val="000000"/>
                </a:solidFill>
                <a:latin typeface="Arial Narrow" panose="020B0606020202030204" pitchFamily="34" charset="0"/>
              </a:rPr>
              <a:t>compares a stock's market value to its book value. </a:t>
            </a:r>
            <a:r>
              <a:rPr lang="en-US" sz="684" dirty="0">
                <a:solidFill>
                  <a:srgbClr val="000000"/>
                </a:solidFill>
                <a:latin typeface="Arial Narrow" panose="020B0606020202030204" pitchFamily="34" charset="0"/>
              </a:rPr>
              <a:t>Price to cash flow </a:t>
            </a:r>
            <a:r>
              <a:rPr lang="en-US" sz="684" b="0" dirty="0">
                <a:solidFill>
                  <a:srgbClr val="000000"/>
                </a:solidFill>
                <a:latin typeface="Arial Narrow" panose="020B0606020202030204" pitchFamily="34" charset="0"/>
              </a:rPr>
              <a:t>is a measure of the market's expectations of a firm's future financial health. </a:t>
            </a:r>
            <a:r>
              <a:rPr lang="en-US" sz="684" dirty="0">
                <a:solidFill>
                  <a:srgbClr val="000000"/>
                </a:solidFill>
                <a:latin typeface="Arial Narrow" panose="020B0606020202030204" pitchFamily="34" charset="0"/>
              </a:rPr>
              <a:t>Price to dividends </a:t>
            </a:r>
            <a:r>
              <a:rPr lang="en-US" sz="684" b="0" dirty="0">
                <a:solidFill>
                  <a:srgbClr val="000000"/>
                </a:solidFill>
                <a:latin typeface="Arial Narrow" panose="020B0606020202030204" pitchFamily="34" charset="0"/>
              </a:rPr>
              <a:t>is the ratio of the price of a share on a stock exchange to the dividends per share paid in the previous year, used as a measure of a company's potential as an investment.</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Real estate </a:t>
            </a:r>
            <a:r>
              <a:rPr lang="en-US" sz="684" b="0" dirty="0">
                <a:solidFill>
                  <a:srgbClr val="000000"/>
                </a:solidFill>
                <a:latin typeface="Arial Narrow" panose="020B0606020202030204" pitchFamily="34" charset="0"/>
              </a:rPr>
              <a:t>investments may be subject to a higher degree of market risk because of concentration in a specific industry, sector or geographical sector. Real estate investments may be subject to risks including, but not limited to, declines in the value of real estate, risks related to general and economic conditions, changes in the value of the underlying property owned by the trust and defaults by borrower.</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Relative Value Strategies </a:t>
            </a:r>
            <a:r>
              <a:rPr lang="en-US" sz="684" b="0" dirty="0">
                <a:solidFill>
                  <a:srgbClr val="000000"/>
                </a:solidFill>
                <a:latin typeface="Arial Narrow" panose="020B0606020202030204" pitchFamily="34" charset="0"/>
              </a:rPr>
              <a:t>maintain positions in which the investment thesis is predicated on realization of a valuation discrepancy in the relationship between multiple securities. </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Small-capitalization </a:t>
            </a:r>
            <a:r>
              <a:rPr lang="en-US" sz="684" b="0" dirty="0">
                <a:solidFill>
                  <a:srgbClr val="000000"/>
                </a:solidFill>
                <a:latin typeface="Arial Narrow" panose="020B0606020202030204" pitchFamily="34" charset="0"/>
              </a:rPr>
              <a:t>investing typically carries more risk than investing in well-established "blue-chip" companies since smaller companies generally have a higher risk of failure. Historically, smaller companies' stock has experienced a greater degree of market volatility than the average stock.</a:t>
            </a:r>
            <a:endParaRPr lang="en-US" dirty="0"/>
          </a:p>
        </p:txBody>
      </p:sp>
      <p:sp>
        <p:nvSpPr>
          <p:cNvPr id="6" name="Date Placeholder 5"/>
          <p:cNvSpPr>
            <a:spLocks noGrp="1"/>
          </p:cNvSpPr>
          <p:nvPr>
            <p:ph type="dt" sz="half" idx="26"/>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9" name="Footer Placeholder 6"/>
          <p:cNvSpPr>
            <a:spLocks noGrp="1"/>
          </p:cNvSpPr>
          <p:nvPr>
            <p:ph type="ftr" sz="quarter" idx="27"/>
          </p:nvPr>
        </p:nvSpPr>
        <p:spPr>
          <a:xfrm>
            <a:off x="10860426" y="646907"/>
            <a:ext cx="529548"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U.S.</a:t>
            </a:r>
          </a:p>
        </p:txBody>
      </p:sp>
      <p:sp>
        <p:nvSpPr>
          <p:cNvPr id="8"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70</a:t>
            </a:r>
          </a:p>
        </p:txBody>
      </p:sp>
    </p:spTree>
    <p:extLst>
      <p:ext uri="{BB962C8B-B14F-4D97-AF65-F5344CB8AC3E}">
        <p14:creationId xmlns:p14="http://schemas.microsoft.com/office/powerpoint/2010/main" val="2381637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dirty="0"/>
              <a:t>J.P. Morgan Asset Management – Risks &amp; disclosures</a:t>
            </a:r>
          </a:p>
        </p:txBody>
      </p:sp>
      <p:sp>
        <p:nvSpPr>
          <p:cNvPr id="3" name="Content Placeholder 2"/>
          <p:cNvSpPr>
            <a:spLocks noGrp="1"/>
          </p:cNvSpPr>
          <p:nvPr>
            <p:ph idx="1"/>
          </p:nvPr>
        </p:nvSpPr>
        <p:spPr>
          <a:xfrm>
            <a:off x="761998" y="1204914"/>
            <a:ext cx="11170168" cy="5336691"/>
          </a:xfrm>
        </p:spPr>
        <p:txBody>
          <a:bodyPr/>
          <a:lstStyle/>
          <a:p>
            <a:pPr defTabSz="782039">
              <a:lnSpc>
                <a:spcPct val="90000"/>
              </a:lnSpc>
              <a:spcBef>
                <a:spcPts val="278"/>
              </a:spcBef>
              <a:buClr>
                <a:srgbClr val="656565"/>
              </a:buClr>
              <a:buSzPct val="75000"/>
            </a:pPr>
            <a:r>
              <a:rPr lang="en-US" sz="769" dirty="0">
                <a:solidFill>
                  <a:srgbClr val="000000"/>
                </a:solidFill>
                <a:latin typeface="Arial Narrow" panose="020B0606020202030204" pitchFamily="34" charset="0"/>
              </a:rPr>
              <a:t>The Market Insights program provides comprehensive data and commentary on global markets without reference to products. Designed as a tool to help clients understand the markets and support investment decision-making, the program explores the implications of current economic data and changing market conditions.</a:t>
            </a: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For the purposes of MiFID II, the JPM Market Insights and Portfolio Insights programs are marketing communications and are not in scope for any MiFID II / </a:t>
            </a:r>
            <a:r>
              <a:rPr lang="en-US" sz="769" b="0" dirty="0" err="1">
                <a:solidFill>
                  <a:srgbClr val="000000"/>
                </a:solidFill>
                <a:latin typeface="Arial Narrow" panose="020B0606020202030204" pitchFamily="34" charset="0"/>
              </a:rPr>
              <a:t>MiFIR</a:t>
            </a:r>
            <a:r>
              <a:rPr lang="en-US" sz="769" b="0" dirty="0">
                <a:solidFill>
                  <a:srgbClr val="000000"/>
                </a:solidFill>
                <a:latin typeface="Arial Narrow" panose="020B0606020202030204" pitchFamily="34" charset="0"/>
              </a:rPr>
              <a:t> requirements specifically related to investment research. Furthermore, the J.P. Morgan Asset Management Market Insights and Portfolio Insights programs, as non-independent research, have not been prepared in accordance with legal requirements designed to promote the independence of investment research, nor are they subject to any prohibition on dealing ahead of the dissemination of investment research.</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This document is a general communication being provided for informational purposes only. It is educational in nature and not designed to be taken as advice or a recommendation for any specific investment product, strategy, plan feature or other purpose in any jurisdiction, nor is it a commitment from J.P. Morgan Asset Management or any of its subsidiaries to participate in any of the transactions mentioned herein. Any examples used are generic, hypothetical and for illustration purposes only. This material does not contain sufficient information to support an investment decision and it should not be relied upon by you in evaluating the merits of investing in any securities or products. In addition, users should make an independent assessment of the legal, regulatory, tax, credit, and accounting implications and determine, together with their own financial professional, if any investment mentioned herein is believed to be appropriate to their personal goals. Investors should ensure that they obtain all available relevant information before making any investment. Any forecasts, figures, opinions or investment techniques and strategies set out are for information purposes only, based on certain assumptions and current market conditions and are subject to change without prior notice. All information presented herein is considered to be accurate at the time of production, but no warranty of accuracy is given and no liability in respect of any error or omission is accepted. It should be noted that investment involves risks, the value of investments and the income from them may fluctuate in accordance with market conditions and taxation agreements and investors may not get back the full amount invested. Both past performance and yields are not reliable indicators of current and future results.</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J.P. Morgan Asset Management is the brand for the asset management business of JPMorgan Chase &amp; Co. and its affiliates worldwide.</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To the extent permitted by applicable law, we may record telephone calls and monitor electronic communications to comply with our legal and regulatory obligations and internal policies. Personal data will be collected, stored and processed by J.P. Morgan Asset Management in accordance with our privacy policies at </a:t>
            </a:r>
            <a:r>
              <a:rPr lang="en-US" sz="769" b="0" dirty="0">
                <a:solidFill>
                  <a:srgbClr val="000000"/>
                </a:solidFill>
                <a:latin typeface="Arial Narrow" panose="020B0606020202030204" pitchFamily="34" charset="0"/>
                <a:hlinkClick r:id="rId3"/>
              </a:rPr>
              <a:t>https://am.jpmorgan.com/global/privacy</a:t>
            </a:r>
            <a:r>
              <a:rPr lang="en-US" sz="769" b="0" dirty="0">
                <a:solidFill>
                  <a:srgbClr val="000000"/>
                </a:solidFill>
                <a:latin typeface="Arial Narrow" panose="020B0606020202030204" pitchFamily="34" charset="0"/>
              </a:rPr>
              <a:t>.</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This communication is issued by the following entities: </a:t>
            </a: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In the United States, by J.P. Morgan Investment Management Inc. or J.P. Morgan Alternative Asset Management, Inc., both regulated by the Securities and Exchange Commission; in Latin America, for intended recipients’ use only, by local J.P. Morgan entities, as the case may be. In Canada, for institutional clients’ use only, by JPMorgan Asset Management (Canada) Inc., which is a registered Portfolio Manager and Exempt Market Dealer in all Canadian provinces and territories except the Yukon and is also registered as an Investment Fund Manager in British Columbia, Ontario, Quebec and Newfoundland and Labrador. In the United Kingdom, by JPMorgan Asset Management (UK) Limited, which is authorized and regulated by the Financial Conduct Authority; in other European jurisdictions, by JPMorgan Asset Management (Europe) </a:t>
            </a:r>
            <a:r>
              <a:rPr lang="en-US" sz="769" b="0" dirty="0" err="1">
                <a:solidFill>
                  <a:srgbClr val="000000"/>
                </a:solidFill>
                <a:latin typeface="Arial Narrow" panose="020B0606020202030204" pitchFamily="34" charset="0"/>
              </a:rPr>
              <a:t>S.à</a:t>
            </a:r>
            <a:r>
              <a:rPr lang="en-US" sz="769" b="0" dirty="0">
                <a:solidFill>
                  <a:srgbClr val="000000"/>
                </a:solidFill>
                <a:latin typeface="Arial Narrow" panose="020B0606020202030204" pitchFamily="34" charset="0"/>
              </a:rPr>
              <a:t> </a:t>
            </a:r>
            <a:r>
              <a:rPr lang="en-US" sz="769" b="0" dirty="0" err="1">
                <a:solidFill>
                  <a:srgbClr val="000000"/>
                </a:solidFill>
                <a:latin typeface="Arial Narrow" panose="020B0606020202030204" pitchFamily="34" charset="0"/>
              </a:rPr>
              <a:t>r.l</a:t>
            </a:r>
            <a:r>
              <a:rPr lang="en-US" sz="769" b="0" dirty="0">
                <a:solidFill>
                  <a:srgbClr val="000000"/>
                </a:solidFill>
                <a:latin typeface="Arial Narrow" panose="020B0606020202030204" pitchFamily="34" charset="0"/>
              </a:rPr>
              <a:t>. In Asia Pacific (“APAC”), by the following issuing entities and in the respective jurisdictions in which they are primarily regulated: JPMorgan Asset Management (Asia Pacific) Limited, or JPMorgan Funds (Asia) Limited, or JPMorgan Asset Management Real Assets (Asia) Limited, each of which is regulated by the Securities and Futures Commission of Hong Kong; JPMorgan Asset Management (Singapore) Limited (Co. Reg. No. 197601586K), this advertisement or publication has not been reviewed by the Monetary Authority of Singapore; JPMorgan Asset Management (Taiwan) Limited; JPMorgan Asset Management (Japan) Limited, which is a member of the Investment Trusts Association, Japan, the Japan Investment Advisers Association, Type II Financial Instruments Firms Association and the Japan Securities Dealers Association and is regulated by the Financial Services Agency (registration number “Kanto Local Finance Bureau (Financial Instruments Firm) No. 330”); in Australia, to wholesale clients only as defined in section 761A and 761G of the Corporations Act 2001 (Commonwealth), by JPMorgan Asset Management (Australia) Limited (ABN 55143832080) (AFSL 376919). For all other markets in APAC, to intended recipients only.</a:t>
            </a:r>
          </a:p>
          <a:p>
            <a:pPr defTabSz="782039">
              <a:lnSpc>
                <a:spcPct val="90000"/>
              </a:lnSpc>
              <a:spcBef>
                <a:spcPts val="278"/>
              </a:spcBef>
              <a:buClr>
                <a:srgbClr val="656565"/>
              </a:buClr>
              <a:buSzPct val="75000"/>
            </a:pPr>
            <a:br>
              <a:rPr lang="en-US" sz="684" b="0" dirty="0">
                <a:solidFill>
                  <a:prstClr val="black"/>
                </a:solidFill>
                <a:latin typeface="Arial Narrow" panose="020B0606020202030204" pitchFamily="34" charset="0"/>
              </a:rPr>
            </a:br>
            <a:r>
              <a:rPr lang="en-US" sz="769" dirty="0">
                <a:solidFill>
                  <a:prstClr val="black"/>
                </a:solidFill>
                <a:latin typeface="Arial Narrow" panose="020B0606020202030204" pitchFamily="34" charset="0"/>
              </a:rPr>
              <a:t>For U.S. only: </a:t>
            </a:r>
            <a:r>
              <a:rPr lang="en-US" sz="769" b="0" dirty="0">
                <a:solidFill>
                  <a:prstClr val="black"/>
                </a:solidFill>
                <a:latin typeface="Arial Narrow" panose="020B0606020202030204" pitchFamily="34" charset="0"/>
              </a:rPr>
              <a:t>If you are a person with a disability and need additional support in viewing the material, please call us at 1-800-343-1113 for assistance.</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Copyright 2023 JPMorgan Chase &amp; Co. All rights reserved</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Google assistant is a trademark of Google Inc.</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Amazon, Alexa and all related logos are trademarks of Amazon.com, Inc. or its affiliates.</a:t>
            </a:r>
            <a:br>
              <a:rPr lang="en-US" sz="769" b="0" dirty="0">
                <a:solidFill>
                  <a:prstClr val="black"/>
                </a:solidFill>
                <a:latin typeface="Arial Narrow" panose="020B0606020202030204" pitchFamily="34" charset="0"/>
              </a:rPr>
            </a:br>
            <a:endParaRPr lang="en-US" sz="769" b="0" dirty="0">
              <a:solidFill>
                <a:srgbClr val="000000"/>
              </a:solidFill>
              <a:latin typeface="Arial Narrow" panose="020B0606020202030204" pitchFamily="34" charset="0"/>
              <a:cs typeface="Arial" charset="0"/>
            </a:endParaRPr>
          </a:p>
          <a:p>
            <a:pPr defTabSz="701910" eaLnBrk="0" fontAlgn="base" hangingPunct="0">
              <a:lnSpc>
                <a:spcPts val="1155"/>
              </a:lnSpc>
              <a:spcBef>
                <a:spcPts val="0"/>
              </a:spcBef>
              <a:spcAft>
                <a:spcPts val="257"/>
              </a:spcAft>
              <a:buClr>
                <a:srgbClr val="656565"/>
              </a:buClr>
              <a:buSzPct val="75000"/>
            </a:pPr>
            <a:r>
              <a:rPr lang="en-US" sz="769" b="0" dirty="0">
                <a:solidFill>
                  <a:srgbClr val="000000"/>
                </a:solidFill>
                <a:latin typeface="Arial Narrow" panose="020B0606020202030204" pitchFamily="34" charset="0"/>
                <a:cs typeface="Arial" charset="0"/>
              </a:rPr>
              <a:t>Prepared by:</a:t>
            </a:r>
            <a:r>
              <a:rPr lang="en-US" sz="769" b="0" dirty="0">
                <a:solidFill>
                  <a:srgbClr val="000000"/>
                </a:solidFill>
                <a:latin typeface="Arial Narrow" panose="020B0606020202030204" pitchFamily="34" charset="0"/>
              </a:rPr>
              <a:t> </a:t>
            </a:r>
            <a:r>
              <a:rPr lang="en-US" sz="769" b="0" dirty="0">
                <a:solidFill>
                  <a:srgbClr val="000000"/>
                </a:solidFill>
                <a:latin typeface="Arial Narrow" panose="020B0606020202030204" pitchFamily="34" charset="0"/>
                <a:cs typeface="Arial" charset="0"/>
              </a:rPr>
              <a:t>David P. Kelly, Jordan K. Jackson, David M. Lebovitz, John C. Manley, Meera Pandit, Gabriela D. Santos, Stephanie Aliaga, Sahil Gauba, Nimish Vyas, Mary Park Durham, and Brandon Hall.</a:t>
            </a:r>
          </a:p>
          <a:p>
            <a:pPr defTabSz="701910" eaLnBrk="0" fontAlgn="base" hangingPunct="0">
              <a:lnSpc>
                <a:spcPts val="1155"/>
              </a:lnSpc>
              <a:spcBef>
                <a:spcPts val="0"/>
              </a:spcBef>
              <a:spcAft>
                <a:spcPts val="257"/>
              </a:spcAft>
              <a:buClr>
                <a:srgbClr val="656565"/>
              </a:buClr>
              <a:buSzPct val="75000"/>
            </a:pPr>
            <a:r>
              <a:rPr lang="en-US" sz="769" b="0" dirty="0">
                <a:solidFill>
                  <a:srgbClr val="000000"/>
                </a:solidFill>
                <a:latin typeface="Arial Narrow" panose="020B0606020202030204" pitchFamily="34" charset="0"/>
                <a:cs typeface="Arial" pitchFamily="34" charset="0"/>
              </a:rPr>
              <a:t>Unless otherwise stated, all data are as of </a:t>
            </a:r>
            <a:r>
              <a:rPr lang="en-US" sz="769" b="0" dirty="0">
                <a:solidFill>
                  <a:prstClr val="black"/>
                </a:solidFill>
                <a:latin typeface="Arial Narrow" panose="020B0606020202030204" pitchFamily="34" charset="0"/>
                <a:cs typeface="Arial" pitchFamily="34" charset="0"/>
              </a:rPr>
              <a:t>September 3, 2024</a:t>
            </a:r>
            <a:r>
              <a:rPr lang="en-US" sz="769" b="0" dirty="0">
                <a:solidFill>
                  <a:srgbClr val="000000"/>
                </a:solidFill>
                <a:latin typeface="Arial Narrow" panose="020B0606020202030204" pitchFamily="34" charset="0"/>
                <a:cs typeface="Arial" pitchFamily="34" charset="0"/>
              </a:rPr>
              <a:t> or most recently available.</a:t>
            </a:r>
          </a:p>
          <a:p>
            <a:pPr defTabSz="701910" eaLnBrk="0" fontAlgn="base" hangingPunct="0">
              <a:lnSpc>
                <a:spcPts val="1155"/>
              </a:lnSpc>
              <a:spcBef>
                <a:spcPts val="0"/>
              </a:spcBef>
              <a:spcAft>
                <a:spcPts val="257"/>
              </a:spcAft>
              <a:buClr>
                <a:srgbClr val="656565"/>
              </a:buClr>
              <a:buSzPct val="75000"/>
            </a:pPr>
            <a:r>
              <a:rPr lang="en-US" sz="769" dirty="0">
                <a:solidFill>
                  <a:srgbClr val="000000"/>
                </a:solidFill>
                <a:latin typeface="Arial Narrow" panose="020B0606020202030204" pitchFamily="34" charset="0"/>
              </a:rPr>
              <a:t>Guide to the Markets – U.S.</a:t>
            </a:r>
          </a:p>
          <a:p>
            <a:pPr defTabSz="701910" eaLnBrk="0" fontAlgn="base" hangingPunct="0">
              <a:lnSpc>
                <a:spcPts val="1155"/>
              </a:lnSpc>
              <a:spcBef>
                <a:spcPts val="0"/>
              </a:spcBef>
              <a:spcAft>
                <a:spcPts val="257"/>
              </a:spcAft>
              <a:buClr>
                <a:srgbClr val="656565"/>
              </a:buClr>
              <a:buSzPct val="75000"/>
            </a:pPr>
            <a:r>
              <a:rPr lang="en-US" sz="769" dirty="0">
                <a:solidFill>
                  <a:srgbClr val="000000"/>
                </a:solidFill>
                <a:latin typeface="Arial Narrow" panose="020B0606020202030204" pitchFamily="34" charset="0"/>
              </a:rPr>
              <a:t>JP-LITTLEBOOK | </a:t>
            </a:r>
            <a:r>
              <a:rPr lang="en-GB" sz="800" dirty="0">
                <a:solidFill>
                  <a:prstClr val="black"/>
                </a:solidFill>
                <a:latin typeface="Arial Narrow" panose="020B0606020202030204" pitchFamily="34" charset="0"/>
              </a:rPr>
              <a:t>09gq242205135455</a:t>
            </a:r>
            <a:endParaRPr lang="en-US" sz="1026"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11" name="Footer Placeholder 6"/>
          <p:cNvSpPr>
            <a:spLocks noGrp="1"/>
          </p:cNvSpPr>
          <p:nvPr>
            <p:ph type="ftr" sz="quarter" idx="4294967295"/>
          </p:nvPr>
        </p:nvSpPr>
        <p:spPr>
          <a:xfrm>
            <a:off x="10860426" y="646907"/>
            <a:ext cx="529548"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U.S.</a:t>
            </a:r>
          </a:p>
        </p:txBody>
      </p:sp>
      <p:sp>
        <p:nvSpPr>
          <p:cNvPr id="7"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71</a:t>
            </a:r>
          </a:p>
        </p:txBody>
      </p:sp>
    </p:spTree>
    <p:extLst>
      <p:ext uri="{BB962C8B-B14F-4D97-AF65-F5344CB8AC3E}">
        <p14:creationId xmlns:p14="http://schemas.microsoft.com/office/powerpoint/2010/main" val="338055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FC761-F8D1-B8B1-D680-80DFAD26B432}"/>
              </a:ext>
            </a:extLst>
          </p:cNvPr>
          <p:cNvPicPr>
            <a:picLocks noChangeAspect="1"/>
          </p:cNvPicPr>
          <p:nvPr/>
        </p:nvPicPr>
        <p:blipFill>
          <a:blip r:embed="rId3"/>
          <a:stretch>
            <a:fillRect/>
          </a:stretch>
        </p:blipFill>
        <p:spPr>
          <a:xfrm>
            <a:off x="761998" y="1129585"/>
            <a:ext cx="11333923" cy="4841027"/>
          </a:xfrm>
          <a:prstGeom prst="rect">
            <a:avLst/>
          </a:prstGeom>
        </p:spPr>
      </p:pic>
      <p:sp>
        <p:nvSpPr>
          <p:cNvPr id="7" name="Title 6">
            <a:extLst>
              <a:ext uri="{FF2B5EF4-FFF2-40B4-BE49-F238E27FC236}">
                <a16:creationId xmlns:a16="http://schemas.microsoft.com/office/drawing/2014/main" id="{F1E5412D-F0AF-429F-8576-219990A840B6}"/>
              </a:ext>
            </a:extLst>
          </p:cNvPr>
          <p:cNvSpPr>
            <a:spLocks noGrp="1"/>
          </p:cNvSpPr>
          <p:nvPr>
            <p:ph type="title"/>
          </p:nvPr>
        </p:nvSpPr>
        <p:spPr/>
        <p:txBody>
          <a:bodyPr/>
          <a:lstStyle/>
          <a:p>
            <a:r>
              <a:rPr lang="en-US" sz="2000" dirty="0"/>
              <a:t>The runway for the soft landing has been lengthened and widened…</a:t>
            </a:r>
            <a:endParaRPr lang="en-US" dirty="0"/>
          </a:p>
        </p:txBody>
      </p:sp>
      <p:sp>
        <p:nvSpPr>
          <p:cNvPr id="4" name="Date Placeholder 3">
            <a:extLst>
              <a:ext uri="{FF2B5EF4-FFF2-40B4-BE49-F238E27FC236}">
                <a16:creationId xmlns:a16="http://schemas.microsoft.com/office/drawing/2014/main" id="{253A5D49-D8BF-4E26-895D-27502F4E8537}"/>
              </a:ext>
            </a:extLst>
          </p:cNvPr>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5" name="Footer Placeholder 4">
            <a:extLst>
              <a:ext uri="{FF2B5EF4-FFF2-40B4-BE49-F238E27FC236}">
                <a16:creationId xmlns:a16="http://schemas.microsoft.com/office/drawing/2014/main" id="{951AD029-D1EB-43D9-B1EC-ED1D122006DB}"/>
              </a:ext>
            </a:extLst>
          </p:cNvPr>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7" name="Footer Placeholder 3">
            <a:extLst>
              <a:ext uri="{FF2B5EF4-FFF2-40B4-BE49-F238E27FC236}">
                <a16:creationId xmlns:a16="http://schemas.microsoft.com/office/drawing/2014/main" id="{5F6C5A25-E92D-4185-B1D9-E81D86DCAE63}"/>
              </a:ext>
            </a:extLst>
          </p:cNvPr>
          <p:cNvSpPr txBox="1">
            <a:spLocks/>
          </p:cNvSpPr>
          <p:nvPr/>
        </p:nvSpPr>
        <p:spPr>
          <a:xfrm>
            <a:off x="11402617"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JPM AM Pro" panose="020B0503040102020003" pitchFamily="34" charset="0"/>
              </a:rPr>
              <a:t>17</a:t>
            </a:r>
            <a:endPar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22" name="Text Placeholder 12">
            <a:extLst>
              <a:ext uri="{FF2B5EF4-FFF2-40B4-BE49-F238E27FC236}">
                <a16:creationId xmlns:a16="http://schemas.microsoft.com/office/drawing/2014/main" id="{AD5A5F6C-F7A5-F5AA-8A83-62E08E15A1F8}"/>
              </a:ext>
            </a:extLst>
          </p:cNvPr>
          <p:cNvSpPr>
            <a:spLocks noGrp="1"/>
          </p:cNvSpPr>
          <p:nvPr>
            <p:ph type="body" sz="quarter" idx="25"/>
          </p:nvPr>
        </p:nvSpPr>
        <p:spPr>
          <a:xfrm>
            <a:off x="761998" y="6198048"/>
            <a:ext cx="6784975" cy="343556"/>
          </a:xfrm>
        </p:spPr>
        <p:txBody>
          <a:bodyPr/>
          <a:lstStyle/>
          <a:p>
            <a:r>
              <a:rPr lang="en-US" dirty="0"/>
              <a:t>Source: BEA, FactSet, J.P. Morgan Asset Management. Values may not sum to 100% due to rounding. Trend growth is measured as the average annual growth rate from business cycle peak 1Q01 to business cycle peak 4Q19. </a:t>
            </a:r>
          </a:p>
          <a:p>
            <a:r>
              <a:rPr lang="en-US" i="1" dirty="0">
                <a:solidFill>
                  <a:srgbClr val="000000"/>
                </a:solidFill>
              </a:rPr>
              <a:t>Guide to the Markets – U.S.</a:t>
            </a:r>
            <a:r>
              <a:rPr lang="en-US" dirty="0">
                <a:solidFill>
                  <a:srgbClr val="000000"/>
                </a:solidFill>
              </a:rPr>
              <a:t> Data are as of September 3, 2024.</a:t>
            </a:r>
            <a:endParaRPr lang="en-US" dirty="0"/>
          </a:p>
        </p:txBody>
      </p:sp>
      <p:sp>
        <p:nvSpPr>
          <p:cNvPr id="23" name="Rectangle: Rounded Corners 16">
            <a:extLst>
              <a:ext uri="{FF2B5EF4-FFF2-40B4-BE49-F238E27FC236}">
                <a16:creationId xmlns:a16="http://schemas.microsoft.com/office/drawing/2014/main" id="{E61F66BA-BCF6-AC31-793E-608C02F9B8DC}"/>
              </a:ext>
            </a:extLst>
          </p:cNvPr>
          <p:cNvSpPr/>
          <p:nvPr/>
        </p:nvSpPr>
        <p:spPr>
          <a:xfrm rot="16200000">
            <a:off x="-365529" y="2351239"/>
            <a:ext cx="1306800" cy="234000"/>
          </a:xfrm>
          <a:prstGeom prst="roundRect">
            <a:avLst>
              <a:gd name="adj" fmla="val 50000"/>
            </a:avLst>
          </a:prstGeom>
          <a:solidFill>
            <a:srgbClr val="0092F9"/>
          </a:solidFill>
          <a:ln w="9525" cap="sq">
            <a:no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Economy</a:t>
            </a:r>
          </a:p>
        </p:txBody>
      </p:sp>
    </p:spTree>
    <p:extLst>
      <p:ext uri="{BB962C8B-B14F-4D97-AF65-F5344CB8AC3E}">
        <p14:creationId xmlns:p14="http://schemas.microsoft.com/office/powerpoint/2010/main" val="228315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A20A69-89A0-1FA7-519C-C231EB181AFE}"/>
              </a:ext>
            </a:extLst>
          </p:cNvPr>
          <p:cNvPicPr>
            <a:picLocks noChangeAspect="1"/>
          </p:cNvPicPr>
          <p:nvPr/>
        </p:nvPicPr>
        <p:blipFill>
          <a:blip r:embed="rId3"/>
          <a:stretch>
            <a:fillRect/>
          </a:stretch>
        </p:blipFill>
        <p:spPr>
          <a:xfrm>
            <a:off x="761998" y="1182997"/>
            <a:ext cx="11372850" cy="4752975"/>
          </a:xfrm>
          <a:prstGeom prst="rect">
            <a:avLst/>
          </a:prstGeom>
        </p:spPr>
      </p:pic>
      <p:sp>
        <p:nvSpPr>
          <p:cNvPr id="8" name="Title 7">
            <a:extLst>
              <a:ext uri="{FF2B5EF4-FFF2-40B4-BE49-F238E27FC236}">
                <a16:creationId xmlns:a16="http://schemas.microsoft.com/office/drawing/2014/main" id="{920C73B7-2D20-4404-AA49-D029F2369785}"/>
              </a:ext>
            </a:extLst>
          </p:cNvPr>
          <p:cNvSpPr>
            <a:spLocks noGrp="1"/>
          </p:cNvSpPr>
          <p:nvPr>
            <p:ph type="title"/>
          </p:nvPr>
        </p:nvSpPr>
        <p:spPr/>
        <p:txBody>
          <a:bodyPr/>
          <a:lstStyle/>
          <a:p>
            <a:r>
              <a:rPr lang="en-US" dirty="0"/>
              <a:t>…due partly to more immigration.</a:t>
            </a:r>
          </a:p>
        </p:txBody>
      </p:sp>
      <p:sp>
        <p:nvSpPr>
          <p:cNvPr id="5" name="Date Placeholder 4">
            <a:extLst>
              <a:ext uri="{FF2B5EF4-FFF2-40B4-BE49-F238E27FC236}">
                <a16:creationId xmlns:a16="http://schemas.microsoft.com/office/drawing/2014/main" id="{FAB7837C-902C-4147-ABBE-60299F6B180F}"/>
              </a:ext>
            </a:extLst>
          </p:cNvPr>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Footer Placeholder 5">
            <a:extLst>
              <a:ext uri="{FF2B5EF4-FFF2-40B4-BE49-F238E27FC236}">
                <a16:creationId xmlns:a16="http://schemas.microsoft.com/office/drawing/2014/main" id="{F7D36559-6F5D-4A74-8A71-B0FC377CA71D}"/>
              </a:ext>
            </a:extLst>
          </p:cNvPr>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2" name="Rectangle: Rounded Corners 16">
            <a:extLst>
              <a:ext uri="{FF2B5EF4-FFF2-40B4-BE49-F238E27FC236}">
                <a16:creationId xmlns:a16="http://schemas.microsoft.com/office/drawing/2014/main" id="{1B376195-1042-4759-ABE7-DAF6CDB81681}"/>
              </a:ext>
            </a:extLst>
          </p:cNvPr>
          <p:cNvSpPr/>
          <p:nvPr/>
        </p:nvSpPr>
        <p:spPr>
          <a:xfrm rot="16200000">
            <a:off x="-365529" y="2351239"/>
            <a:ext cx="1306800" cy="234000"/>
          </a:xfrm>
          <a:prstGeom prst="roundRect">
            <a:avLst>
              <a:gd name="adj" fmla="val 50000"/>
            </a:avLst>
          </a:prstGeom>
          <a:solidFill>
            <a:srgbClr val="0092F9"/>
          </a:solidFill>
          <a:ln w="9525" cap="sq">
            <a:no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Economy</a:t>
            </a:r>
          </a:p>
        </p:txBody>
      </p:sp>
      <p:sp>
        <p:nvSpPr>
          <p:cNvPr id="19" name="Footer Placeholder 3">
            <a:extLst>
              <a:ext uri="{FF2B5EF4-FFF2-40B4-BE49-F238E27FC236}">
                <a16:creationId xmlns:a16="http://schemas.microsoft.com/office/drawing/2014/main" id="{A6BEB8E1-B09A-4CC6-89E5-B0B81FAC1930}"/>
              </a:ext>
            </a:extLst>
          </p:cNvPr>
          <p:cNvSpPr txBox="1">
            <a:spLocks/>
          </p:cNvSpPr>
          <p:nvPr/>
        </p:nvSpPr>
        <p:spPr>
          <a:xfrm>
            <a:off x="11402617"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JPM AM Pro" panose="020B0503040102020003" pitchFamily="34" charset="0"/>
              </a:rPr>
              <a:t>25</a:t>
            </a:r>
            <a:endPar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52" name="Text Placeholder 9">
            <a:extLst>
              <a:ext uri="{FF2B5EF4-FFF2-40B4-BE49-F238E27FC236}">
                <a16:creationId xmlns:a16="http://schemas.microsoft.com/office/drawing/2014/main" id="{68D8BD6D-BE9D-256E-D06C-62943D1BA1EF}"/>
              </a:ext>
            </a:extLst>
          </p:cNvPr>
          <p:cNvSpPr>
            <a:spLocks noGrp="1"/>
          </p:cNvSpPr>
          <p:nvPr>
            <p:ph type="body" sz="quarter" idx="25"/>
          </p:nvPr>
        </p:nvSpPr>
        <p:spPr>
          <a:xfrm>
            <a:off x="761999" y="6109369"/>
            <a:ext cx="9759109" cy="458074"/>
          </a:xfrm>
        </p:spPr>
        <p:txBody>
          <a:bodyPr/>
          <a:lstStyle/>
          <a:p>
            <a:r>
              <a:rPr lang="en-US" dirty="0"/>
              <a:t>Source: BLS, FactSet, J.P. Morgan Asset Management.</a:t>
            </a:r>
          </a:p>
          <a:p>
            <a:r>
              <a:rPr lang="en-US" dirty="0"/>
              <a:t>Labor force data are sourced from the Current Population Survey, also known as the household survey, conducted by the BLS. This survey does not ask respondents about immigration status and may include undocumented workers, although it likely undercounts the undocumented population.</a:t>
            </a:r>
          </a:p>
          <a:p>
            <a:r>
              <a:rPr lang="en-US" i="1" dirty="0">
                <a:solidFill>
                  <a:srgbClr val="000000"/>
                </a:solidFill>
                <a:latin typeface="JPM AM Pro Light" panose="020B0303040103020003" pitchFamily="34" charset="0"/>
              </a:rPr>
              <a:t>Guide to the Markets – U.S.</a:t>
            </a:r>
            <a:r>
              <a:rPr lang="en-US" dirty="0">
                <a:solidFill>
                  <a:srgbClr val="000000"/>
                </a:solidFill>
                <a:latin typeface="JPM AM Pro Light" panose="020B0303040103020003" pitchFamily="34" charset="0"/>
              </a:rPr>
              <a:t> Data are as of September 3, 2024.</a:t>
            </a:r>
            <a:r>
              <a:rPr lang="en-US" dirty="0">
                <a:latin typeface="JPM AM Pro Light" panose="020B0303040103020003" pitchFamily="34" charset="0"/>
              </a:rPr>
              <a:t> </a:t>
            </a:r>
            <a:endParaRPr lang="en-US" dirty="0"/>
          </a:p>
        </p:txBody>
      </p:sp>
    </p:spTree>
    <p:extLst>
      <p:ext uri="{BB962C8B-B14F-4D97-AF65-F5344CB8AC3E}">
        <p14:creationId xmlns:p14="http://schemas.microsoft.com/office/powerpoint/2010/main" val="87919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600DB-A4F0-76D7-6C0F-1D4E6FCDC469}"/>
              </a:ext>
            </a:extLst>
          </p:cNvPr>
          <p:cNvPicPr>
            <a:picLocks noChangeAspect="1"/>
          </p:cNvPicPr>
          <p:nvPr/>
        </p:nvPicPr>
        <p:blipFill>
          <a:blip r:embed="rId3"/>
          <a:stretch>
            <a:fillRect/>
          </a:stretch>
        </p:blipFill>
        <p:spPr>
          <a:xfrm>
            <a:off x="762000" y="1128534"/>
            <a:ext cx="11349137" cy="4967636"/>
          </a:xfrm>
          <a:prstGeom prst="rect">
            <a:avLst/>
          </a:prstGeom>
        </p:spPr>
      </p:pic>
      <p:sp>
        <p:nvSpPr>
          <p:cNvPr id="3" name="Title 2"/>
          <p:cNvSpPr>
            <a:spLocks noGrp="1"/>
          </p:cNvSpPr>
          <p:nvPr>
            <p:ph type="title"/>
          </p:nvPr>
        </p:nvSpPr>
        <p:spPr/>
        <p:txBody>
          <a:bodyPr/>
          <a:lstStyle/>
          <a:p>
            <a:r>
              <a:rPr lang="en-US" sz="2000" dirty="0"/>
              <a:t>Wage growth has moderated even with very low unemployment.</a:t>
            </a:r>
          </a:p>
        </p:txBody>
      </p:sp>
      <p:sp>
        <p:nvSpPr>
          <p:cNvPr id="7" name="Date Placeholder 6"/>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U.S.</a:t>
            </a:r>
          </a:p>
        </p:txBody>
      </p:sp>
      <p:sp>
        <p:nvSpPr>
          <p:cNvPr id="9"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JPM AM Pro" panose="020B0503040102020003" pitchFamily="34" charset="0"/>
              </a:rPr>
              <a:t>23</a:t>
            </a:r>
            <a:endPar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0" name="Rectangle: Rounded Corners 16">
            <a:extLst>
              <a:ext uri="{FF2B5EF4-FFF2-40B4-BE49-F238E27FC236}">
                <a16:creationId xmlns:a16="http://schemas.microsoft.com/office/drawing/2014/main" id="{7A20B264-D4D1-420F-A619-29B6BCF475A3}"/>
              </a:ext>
            </a:extLst>
          </p:cNvPr>
          <p:cNvSpPr/>
          <p:nvPr/>
        </p:nvSpPr>
        <p:spPr>
          <a:xfrm rot="16200000">
            <a:off x="-365529" y="2351239"/>
            <a:ext cx="1306800" cy="234000"/>
          </a:xfrm>
          <a:prstGeom prst="roundRect">
            <a:avLst>
              <a:gd name="adj" fmla="val 50000"/>
            </a:avLst>
          </a:prstGeom>
          <a:solidFill>
            <a:srgbClr val="0092F9"/>
          </a:solidFill>
          <a:ln w="9525" cap="sq">
            <a:no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Economy</a:t>
            </a:r>
          </a:p>
        </p:txBody>
      </p:sp>
      <p:sp>
        <p:nvSpPr>
          <p:cNvPr id="13" name="Text Placeholder 4">
            <a:extLst>
              <a:ext uri="{FF2B5EF4-FFF2-40B4-BE49-F238E27FC236}">
                <a16:creationId xmlns:a16="http://schemas.microsoft.com/office/drawing/2014/main" id="{38E96947-AFD8-A69B-83FB-1D0F8BE26EE1}"/>
              </a:ext>
            </a:extLst>
          </p:cNvPr>
          <p:cNvSpPr>
            <a:spLocks noGrp="1"/>
          </p:cNvSpPr>
          <p:nvPr>
            <p:ph type="body" sz="quarter" idx="25"/>
          </p:nvPr>
        </p:nvSpPr>
        <p:spPr>
          <a:xfrm>
            <a:off x="761998" y="6275830"/>
            <a:ext cx="6784975" cy="343556"/>
          </a:xfrm>
        </p:spPr>
        <p:txBody>
          <a:bodyPr/>
          <a:lstStyle/>
          <a:p>
            <a:r>
              <a:rPr lang="en-US" sz="800" dirty="0">
                <a:latin typeface="JPM AM Pro Light" panose="020B0303040103020003" pitchFamily="34" charset="0"/>
              </a:rPr>
              <a:t>Source: BLS, FactSet, J.P. Morgan Asset Management. Private production and non-supervisory jobs represent just over 80% of total private nonfarm jobs. </a:t>
            </a:r>
          </a:p>
          <a:p>
            <a:r>
              <a:rPr lang="en-US" sz="800" i="1" dirty="0">
                <a:solidFill>
                  <a:srgbClr val="000000"/>
                </a:solidFill>
                <a:latin typeface="JPM AM Pro Light" panose="020B0303040103020003" pitchFamily="34" charset="0"/>
              </a:rPr>
              <a:t>Guide to the Markets – U.S.</a:t>
            </a:r>
            <a:r>
              <a:rPr lang="en-US" sz="800" dirty="0">
                <a:solidFill>
                  <a:srgbClr val="000000"/>
                </a:solidFill>
                <a:latin typeface="JPM AM Pro Light" panose="020B0303040103020003" pitchFamily="34" charset="0"/>
              </a:rPr>
              <a:t> Data are as of September 3, 2024.</a:t>
            </a:r>
            <a:endParaRPr lang="en-US" sz="800" dirty="0">
              <a:latin typeface="JPM AM Pro Light" panose="020B0303040103020003" pitchFamily="34" charset="0"/>
            </a:endParaRPr>
          </a:p>
        </p:txBody>
      </p:sp>
    </p:spTree>
    <p:extLst>
      <p:ext uri="{BB962C8B-B14F-4D97-AF65-F5344CB8AC3E}">
        <p14:creationId xmlns:p14="http://schemas.microsoft.com/office/powerpoint/2010/main" val="274977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27214-263C-DDEA-5210-9CF4E6C3625D}"/>
              </a:ext>
            </a:extLst>
          </p:cNvPr>
          <p:cNvPicPr>
            <a:picLocks noChangeAspect="1"/>
          </p:cNvPicPr>
          <p:nvPr/>
        </p:nvPicPr>
        <p:blipFill>
          <a:blip r:embed="rId3"/>
          <a:stretch>
            <a:fillRect/>
          </a:stretch>
        </p:blipFill>
        <p:spPr>
          <a:xfrm>
            <a:off x="761997" y="1134700"/>
            <a:ext cx="11259131" cy="4953631"/>
          </a:xfrm>
          <a:prstGeom prst="rect">
            <a:avLst/>
          </a:prstGeom>
        </p:spPr>
      </p:pic>
      <p:sp>
        <p:nvSpPr>
          <p:cNvPr id="8" name="Title 7">
            <a:extLst>
              <a:ext uri="{FF2B5EF4-FFF2-40B4-BE49-F238E27FC236}">
                <a16:creationId xmlns:a16="http://schemas.microsoft.com/office/drawing/2014/main" id="{920C73B7-2D20-4404-AA49-D029F2369785}"/>
              </a:ext>
            </a:extLst>
          </p:cNvPr>
          <p:cNvSpPr>
            <a:spLocks noGrp="1"/>
          </p:cNvSpPr>
          <p:nvPr>
            <p:ph type="title"/>
          </p:nvPr>
        </p:nvSpPr>
        <p:spPr/>
        <p:txBody>
          <a:bodyPr/>
          <a:lstStyle/>
          <a:p>
            <a:r>
              <a:rPr lang="en-US" sz="2000" dirty="0"/>
              <a:t>We expect inflation to fall gradually to 2%...</a:t>
            </a:r>
          </a:p>
        </p:txBody>
      </p:sp>
      <p:sp>
        <p:nvSpPr>
          <p:cNvPr id="5" name="Date Placeholder 4">
            <a:extLst>
              <a:ext uri="{FF2B5EF4-FFF2-40B4-BE49-F238E27FC236}">
                <a16:creationId xmlns:a16="http://schemas.microsoft.com/office/drawing/2014/main" id="{FAB7837C-902C-4147-ABBE-60299F6B180F}"/>
              </a:ext>
            </a:extLst>
          </p:cNvPr>
          <p:cNvSpPr>
            <a:spLocks noGrp="1"/>
          </p:cNvSpPr>
          <p:nvPr>
            <p:ph type="dt" sz="half" idx="10"/>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Footer Placeholder 5">
            <a:extLst>
              <a:ext uri="{FF2B5EF4-FFF2-40B4-BE49-F238E27FC236}">
                <a16:creationId xmlns:a16="http://schemas.microsoft.com/office/drawing/2014/main" id="{F7D36559-6F5D-4A74-8A71-B0FC377CA71D}"/>
              </a:ext>
            </a:extLst>
          </p:cNvPr>
          <p:cNvSpPr>
            <a:spLocks noGrp="1"/>
          </p:cNvSpPr>
          <p:nvPr>
            <p:ph type="ftr" sz="quarter" idx="11"/>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52" name="Text Placeholder 9">
            <a:extLst>
              <a:ext uri="{FF2B5EF4-FFF2-40B4-BE49-F238E27FC236}">
                <a16:creationId xmlns:a16="http://schemas.microsoft.com/office/drawing/2014/main" id="{18BE31D4-3C11-0C8C-1C9B-11DB2F65FDC6}"/>
              </a:ext>
            </a:extLst>
          </p:cNvPr>
          <p:cNvSpPr>
            <a:spLocks noGrp="1"/>
          </p:cNvSpPr>
          <p:nvPr>
            <p:ph type="body" sz="quarter" idx="25"/>
          </p:nvPr>
        </p:nvSpPr>
        <p:spPr>
          <a:xfrm>
            <a:off x="886087" y="6289788"/>
            <a:ext cx="9046633" cy="343556"/>
          </a:xfrm>
        </p:spPr>
        <p:txBody>
          <a:bodyPr/>
          <a:lstStyle/>
          <a:p>
            <a:r>
              <a:rPr lang="en-GB" sz="800" dirty="0"/>
              <a:t>Source: BLS, FactSet, J.P. Morgan Asset Management. </a:t>
            </a:r>
            <a:r>
              <a:rPr lang="en-US" sz="800" dirty="0"/>
              <a:t>Contributions mirror the BLS methodology on Table 7 of the CPI report. Values may not sum to headline CPI figures due to rounding and underlying calculations. “Shelter” includes owners’ equivalent rent, rent of primary residence and home insurance. “Food at home” includes alcoholic beverages. </a:t>
            </a:r>
          </a:p>
          <a:p>
            <a:r>
              <a:rPr lang="en-US" sz="800" i="1" dirty="0">
                <a:solidFill>
                  <a:srgbClr val="000000"/>
                </a:solidFill>
              </a:rPr>
              <a:t>Guide to the Markets – U.S.</a:t>
            </a:r>
            <a:r>
              <a:rPr lang="en-US" sz="800" dirty="0">
                <a:solidFill>
                  <a:srgbClr val="000000"/>
                </a:solidFill>
              </a:rPr>
              <a:t> Data are as of September 3, 2024.</a:t>
            </a:r>
            <a:endParaRPr lang="en-US" dirty="0"/>
          </a:p>
        </p:txBody>
      </p:sp>
      <p:sp>
        <p:nvSpPr>
          <p:cNvPr id="12" name="Rectangle: Rounded Corners 16">
            <a:extLst>
              <a:ext uri="{FF2B5EF4-FFF2-40B4-BE49-F238E27FC236}">
                <a16:creationId xmlns:a16="http://schemas.microsoft.com/office/drawing/2014/main" id="{1B376195-1042-4759-ABE7-DAF6CDB81681}"/>
              </a:ext>
            </a:extLst>
          </p:cNvPr>
          <p:cNvSpPr/>
          <p:nvPr/>
        </p:nvSpPr>
        <p:spPr>
          <a:xfrm rot="16200000">
            <a:off x="-365529" y="2351239"/>
            <a:ext cx="1306800" cy="234000"/>
          </a:xfrm>
          <a:prstGeom prst="roundRect">
            <a:avLst>
              <a:gd name="adj" fmla="val 50000"/>
            </a:avLst>
          </a:prstGeom>
          <a:solidFill>
            <a:srgbClr val="0092F9"/>
          </a:solidFill>
          <a:ln w="9525" cap="sq">
            <a:no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Economy</a:t>
            </a:r>
          </a:p>
        </p:txBody>
      </p:sp>
      <p:sp>
        <p:nvSpPr>
          <p:cNvPr id="19" name="Footer Placeholder 3">
            <a:extLst>
              <a:ext uri="{FF2B5EF4-FFF2-40B4-BE49-F238E27FC236}">
                <a16:creationId xmlns:a16="http://schemas.microsoft.com/office/drawing/2014/main" id="{A6BEB8E1-B09A-4CC6-89E5-B0B81FAC1930}"/>
              </a:ext>
            </a:extLst>
          </p:cNvPr>
          <p:cNvSpPr txBox="1">
            <a:spLocks/>
          </p:cNvSpPr>
          <p:nvPr/>
        </p:nvSpPr>
        <p:spPr>
          <a:xfrm>
            <a:off x="11402617"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JPM AM Pro" panose="020B0503040102020003" pitchFamily="34" charset="0"/>
              </a:rPr>
              <a:t>27</a:t>
            </a:r>
            <a:endPar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endParaRPr>
          </a:p>
        </p:txBody>
      </p:sp>
    </p:spTree>
    <p:extLst>
      <p:ext uri="{BB962C8B-B14F-4D97-AF65-F5344CB8AC3E}">
        <p14:creationId xmlns:p14="http://schemas.microsoft.com/office/powerpoint/2010/main" val="3787502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99FFC7-7D0B-97BE-E5A8-C4537F9A70DD}"/>
              </a:ext>
            </a:extLst>
          </p:cNvPr>
          <p:cNvPicPr>
            <a:picLocks noChangeAspect="1"/>
          </p:cNvPicPr>
          <p:nvPr/>
        </p:nvPicPr>
        <p:blipFill rotWithShape="1">
          <a:blip r:embed="rId3"/>
          <a:srcRect r="2061"/>
          <a:stretch/>
        </p:blipFill>
        <p:spPr>
          <a:xfrm>
            <a:off x="761999" y="1143255"/>
            <a:ext cx="11225463" cy="4877702"/>
          </a:xfrm>
          <a:prstGeom prst="rect">
            <a:avLst/>
          </a:prstGeom>
        </p:spPr>
      </p:pic>
      <p:sp>
        <p:nvSpPr>
          <p:cNvPr id="2" name="Title 1"/>
          <p:cNvSpPr>
            <a:spLocks noGrp="1"/>
          </p:cNvSpPr>
          <p:nvPr>
            <p:ph type="title"/>
          </p:nvPr>
        </p:nvSpPr>
        <p:spPr/>
        <p:txBody>
          <a:bodyPr/>
          <a:lstStyle/>
          <a:p>
            <a:r>
              <a:rPr lang="en-US" sz="2000" dirty="0"/>
              <a:t>…allowing the Fed to cut twice in 2024 and reduce quantitative tightening.</a:t>
            </a:r>
            <a:endParaRPr lang="en-US" sz="2000" dirty="0">
              <a:latin typeface="JPM AM Pro" panose="020B0503040102020003" pitchFamily="34" charset="0"/>
            </a:endParaRPr>
          </a:p>
        </p:txBody>
      </p:sp>
      <p:sp>
        <p:nvSpPr>
          <p:cNvPr id="4" name="Date Placeholder 3"/>
          <p:cNvSpPr>
            <a:spLocks noGrp="1"/>
          </p:cNvSpPr>
          <p:nvPr>
            <p:ph type="dt" sz="half" idx="10"/>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8" name="Footer Placeholder 3">
            <a:extLst>
              <a:ext uri="{FF2B5EF4-FFF2-40B4-BE49-F238E27FC236}">
                <a16:creationId xmlns:a16="http://schemas.microsoft.com/office/drawing/2014/main" id="{2036F4CE-EE8C-4B33-92FF-362B93DD728A}"/>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30</a:t>
            </a:r>
          </a:p>
        </p:txBody>
      </p:sp>
      <p:sp>
        <p:nvSpPr>
          <p:cNvPr id="12" name="Rectangle: Rounded Corners 7">
            <a:extLst>
              <a:ext uri="{FF2B5EF4-FFF2-40B4-BE49-F238E27FC236}">
                <a16:creationId xmlns:a16="http://schemas.microsoft.com/office/drawing/2014/main" id="{95709890-EC27-41B3-BD3A-D0512CC55B13}"/>
              </a:ext>
            </a:extLst>
          </p:cNvPr>
          <p:cNvSpPr/>
          <p:nvPr/>
        </p:nvSpPr>
        <p:spPr>
          <a:xfrm rot="16200000">
            <a:off x="-365543" y="3004813"/>
            <a:ext cx="1306800" cy="234000"/>
          </a:xfrm>
          <a:prstGeom prst="roundRect">
            <a:avLst>
              <a:gd name="adj" fmla="val 50000"/>
            </a:avLst>
          </a:prstGeom>
          <a:solidFill>
            <a:schemeClr val="accent5"/>
          </a:solidFill>
          <a:ln w="9525" cap="sq">
            <a:solidFill>
              <a:schemeClr val="bg1"/>
            </a:solidFill>
            <a:miter lim="800000"/>
          </a:ln>
          <a:effectLst/>
        </p:spPr>
        <p:txBody>
          <a:bodyPr lIns="0" tIns="0" rIns="0" bIns="0" rtlCol="0" anchor="ctr"/>
          <a:lstStyle/>
          <a:p>
            <a:pPr marL="0" marR="0" lvl="0" indent="0" algn="ctr" defTabSz="862011"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JPM AM Pro" panose="020B0503040102020003" pitchFamily="34" charset="0"/>
                <a:ea typeface="+mn-ea"/>
                <a:cs typeface="+mn-cs"/>
              </a:rPr>
              <a:t>Fixed Income</a:t>
            </a:r>
          </a:p>
        </p:txBody>
      </p:sp>
      <p:sp>
        <p:nvSpPr>
          <p:cNvPr id="29" name="Text Placeholder 5">
            <a:extLst>
              <a:ext uri="{FF2B5EF4-FFF2-40B4-BE49-F238E27FC236}">
                <a16:creationId xmlns:a16="http://schemas.microsoft.com/office/drawing/2014/main" id="{989B6368-CDF5-4244-246E-71F175CB53F6}"/>
              </a:ext>
            </a:extLst>
          </p:cNvPr>
          <p:cNvSpPr>
            <a:spLocks noGrp="1"/>
          </p:cNvSpPr>
          <p:nvPr>
            <p:ph type="body" sz="quarter" idx="25"/>
          </p:nvPr>
        </p:nvSpPr>
        <p:spPr>
          <a:xfrm>
            <a:off x="761998" y="6105204"/>
            <a:ext cx="9825210" cy="644022"/>
          </a:xfrm>
        </p:spPr>
        <p:txBody>
          <a:bodyPr/>
          <a:lstStyle/>
          <a:p>
            <a:r>
              <a:rPr lang="en-US" sz="750" dirty="0"/>
              <a:t>Source: Bloomberg, FactSet, Federal Reserve, J.P. Morgan Asset Management.</a:t>
            </a:r>
          </a:p>
          <a:p>
            <a:r>
              <a:rPr lang="en-US" sz="750" dirty="0"/>
              <a:t>Market expectations are based off of USD Overnight Index Swaps. *Long-run projections are the rates of growth, unemployment and inflation to which a policymaker expects the economy to converge over the next five to six years in absence of further shocks and under appropriate monetary policy. Forecasts are not a reliable indicator of future performance. Forecasts, projections and other forward-looking statements are based upon current beliefs and expectations. They are for illustrative purposes only and serve as an indication of what may occur. Given the inherent uncertainties and risks associated with forecasts, projections or other forward-looking statements, actual events, results or performance may differ materially from those reflected or contemplated.</a:t>
            </a:r>
          </a:p>
          <a:p>
            <a:r>
              <a:rPr lang="en-US" sz="750" i="1" dirty="0">
                <a:solidFill>
                  <a:srgbClr val="000000"/>
                </a:solidFill>
              </a:rPr>
              <a:t>Guide to the Markets – U.S.</a:t>
            </a:r>
            <a:r>
              <a:rPr lang="en-US" sz="750" dirty="0">
                <a:solidFill>
                  <a:srgbClr val="000000"/>
                </a:solidFill>
              </a:rPr>
              <a:t> Data are as of September 3, 2024.</a:t>
            </a:r>
            <a:endParaRPr lang="en-US" sz="750" dirty="0"/>
          </a:p>
        </p:txBody>
      </p:sp>
    </p:spTree>
    <p:extLst>
      <p:ext uri="{BB962C8B-B14F-4D97-AF65-F5344CB8AC3E}">
        <p14:creationId xmlns:p14="http://schemas.microsoft.com/office/powerpoint/2010/main" val="89154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Agenda</a:t>
            </a:r>
          </a:p>
        </p:txBody>
      </p:sp>
      <p:sp>
        <p:nvSpPr>
          <p:cNvPr id="3" name="Content Placeholder 2"/>
          <p:cNvSpPr>
            <a:spLocks noGrp="1"/>
          </p:cNvSpPr>
          <p:nvPr>
            <p:ph idx="1"/>
          </p:nvPr>
        </p:nvSpPr>
        <p:spPr>
          <a:xfrm>
            <a:off x="761998" y="1204913"/>
            <a:ext cx="11142133" cy="4576763"/>
          </a:xfrm>
        </p:spPr>
        <p:txBody>
          <a:bodyPr/>
          <a:lstStyle/>
          <a:p>
            <a:pPr marL="285750" indent="-285750">
              <a:lnSpc>
                <a:spcPct val="150000"/>
              </a:lnSpc>
              <a:spcBef>
                <a:spcPts val="3600"/>
              </a:spcBef>
              <a:spcAft>
                <a:spcPts val="3600"/>
              </a:spcAft>
              <a:buFont typeface="Arial" panose="020B0604020202020204" pitchFamily="34" charset="0"/>
              <a:buChar char="•"/>
            </a:pPr>
            <a:r>
              <a:rPr lang="en-US" sz="2000" b="0" dirty="0"/>
              <a:t>A longer, wider runway for a U.S. soft-landing</a:t>
            </a:r>
          </a:p>
          <a:p>
            <a:pPr marL="283464" indent="-285750">
              <a:spcBef>
                <a:spcPts val="3600"/>
              </a:spcBef>
              <a:spcAft>
                <a:spcPts val="3600"/>
              </a:spcAft>
              <a:buFont typeface="Arial" panose="020B0604020202020204" pitchFamily="34" charset="0"/>
              <a:buChar char="•"/>
            </a:pPr>
            <a:r>
              <a:rPr lang="en-US" sz="2000" dirty="0"/>
              <a:t>Investment opportunities: A rising tide lifting most investment boats</a:t>
            </a:r>
          </a:p>
          <a:p>
            <a:pPr marL="283464" indent="-285750">
              <a:spcBef>
                <a:spcPts val="3600"/>
              </a:spcBef>
              <a:spcAft>
                <a:spcPts val="3600"/>
              </a:spcAft>
              <a:buFont typeface="Arial" panose="020B0604020202020204" pitchFamily="34" charset="0"/>
              <a:buChar char="•"/>
            </a:pPr>
            <a:endParaRPr lang="en-US" sz="2000" b="0"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Rectangle 5"/>
          <p:cNvSpPr/>
          <p:nvPr/>
        </p:nvSpPr>
        <p:spPr>
          <a:xfrm>
            <a:off x="10266364" y="564699"/>
            <a:ext cx="1732510" cy="447333"/>
          </a:xfrm>
          <a:prstGeom prst="rect">
            <a:avLst/>
          </a:prstGeom>
          <a:solidFill>
            <a:schemeClr val="bg1"/>
          </a:solidFill>
          <a:ln w="12700" cap="sq">
            <a:miter lim="800000"/>
          </a:ln>
        </p:spPr>
        <p:style>
          <a:lnRef idx="0">
            <a:schemeClr val="accent1"/>
          </a:lnRef>
          <a:fillRef idx="1">
            <a:schemeClr val="accent1"/>
          </a:fillRef>
          <a:effectRef idx="0">
            <a:srgbClr val="000000"/>
          </a:effectRef>
          <a:fontRef idx="minor">
            <a:schemeClr val="bg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4655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D2897F-BAB7-2980-8EAE-F3A0A8D981FF}"/>
              </a:ext>
            </a:extLst>
          </p:cNvPr>
          <p:cNvPicPr>
            <a:picLocks noChangeAspect="1"/>
          </p:cNvPicPr>
          <p:nvPr/>
        </p:nvPicPr>
        <p:blipFill>
          <a:blip r:embed="rId3"/>
          <a:stretch>
            <a:fillRect/>
          </a:stretch>
        </p:blipFill>
        <p:spPr>
          <a:xfrm>
            <a:off x="761998" y="1113651"/>
            <a:ext cx="11334750" cy="5052523"/>
          </a:xfrm>
          <a:prstGeom prst="rect">
            <a:avLst/>
          </a:prstGeom>
        </p:spPr>
      </p:pic>
      <p:sp>
        <p:nvSpPr>
          <p:cNvPr id="2" name="Title 1"/>
          <p:cNvSpPr>
            <a:spLocks noGrp="1"/>
          </p:cNvSpPr>
          <p:nvPr>
            <p:ph type="title"/>
          </p:nvPr>
        </p:nvSpPr>
        <p:spPr/>
        <p:txBody>
          <a:bodyPr/>
          <a:lstStyle/>
          <a:p>
            <a:r>
              <a:rPr lang="en-US" sz="2000" dirty="0"/>
              <a:t>Valuations have become more challenging in some asset classes. </a:t>
            </a:r>
            <a:endParaRPr lang="en-US" dirty="0"/>
          </a:p>
        </p:txBody>
      </p:sp>
      <p:sp>
        <p:nvSpPr>
          <p:cNvPr id="4" name="Date Placeholder 3"/>
          <p:cNvSpPr>
            <a:spLocks noGrp="1"/>
          </p:cNvSpPr>
          <p:nvPr>
            <p:ph type="dt" sz="half" idx="10"/>
          </p:nvPr>
        </p:nvSpPr>
        <p:spPr>
          <a:xfrm>
            <a:off x="10266364" y="649338"/>
            <a:ext cx="581820" cy="365125"/>
          </a:xfrm>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5" name="Footer Placeholder 4"/>
          <p:cNvSpPr>
            <a:spLocks noGrp="1"/>
          </p:cNvSpPr>
          <p:nvPr>
            <p:ph type="ftr" sz="quarter" idx="11"/>
          </p:nvPr>
        </p:nvSpPr>
        <p:spPr>
          <a:xfrm>
            <a:off x="10860425" y="646907"/>
            <a:ext cx="529548" cy="365125"/>
          </a:xfrm>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0" normalizeH="0" baseline="0" noProof="0" dirty="0">
                <a:ln>
                  <a:noFill/>
                </a:ln>
                <a:solidFill>
                  <a:srgbClr val="000000"/>
                </a:solidFill>
                <a:effectLst/>
                <a:uLnTx/>
                <a:uFillTx/>
                <a:latin typeface="JPM AM Pro" panose="020B0503040102020003" pitchFamily="34" charset="0"/>
                <a:ea typeface="+mn-ea"/>
                <a:cs typeface="+mn-cs"/>
              </a:rPr>
              <a:t>U.S.</a:t>
            </a:r>
          </a:p>
        </p:txBody>
      </p:sp>
      <p:sp>
        <p:nvSpPr>
          <p:cNvPr id="7" name="Rectangle: Rounded Corners 19">
            <a:extLst>
              <a:ext uri="{FF2B5EF4-FFF2-40B4-BE49-F238E27FC236}">
                <a16:creationId xmlns:a16="http://schemas.microsoft.com/office/drawing/2014/main" id="{04435546-A92D-4385-82BB-1B2E12D64BFD}"/>
              </a:ext>
            </a:extLst>
          </p:cNvPr>
          <p:cNvSpPr/>
          <p:nvPr/>
        </p:nvSpPr>
        <p:spPr>
          <a:xfrm rot="16200000">
            <a:off x="-450202" y="4986517"/>
            <a:ext cx="1545336" cy="219456"/>
          </a:xfrm>
          <a:prstGeom prst="roundRect">
            <a:avLst>
              <a:gd name="adj" fmla="val 50000"/>
            </a:avLst>
          </a:prstGeom>
          <a:solidFill>
            <a:srgbClr val="004F31"/>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Investing Principles</a:t>
            </a:r>
          </a:p>
        </p:txBody>
      </p:sp>
      <p:sp>
        <p:nvSpPr>
          <p:cNvPr id="29" name="Footer Placeholder 3">
            <a:extLst>
              <a:ext uri="{FF2B5EF4-FFF2-40B4-BE49-F238E27FC236}">
                <a16:creationId xmlns:a16="http://schemas.microsoft.com/office/drawing/2014/main" id="{6DF3A745-780B-4162-AB51-236931C0F36E}"/>
              </a:ext>
            </a:extLst>
          </p:cNvPr>
          <p:cNvSpPr txBox="1">
            <a:spLocks/>
          </p:cNvSpPr>
          <p:nvPr/>
        </p:nvSpPr>
        <p:spPr>
          <a:xfrm>
            <a:off x="11402618" y="679601"/>
            <a:ext cx="52954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62</a:t>
            </a:r>
          </a:p>
        </p:txBody>
      </p:sp>
      <p:sp>
        <p:nvSpPr>
          <p:cNvPr id="8" name="Text Placeholder 5">
            <a:extLst>
              <a:ext uri="{FF2B5EF4-FFF2-40B4-BE49-F238E27FC236}">
                <a16:creationId xmlns:a16="http://schemas.microsoft.com/office/drawing/2014/main" id="{6E38E5EF-73B5-377F-BA6A-406E2759AA70}"/>
              </a:ext>
            </a:extLst>
          </p:cNvPr>
          <p:cNvSpPr>
            <a:spLocks noGrp="1"/>
          </p:cNvSpPr>
          <p:nvPr>
            <p:ph type="body" sz="quarter" idx="25"/>
          </p:nvPr>
        </p:nvSpPr>
        <p:spPr>
          <a:xfrm>
            <a:off x="761998" y="6168605"/>
            <a:ext cx="9504366" cy="670733"/>
          </a:xfrm>
        </p:spPr>
        <p:txBody>
          <a:bodyPr/>
          <a:lstStyle/>
          <a:p>
            <a:pPr defTabSz="782039">
              <a:lnSpc>
                <a:spcPct val="90000"/>
              </a:lnSpc>
              <a:buClr>
                <a:srgbClr val="656565"/>
              </a:buClr>
              <a:buSzPct val="75000"/>
            </a:pPr>
            <a:r>
              <a:rPr lang="en-US" dirty="0">
                <a:solidFill>
                  <a:prstClr val="black"/>
                </a:solidFill>
              </a:rPr>
              <a:t>Source: Bloomberg, BLS, CME, FactSet, MSCI, Russell, Standard &amp; Poor’s, J.P. Morgan Asset Management. </a:t>
            </a:r>
          </a:p>
          <a:p>
            <a:pPr defTabSz="782039">
              <a:lnSpc>
                <a:spcPct val="90000"/>
              </a:lnSpc>
              <a:buClr>
                <a:srgbClr val="656565"/>
              </a:buClr>
              <a:buSzPct val="75000"/>
            </a:pPr>
            <a:r>
              <a:rPr lang="en-US" dirty="0">
                <a:solidFill>
                  <a:prstClr val="black"/>
                </a:solidFill>
              </a:rPr>
              <a:t>U.S. Large Cap: S&amp;P 500, U.S. Small Cap: Russell 2000, EM Equity: MSCI EME, DM Equity: MSCI EAFE, U.S. Value: Russell 1000 Value, U.S. Growth: Russell 1000 Growth, U.S. High Yield: J.P. Morgan Domestic High Yield Index, U.S. Core Bond: Bloomberg US Aggregate, Treasuries: Bloomberg U.S. Aggregate Government – Treasury, Munis: Bloomberg Municipal Bond. *Averages for U.S. High Yield and U.S. Small Cap are since January 1999 and November 1998, respectively, due to limited data availability. **Yield-to-worst and spread-to-worst are inversely related to fixed income prices. ***Munis yield-to-worst is based on the tax-equivalent yield-to-worst assuming a top-income tax bracket rate of 37% plus a Medicare tax rate of 3.8%.</a:t>
            </a:r>
          </a:p>
          <a:p>
            <a:pPr defTabSz="782039">
              <a:lnSpc>
                <a:spcPct val="90000"/>
              </a:lnSpc>
              <a:buClr>
                <a:srgbClr val="656565"/>
              </a:buClr>
              <a:buSzPct val="75000"/>
            </a:pPr>
            <a:r>
              <a:rPr lang="en-US" dirty="0">
                <a:solidFill>
                  <a:prstClr val="black"/>
                </a:solidFill>
              </a:rPr>
              <a:t> </a:t>
            </a:r>
            <a:r>
              <a:rPr lang="en-US" i="1" dirty="0">
                <a:solidFill>
                  <a:prstClr val="black"/>
                </a:solidFill>
              </a:rPr>
              <a:t>Guide</a:t>
            </a:r>
            <a:r>
              <a:rPr lang="en-US" i="1" dirty="0">
                <a:solidFill>
                  <a:srgbClr val="000000"/>
                </a:solidFill>
              </a:rPr>
              <a:t> to the Markets – U.S. </a:t>
            </a:r>
            <a:r>
              <a:rPr lang="en-US" dirty="0">
                <a:solidFill>
                  <a:srgbClr val="000000"/>
                </a:solidFill>
              </a:rPr>
              <a:t>Data are as of September 3, 2024.</a:t>
            </a:r>
            <a:endParaRPr lang="en-US" dirty="0"/>
          </a:p>
        </p:txBody>
      </p:sp>
    </p:spTree>
    <p:extLst>
      <p:ext uri="{BB962C8B-B14F-4D97-AF65-F5344CB8AC3E}">
        <p14:creationId xmlns:p14="http://schemas.microsoft.com/office/powerpoint/2010/main" val="1751615753"/>
      </p:ext>
    </p:extLst>
  </p:cSld>
  <p:clrMapOvr>
    <a:masterClrMapping/>
  </p:clrMapOvr>
</p:sld>
</file>

<file path=ppt/theme/theme1.xml><?xml version="1.0" encoding="utf-8"?>
<a:theme xmlns:a="http://schemas.openxmlformats.org/drawingml/2006/main" name="1_JPM Asset Management">
  <a:themeElements>
    <a:clrScheme name="JPM-AM-GTM-101121">
      <a:dk1>
        <a:srgbClr val="000000"/>
      </a:dk1>
      <a:lt1>
        <a:srgbClr val="FFFFFF"/>
      </a:lt1>
      <a:dk2>
        <a:srgbClr val="21292E"/>
      </a:dk2>
      <a:lt2>
        <a:srgbClr val="F5F7F8"/>
      </a:lt2>
      <a:accent1>
        <a:srgbClr val="565A5D"/>
      </a:accent1>
      <a:accent2>
        <a:srgbClr val="0092F9"/>
      </a:accent2>
      <a:accent3>
        <a:srgbClr val="00A16D"/>
      </a:accent3>
      <a:accent4>
        <a:srgbClr val="6F44BB"/>
      </a:accent4>
      <a:accent5>
        <a:srgbClr val="00458A"/>
      </a:accent5>
      <a:accent6>
        <a:srgbClr val="7DA12E"/>
      </a:accent6>
      <a:hlink>
        <a:srgbClr val="00458A"/>
      </a:hlink>
      <a:folHlink>
        <a:srgbClr val="0092F9"/>
      </a:folHlink>
    </a:clrScheme>
    <a:fontScheme name="Arial">
      <a:majorFont>
        <a:latin typeface="Arial"/>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ln>
      </a:spPr>
      <a:bodyPr/>
      <a:lstStyle/>
      <a:style>
        <a:lnRef idx="1">
          <a:schemeClr val="accent1"/>
        </a:lnRef>
        <a:fillRef idx="0">
          <a:schemeClr val="accent1"/>
        </a:fillRef>
        <a:effectRef idx="0">
          <a:srgbClr val="000000"/>
        </a:effectRef>
        <a:fontRef idx="minor">
          <a:schemeClr val="bg1"/>
        </a:fontRef>
      </a:style>
    </a:lnDef>
    <a:txDef>
      <a:spPr>
        <a:noFill/>
      </a:spPr>
      <a:bodyPr wrap="none" lIns="0" tIns="0" rIns="0" bIns="0" rtlCol="0">
        <a:noAutofit/>
      </a:bodyPr>
      <a:lstStyle>
        <a:defPPr algn="l">
          <a:lnSpc>
            <a:spcPct val="100000"/>
          </a:lnSpc>
          <a:spcBef>
            <a:spcPts val="900"/>
          </a:spcBef>
          <a:buSzPct val="100000"/>
          <a:defRPr sz="1000" dirty="0"/>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DK_3Q22 Presentation Deck_Sept_16x9" id="{1DC31BAD-1AAB-4179-82B8-94C73AAC35F7}" vid="{4930B093-C7EC-4E10-B86B-CD4ACED577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6500</Words>
  <Application>Microsoft Office PowerPoint</Application>
  <PresentationFormat>Widescreen</PresentationFormat>
  <Paragraphs>291</Paragraphs>
  <Slides>24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Narrow</vt:lpstr>
      <vt:lpstr>Calibri</vt:lpstr>
      <vt:lpstr>JPM AM Pro</vt:lpstr>
      <vt:lpstr>JPM AM Pro Light</vt:lpstr>
      <vt:lpstr>JPM AM Pro Medium</vt:lpstr>
      <vt:lpstr>Times New Roman</vt:lpstr>
      <vt:lpstr>1_JPM Asset Management</vt:lpstr>
      <vt:lpstr>A longer, wider runway for a soft-landing economy:  A Guide to the Markets ®</vt:lpstr>
      <vt:lpstr>Agenda</vt:lpstr>
      <vt:lpstr>The runway for the soft landing has been lengthened and widened…</vt:lpstr>
      <vt:lpstr>…due partly to more immigration.</vt:lpstr>
      <vt:lpstr>Wage growth has moderated even with very low unemployment.</vt:lpstr>
      <vt:lpstr>We expect inflation to fall gradually to 2%...</vt:lpstr>
      <vt:lpstr>…allowing the Fed to cut twice in 2024 and reduce quantitative tightening.</vt:lpstr>
      <vt:lpstr>Agenda</vt:lpstr>
      <vt:lpstr>Valuations have become more challenging in some asset classes. </vt:lpstr>
      <vt:lpstr>There’s finally income in fixed income.</vt:lpstr>
      <vt:lpstr>U.S. equities don’t look expensive…outside of mega-cap stocks. </vt:lpstr>
      <vt:lpstr>U.S. concentration within global equities has never been bigger, but returns have started to broaden out.</vt:lpstr>
      <vt:lpstr>Global growth has stabilized…</vt:lpstr>
      <vt:lpstr>…while inflation continues to drift down. </vt:lpstr>
      <vt:lpstr>More divergent global central banks reduce the likelihood of significant near-term dollar depreciation. </vt:lpstr>
      <vt:lpstr>Alternatives are essential for income, diversification, and higher returns. </vt:lpstr>
      <vt:lpstr>Agenda</vt:lpstr>
      <vt:lpstr>Cash isn’t king for long-term investors.  </vt:lpstr>
      <vt:lpstr>All-time highs and market floors  S&amp;P 500 price index, daily, 1950 - today </vt:lpstr>
      <vt:lpstr>Don’t let how you feel about politics overrule how you think about investing. </vt:lpstr>
      <vt:lpstr>Scan the QR code to get the Guide to the Markets, updated daily by 10am EST.</vt:lpstr>
      <vt:lpstr>J.P. Morgan Asset Management – Index definitions</vt:lpstr>
      <vt:lpstr>J.P. Morgan Asset Management – Definitions</vt:lpstr>
      <vt:lpstr>J.P. Morgan Asset Management – Risks &amp; disclosures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Opportunity in a Soft Economy: A Guide to the Markets</dc:title>
  <dc:creator>Erdoes, Erin (AM, USA)</dc:creator>
  <cp:lastModifiedBy>Amanda Celestine</cp:lastModifiedBy>
  <cp:revision>107</cp:revision>
  <dcterms:created xsi:type="dcterms:W3CDTF">2024-01-04T12:58:59Z</dcterms:created>
  <dcterms:modified xsi:type="dcterms:W3CDTF">2024-09-04T22:09:23Z</dcterms:modified>
</cp:coreProperties>
</file>