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4"/>
    <p:sldMasterId id="2147483669" r:id="rId15"/>
  </p:sldMasterIdLst>
  <p:notesMasterIdLst>
    <p:notesMasterId r:id="rId54"/>
  </p:notesMasterIdLst>
  <p:handoutMasterIdLst>
    <p:handoutMasterId r:id="rId55"/>
  </p:handoutMasterIdLst>
  <p:sldIdLst>
    <p:sldId id="261" r:id="rId16"/>
    <p:sldId id="11319" r:id="rId17"/>
    <p:sldId id="11275" r:id="rId18"/>
    <p:sldId id="431" r:id="rId19"/>
    <p:sldId id="11302" r:id="rId20"/>
    <p:sldId id="11299" r:id="rId21"/>
    <p:sldId id="11306" r:id="rId22"/>
    <p:sldId id="11208" r:id="rId23"/>
    <p:sldId id="11312" r:id="rId24"/>
    <p:sldId id="11318" r:id="rId25"/>
    <p:sldId id="286" r:id="rId26"/>
    <p:sldId id="11274" r:id="rId27"/>
    <p:sldId id="11236" r:id="rId28"/>
    <p:sldId id="11317" r:id="rId29"/>
    <p:sldId id="11234" r:id="rId30"/>
    <p:sldId id="11313" r:id="rId31"/>
    <p:sldId id="11316" r:id="rId32"/>
    <p:sldId id="11308" r:id="rId33"/>
    <p:sldId id="11322" r:id="rId34"/>
    <p:sldId id="11321" r:id="rId35"/>
    <p:sldId id="11311" r:id="rId36"/>
    <p:sldId id="11300" r:id="rId37"/>
    <p:sldId id="11298" r:id="rId38"/>
    <p:sldId id="434" r:id="rId39"/>
    <p:sldId id="448" r:id="rId40"/>
    <p:sldId id="11268" r:id="rId41"/>
    <p:sldId id="11267" r:id="rId42"/>
    <p:sldId id="11256" r:id="rId43"/>
    <p:sldId id="11211" r:id="rId44"/>
    <p:sldId id="11255" r:id="rId45"/>
    <p:sldId id="11212" r:id="rId46"/>
    <p:sldId id="11261" r:id="rId47"/>
    <p:sldId id="11263" r:id="rId48"/>
    <p:sldId id="11260" r:id="rId49"/>
    <p:sldId id="11320" r:id="rId50"/>
    <p:sldId id="284" r:id="rId51"/>
    <p:sldId id="11277" r:id="rId52"/>
    <p:sldId id="256" r:id="rId5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9" userDrawn="1">
          <p15:clr>
            <a:srgbClr val="A4A3A4"/>
          </p15:clr>
        </p15:guide>
        <p15:guide id="2" pos="3840" userDrawn="1">
          <p15:clr>
            <a:srgbClr val="A4A3A4"/>
          </p15:clr>
        </p15:guide>
        <p15:guide id="3" pos="192" userDrawn="1">
          <p15:clr>
            <a:srgbClr val="A4A3A4"/>
          </p15:clr>
        </p15:guide>
        <p15:guide id="4" orient="horz" pos="144" userDrawn="1">
          <p15:clr>
            <a:srgbClr val="A4A3A4"/>
          </p15:clr>
        </p15:guide>
        <p15:guide id="5" pos="1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B9BD03-B8DF-52FC-3CEC-555691CB1298}" name="Dugan, David" initials="DD" userId="S::ddugan@segalco.com::d0ac6d68-ae8e-4518-bcd6-4b5515a259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C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6681" autoAdjust="0"/>
  </p:normalViewPr>
  <p:slideViewPr>
    <p:cSldViewPr showGuides="1">
      <p:cViewPr varScale="1">
        <p:scale>
          <a:sx n="63" d="100"/>
          <a:sy n="63" d="100"/>
        </p:scale>
        <p:origin x="724" y="56"/>
      </p:cViewPr>
      <p:guideLst>
        <p:guide orient="horz" pos="4249"/>
        <p:guide pos="3840"/>
        <p:guide pos="192"/>
        <p:guide orient="horz" pos="144"/>
        <p:guide pos="144"/>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398"/>
    </p:cViewPr>
  </p:sorterViewPr>
  <p:notesViewPr>
    <p:cSldViewPr>
      <p:cViewPr varScale="1">
        <p:scale>
          <a:sx n="127" d="100"/>
          <a:sy n="127" d="100"/>
        </p:scale>
        <p:origin x="1998"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handoutMaster" Target="handoutMasters/handout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customXml" Target="../customXml/item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tableStyles" Target="tableStyle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cdonald\AppData\Local\Microsoft\Windows\INetCache\Content.Outlook\N5YODL2K\Linda%20NPI%20Assignment_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mcdonald\AppData\Local\Microsoft\Windows\INetCache\Content.Outlook\N5YODL2K\Linda%20NPI%20Assignment_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mcdonald\AppData\Local\Microsoft\Windows\INetCache\Content.Outlook\N5YODL2K\Linda%20NPI%20Assignment_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webster\Downloads\HOUST%20(1).xls"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mmcdonald\AppData\Local\Microsoft\Windows\INetCache\Content.Outlook\N5YODL2K\Linda%20NPI%20Assignment_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 of CRE Loan Holdings*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198459063584809E-2"/>
          <c:y val="6.4376956528902143E-2"/>
          <c:w val="0.8843243470731168"/>
          <c:h val="0.73487605715952176"/>
        </c:manualLayout>
      </c:layout>
      <c:barChart>
        <c:barDir val="col"/>
        <c:grouping val="clustered"/>
        <c:varyColors val="0"/>
        <c:ser>
          <c:idx val="0"/>
          <c:order val="0"/>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Sheet1!$G$4:$G$14</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Sheet1!$H$4:$H$14</c:f>
              <c:numCache>
                <c:formatCode>General</c:formatCode>
                <c:ptCount val="11"/>
                <c:pt idx="0">
                  <c:v>190</c:v>
                </c:pt>
                <c:pt idx="1">
                  <c:v>200</c:v>
                </c:pt>
                <c:pt idx="2">
                  <c:v>230</c:v>
                </c:pt>
                <c:pt idx="3">
                  <c:v>215</c:v>
                </c:pt>
                <c:pt idx="4">
                  <c:v>247</c:v>
                </c:pt>
                <c:pt idx="5">
                  <c:v>245</c:v>
                </c:pt>
                <c:pt idx="6">
                  <c:v>275</c:v>
                </c:pt>
                <c:pt idx="7">
                  <c:v>240</c:v>
                </c:pt>
                <c:pt idx="8">
                  <c:v>355</c:v>
                </c:pt>
                <c:pt idx="9">
                  <c:v>250</c:v>
                </c:pt>
                <c:pt idx="10">
                  <c:v>140</c:v>
                </c:pt>
              </c:numCache>
            </c:numRef>
          </c:val>
          <c:extLst>
            <c:ext xmlns:c16="http://schemas.microsoft.com/office/drawing/2014/chart" uri="{C3380CC4-5D6E-409C-BE32-E72D297353CC}">
              <c16:uniqueId val="{00000000-C2C7-4609-80D6-D7B9789433B5}"/>
            </c:ext>
          </c:extLst>
        </c:ser>
        <c:dLbls>
          <c:showLegendKey val="0"/>
          <c:showVal val="0"/>
          <c:showCatName val="0"/>
          <c:showSerName val="0"/>
          <c:showPercent val="0"/>
          <c:showBubbleSize val="0"/>
        </c:dLbls>
        <c:gapWidth val="164"/>
        <c:overlap val="-22"/>
        <c:axId val="1598081023"/>
        <c:axId val="1479232319"/>
      </c:barChart>
      <c:catAx>
        <c:axId val="1598081023"/>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479232319"/>
        <c:crosses val="autoZero"/>
        <c:auto val="0"/>
        <c:lblAlgn val="ctr"/>
        <c:lblOffset val="100"/>
        <c:noMultiLvlLbl val="0"/>
      </c:catAx>
      <c:valAx>
        <c:axId val="147923231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598081023"/>
        <c:crosses val="autoZero"/>
        <c:crossBetween val="between"/>
      </c:valAx>
      <c:spPr>
        <a:noFill/>
        <a:ln>
          <a:noFill/>
        </a:ln>
        <a:effectLst/>
      </c:spPr>
    </c:plotArea>
    <c:plotVisOnly val="1"/>
    <c:dispBlanksAs val="gap"/>
    <c:showDLblsOverMax val="0"/>
  </c:chart>
  <c:spPr>
    <a:noFill/>
    <a:ln>
      <a:noFill/>
    </a:ln>
    <a:effectLst/>
  </c:spPr>
  <c:txPr>
    <a:bodyPr/>
    <a:lstStyle/>
    <a:p>
      <a:pPr>
        <a:defRPr sz="1000" b="1"/>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78668842045419E-2"/>
          <c:y val="9.1954022988505746E-2"/>
          <c:w val="0.90279723200640982"/>
          <c:h val="0.63537243189428905"/>
        </c:manualLayout>
      </c:layout>
      <c:barChart>
        <c:barDir val="col"/>
        <c:grouping val="clustered"/>
        <c:varyColors val="0"/>
        <c:ser>
          <c:idx val="0"/>
          <c:order val="0"/>
          <c:tx>
            <c:strRef>
              <c:f>Sheet1!$C$3</c:f>
              <c:strCache>
                <c:ptCount val="1"/>
                <c:pt idx="0">
                  <c:v>Year</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Sheet1!$B$4:$B$15</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 (Q1)</c:v>
                </c:pt>
              </c:strCache>
            </c:strRef>
          </c:cat>
          <c:val>
            <c:numRef>
              <c:f>Sheet1!$C$4:$C$15</c:f>
              <c:numCache>
                <c:formatCode>General</c:formatCode>
                <c:ptCount val="12"/>
                <c:pt idx="0">
                  <c:v>380</c:v>
                </c:pt>
                <c:pt idx="1">
                  <c:v>450</c:v>
                </c:pt>
                <c:pt idx="2">
                  <c:v>580</c:v>
                </c:pt>
                <c:pt idx="3">
                  <c:v>510</c:v>
                </c:pt>
                <c:pt idx="4">
                  <c:v>500</c:v>
                </c:pt>
                <c:pt idx="5">
                  <c:v>590</c:v>
                </c:pt>
                <c:pt idx="6">
                  <c:v>605</c:v>
                </c:pt>
                <c:pt idx="7">
                  <c:v>430</c:v>
                </c:pt>
                <c:pt idx="8">
                  <c:v>880</c:v>
                </c:pt>
                <c:pt idx="9">
                  <c:v>770</c:v>
                </c:pt>
                <c:pt idx="10">
                  <c:v>385</c:v>
                </c:pt>
                <c:pt idx="11">
                  <c:v>80</c:v>
                </c:pt>
              </c:numCache>
            </c:numRef>
          </c:val>
          <c:extLst>
            <c:ext xmlns:c16="http://schemas.microsoft.com/office/drawing/2014/chart" uri="{C3380CC4-5D6E-409C-BE32-E72D297353CC}">
              <c16:uniqueId val="{00000000-12FE-40A2-BCE6-FD0460699BA1}"/>
            </c:ext>
          </c:extLst>
        </c:ser>
        <c:dLbls>
          <c:showLegendKey val="0"/>
          <c:showVal val="0"/>
          <c:showCatName val="0"/>
          <c:showSerName val="0"/>
          <c:showPercent val="0"/>
          <c:showBubbleSize val="0"/>
        </c:dLbls>
        <c:gapWidth val="164"/>
        <c:overlap val="-22"/>
        <c:axId val="1675373631"/>
        <c:axId val="762353855"/>
      </c:barChart>
      <c:catAx>
        <c:axId val="1675373631"/>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2353855"/>
        <c:crosses val="autoZero"/>
        <c:auto val="1"/>
        <c:lblAlgn val="ctr"/>
        <c:lblOffset val="100"/>
        <c:noMultiLvlLbl val="0"/>
      </c:catAx>
      <c:valAx>
        <c:axId val="7623538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5373631"/>
        <c:crosses val="autoZero"/>
        <c:crossBetween val="between"/>
        <c:minorUnit val="2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'[Linda NPI Assignment_v2.xlsx]Chart'!$H$2</c:f>
              <c:strCache>
                <c:ptCount val="1"/>
                <c:pt idx="0">
                  <c:v>Income</c:v>
                </c:pt>
              </c:strCache>
            </c:strRef>
          </c:tx>
          <c:spPr>
            <a:solidFill>
              <a:schemeClr val="accent1"/>
            </a:solidFill>
            <a:ln>
              <a:noFill/>
            </a:ln>
            <a:effectLst/>
          </c:spPr>
          <c:invertIfNegative val="0"/>
          <c:cat>
            <c:numRef>
              <c:f>'[Linda NPI Assignment_v2.xlsx]Chart'!$G$3:$G$49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'[Linda NPI Assignment_v2.xlsx]Chart'!$H$3:$H$49</c:f>
            </c:numRef>
          </c:val>
          <c:extLst>
            <c:ext xmlns:c16="http://schemas.microsoft.com/office/drawing/2014/chart" uri="{C3380CC4-5D6E-409C-BE32-E72D297353CC}">
              <c16:uniqueId val="{00000000-2E55-4250-B8A5-6F6D411E0972}"/>
            </c:ext>
          </c:extLst>
        </c:ser>
        <c:ser>
          <c:idx val="1"/>
          <c:order val="1"/>
          <c:tx>
            <c:strRef>
              <c:f>'[Linda NPI Assignment_v2.xlsx]Chart'!$I$2</c:f>
              <c:strCache>
                <c:ptCount val="1"/>
                <c:pt idx="0">
                  <c:v>Appreciation</c:v>
                </c:pt>
              </c:strCache>
            </c:strRef>
          </c:tx>
          <c:spPr>
            <a:solidFill>
              <a:schemeClr val="accent2"/>
            </a:solidFill>
            <a:ln>
              <a:noFill/>
            </a:ln>
            <a:effectLst/>
          </c:spPr>
          <c:invertIfNegative val="0"/>
          <c:cat>
            <c:numRef>
              <c:f>'[Linda NPI Assignment_v2.xlsx]Chart'!$G$3:$G$49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'[Linda NPI Assignment_v2.xlsx]Chart'!$I$3:$I$49</c:f>
            </c:numRef>
          </c:val>
          <c:extLst>
            <c:ext xmlns:c16="http://schemas.microsoft.com/office/drawing/2014/chart" uri="{C3380CC4-5D6E-409C-BE32-E72D297353CC}">
              <c16:uniqueId val="{00000001-2E55-4250-B8A5-6F6D411E0972}"/>
            </c:ext>
          </c:extLst>
        </c:ser>
        <c:ser>
          <c:idx val="2"/>
          <c:order val="2"/>
          <c:tx>
            <c:strRef>
              <c:f>'[Linda NPI Assignment_v2.xlsx]Chart'!$J$2</c:f>
              <c:strCache>
                <c:ptCount val="1"/>
                <c:pt idx="0">
                  <c:v>Total</c:v>
                </c:pt>
              </c:strCache>
            </c:strRef>
          </c:tx>
          <c:spPr>
            <a:solidFill>
              <a:schemeClr val="accent3"/>
            </a:solidFill>
            <a:ln>
              <a:noFill/>
            </a:ln>
            <a:effectLst/>
          </c:spPr>
          <c:invertIfNegative val="0"/>
          <c:cat>
            <c:numRef>
              <c:f>'[Linda NPI Assignment_v2.xlsx]Chart'!$G$3:$G$49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'[Linda NPI Assignment_v2.xlsx]Chart'!$J$3:$J$49</c:f>
            </c:numRef>
          </c:val>
          <c:extLst>
            <c:ext xmlns:c16="http://schemas.microsoft.com/office/drawing/2014/chart" uri="{C3380CC4-5D6E-409C-BE32-E72D297353CC}">
              <c16:uniqueId val="{00000002-2E55-4250-B8A5-6F6D411E0972}"/>
            </c:ext>
          </c:extLst>
        </c:ser>
        <c:ser>
          <c:idx val="3"/>
          <c:order val="3"/>
          <c:tx>
            <c:strRef>
              <c:f>'[Linda NPI Assignment_v2.xlsx]Chart'!$K$2</c:f>
              <c:strCache>
                <c:ptCount val="1"/>
                <c:pt idx="0">
                  <c:v>Income</c:v>
                </c:pt>
              </c:strCache>
            </c:strRef>
          </c:tx>
          <c:spPr>
            <a:solidFill>
              <a:schemeClr val="accent4"/>
            </a:solidFill>
            <a:ln>
              <a:noFill/>
            </a:ln>
            <a:effectLst/>
          </c:spPr>
          <c:invertIfNegative val="0"/>
          <c:cat>
            <c:numRef>
              <c:f>'[Linda NPI Assignment_v2.xlsx]Chart'!$G$3:$G$49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'[Linda NPI Assignment_v2.xlsx]Chart'!$K$3:$K$49</c:f>
              <c:numCache>
                <c:formatCode>0.0%</c:formatCode>
                <c:ptCount val="47"/>
                <c:pt idx="0">
                  <c:v>0.10690000000000001</c:v>
                </c:pt>
                <c:pt idx="1">
                  <c:v>8.6699999999999999E-2</c:v>
                </c:pt>
                <c:pt idx="2">
                  <c:v>8.1500000000000003E-2</c:v>
                </c:pt>
                <c:pt idx="3">
                  <c:v>7.8299999999999995E-2</c:v>
                </c:pt>
                <c:pt idx="4">
                  <c:v>7.6700000000000004E-2</c:v>
                </c:pt>
                <c:pt idx="5">
                  <c:v>7.6600000000000001E-2</c:v>
                </c:pt>
                <c:pt idx="6">
                  <c:v>7.400000000000001E-2</c:v>
                </c:pt>
                <c:pt idx="7">
                  <c:v>7.3300000000000004E-2</c:v>
                </c:pt>
                <c:pt idx="8">
                  <c:v>7.17E-2</c:v>
                </c:pt>
                <c:pt idx="9">
                  <c:v>7.0800000000000002E-2</c:v>
                </c:pt>
                <c:pt idx="10">
                  <c:v>6.8600000000000008E-2</c:v>
                </c:pt>
                <c:pt idx="11">
                  <c:v>6.4899999999999999E-2</c:v>
                </c:pt>
                <c:pt idx="12">
                  <c:v>6.4200000000000007E-2</c:v>
                </c:pt>
                <c:pt idx="13">
                  <c:v>6.6099999999999992E-2</c:v>
                </c:pt>
                <c:pt idx="14">
                  <c:v>7.3599999999999999E-2</c:v>
                </c:pt>
                <c:pt idx="15">
                  <c:v>7.9700000000000007E-2</c:v>
                </c:pt>
                <c:pt idx="16">
                  <c:v>8.48E-2</c:v>
                </c:pt>
                <c:pt idx="17">
                  <c:v>8.8300000000000003E-2</c:v>
                </c:pt>
                <c:pt idx="18">
                  <c:v>8.5900000000000004E-2</c:v>
                </c:pt>
                <c:pt idx="19">
                  <c:v>8.7800000000000017E-2</c:v>
                </c:pt>
                <c:pt idx="20">
                  <c:v>8.5199999999999998E-2</c:v>
                </c:pt>
                <c:pt idx="21">
                  <c:v>8.1399999999999986E-2</c:v>
                </c:pt>
                <c:pt idx="22">
                  <c:v>8.3019999999999997E-2</c:v>
                </c:pt>
                <c:pt idx="23">
                  <c:v>8.4090000000000012E-2</c:v>
                </c:pt>
                <c:pt idx="24">
                  <c:v>8.1689999999999985E-2</c:v>
                </c:pt>
                <c:pt idx="25">
                  <c:v>7.7443999999999999E-2</c:v>
                </c:pt>
                <c:pt idx="26">
                  <c:v>7.2577000000000003E-2</c:v>
                </c:pt>
                <c:pt idx="27">
                  <c:v>6.5858000000000014E-2</c:v>
                </c:pt>
                <c:pt idx="28">
                  <c:v>6.0825999999999991E-2</c:v>
                </c:pt>
                <c:pt idx="29">
                  <c:v>5.4525000000000004E-2</c:v>
                </c:pt>
                <c:pt idx="30">
                  <c:v>5.0297999999999995E-2</c:v>
                </c:pt>
                <c:pt idx="31">
                  <c:v>6.0360000000000004E-2</c:v>
                </c:pt>
                <c:pt idx="32">
                  <c:v>6.5935999999999995E-2</c:v>
                </c:pt>
                <c:pt idx="33">
                  <c:v>5.9701999999999991E-2</c:v>
                </c:pt>
                <c:pt idx="34">
                  <c:v>5.7146999999999996E-2</c:v>
                </c:pt>
                <c:pt idx="35">
                  <c:v>5.4954000000000003E-2</c:v>
                </c:pt>
                <c:pt idx="36">
                  <c:v>5.2602000000000003E-2</c:v>
                </c:pt>
                <c:pt idx="37">
                  <c:v>4.9160000000000002E-2</c:v>
                </c:pt>
                <c:pt idx="38">
                  <c:v>4.6770999999999993E-2</c:v>
                </c:pt>
                <c:pt idx="39">
                  <c:v>4.6027000000000005E-2</c:v>
                </c:pt>
                <c:pt idx="40">
                  <c:v>4.4878000000000001E-2</c:v>
                </c:pt>
                <c:pt idx="41">
                  <c:v>4.4480000000000006E-2</c:v>
                </c:pt>
                <c:pt idx="42">
                  <c:v>4.1363000000000004E-2</c:v>
                </c:pt>
                <c:pt idx="43">
                  <c:v>4.1757000000000002E-2</c:v>
                </c:pt>
                <c:pt idx="44">
                  <c:v>3.8403E-2</c:v>
                </c:pt>
                <c:pt idx="45">
                  <c:v>4.2217999999999999E-2</c:v>
                </c:pt>
                <c:pt idx="46">
                  <c:v>2.3331999999999999E-2</c:v>
                </c:pt>
              </c:numCache>
            </c:numRef>
          </c:val>
          <c:extLst>
            <c:ext xmlns:c16="http://schemas.microsoft.com/office/drawing/2014/chart" uri="{C3380CC4-5D6E-409C-BE32-E72D297353CC}">
              <c16:uniqueId val="{00000003-2E55-4250-B8A5-6F6D411E0972}"/>
            </c:ext>
          </c:extLst>
        </c:ser>
        <c:ser>
          <c:idx val="4"/>
          <c:order val="4"/>
          <c:tx>
            <c:strRef>
              <c:f>'[Linda NPI Assignment_v2.xlsx]Chart'!$L$2</c:f>
              <c:strCache>
                <c:ptCount val="1"/>
                <c:pt idx="0">
                  <c:v>Appreciation</c:v>
                </c:pt>
              </c:strCache>
            </c:strRef>
          </c:tx>
          <c:spPr>
            <a:solidFill>
              <a:schemeClr val="accent5"/>
            </a:solidFill>
            <a:ln>
              <a:noFill/>
            </a:ln>
            <a:effectLst/>
          </c:spPr>
          <c:invertIfNegative val="0"/>
          <c:cat>
            <c:numRef>
              <c:f>'[Linda NPI Assignment_v2.xlsx]Chart'!$G$3:$G$49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'[Linda NPI Assignment_v2.xlsx]Chart'!$L$3:$L$49</c:f>
              <c:numCache>
                <c:formatCode>0.0%</c:formatCode>
                <c:ptCount val="47"/>
                <c:pt idx="0">
                  <c:v>8.3799999999999986E-2</c:v>
                </c:pt>
                <c:pt idx="1">
                  <c:v>0.1041</c:v>
                </c:pt>
                <c:pt idx="2">
                  <c:v>8.8399999999999992E-2</c:v>
                </c:pt>
                <c:pt idx="3">
                  <c:v>7.8700000000000006E-2</c:v>
                </c:pt>
                <c:pt idx="4">
                  <c:v>1.46E-2</c:v>
                </c:pt>
                <c:pt idx="5">
                  <c:v>4.8900000000000006E-2</c:v>
                </c:pt>
                <c:pt idx="6">
                  <c:v>5.7700000000000001E-2</c:v>
                </c:pt>
                <c:pt idx="7">
                  <c:v>3.4699999999999995E-2</c:v>
                </c:pt>
                <c:pt idx="8">
                  <c:v>8.9000000000000017E-3</c:v>
                </c:pt>
                <c:pt idx="9">
                  <c:v>6.8999999999999999E-3</c:v>
                </c:pt>
                <c:pt idx="10">
                  <c:v>2.4400000000000005E-2</c:v>
                </c:pt>
                <c:pt idx="11">
                  <c:v>1.06E-2</c:v>
                </c:pt>
                <c:pt idx="12">
                  <c:v>-4.1400000000000006E-2</c:v>
                </c:pt>
                <c:pt idx="13">
                  <c:v>-0.12219999999999999</c:v>
                </c:pt>
                <c:pt idx="14">
                  <c:v>-0.1168</c:v>
                </c:pt>
                <c:pt idx="15">
                  <c:v>-6.5799999999999997E-2</c:v>
                </c:pt>
                <c:pt idx="16">
                  <c:v>-2.2399999999999996E-2</c:v>
                </c:pt>
                <c:pt idx="17">
                  <c:v>-1.4999999999999999E-2</c:v>
                </c:pt>
                <c:pt idx="18">
                  <c:v>1.3300000000000001E-2</c:v>
                </c:pt>
                <c:pt idx="19">
                  <c:v>4.4500000000000005E-2</c:v>
                </c:pt>
                <c:pt idx="20">
                  <c:v>6.8199999999999997E-2</c:v>
                </c:pt>
                <c:pt idx="21">
                  <c:v>2.7800000000000002E-2</c:v>
                </c:pt>
                <c:pt idx="22">
                  <c:v>3.4009999999999999E-2</c:v>
                </c:pt>
                <c:pt idx="23">
                  <c:v>-1.2709999999999999E-2</c:v>
                </c:pt>
                <c:pt idx="24">
                  <c:v>-1.5850000000000003E-2</c:v>
                </c:pt>
                <c:pt idx="25">
                  <c:v>9.6540000000000011E-3</c:v>
                </c:pt>
                <c:pt idx="26">
                  <c:v>6.5146999999999997E-2</c:v>
                </c:pt>
                <c:pt idx="27">
                  <c:v>0.121326</c:v>
                </c:pt>
                <c:pt idx="28">
                  <c:v>9.574400000000001E-2</c:v>
                </c:pt>
                <c:pt idx="29">
                  <c:v>9.5375000000000015E-2</c:v>
                </c:pt>
                <c:pt idx="30">
                  <c:v>-0.113262</c:v>
                </c:pt>
                <c:pt idx="31">
                  <c:v>-0.239845</c:v>
                </c:pt>
                <c:pt idx="32">
                  <c:v>5.9582999999999997E-2</c:v>
                </c:pt>
                <c:pt idx="33">
                  <c:v>7.5870000000000007E-2</c:v>
                </c:pt>
                <c:pt idx="34">
                  <c:v>4.4374999999999998E-2</c:v>
                </c:pt>
                <c:pt idx="35">
                  <c:v>5.0632000000000003E-2</c:v>
                </c:pt>
                <c:pt idx="36">
                  <c:v>6.0679999999999998E-2</c:v>
                </c:pt>
                <c:pt idx="37">
                  <c:v>7.7995999999999996E-2</c:v>
                </c:pt>
                <c:pt idx="38">
                  <c:v>3.0635000000000003E-2</c:v>
                </c:pt>
                <c:pt idx="39">
                  <c:v>2.1814999999999998E-2</c:v>
                </c:pt>
                <c:pt idx="40">
                  <c:v>2.0686E-2</c:v>
                </c:pt>
                <c:pt idx="41">
                  <c:v>1.8240999999999997E-2</c:v>
                </c:pt>
                <c:pt idx="42">
                  <c:v>-2.5310000000000003E-2</c:v>
                </c:pt>
                <c:pt idx="43">
                  <c:v>0.12509000000000001</c:v>
                </c:pt>
                <c:pt idx="44">
                  <c:v>1.7900999999999997E-2</c:v>
                </c:pt>
                <c:pt idx="45">
                  <c:v>-0.12401400000000001</c:v>
                </c:pt>
                <c:pt idx="46">
                  <c:v>-3.5738000000000006E-2</c:v>
                </c:pt>
              </c:numCache>
            </c:numRef>
          </c:val>
          <c:extLst>
            <c:ext xmlns:c16="http://schemas.microsoft.com/office/drawing/2014/chart" uri="{C3380CC4-5D6E-409C-BE32-E72D297353CC}">
              <c16:uniqueId val="{00000004-2E55-4250-B8A5-6F6D411E0972}"/>
            </c:ext>
          </c:extLst>
        </c:ser>
        <c:dLbls>
          <c:showLegendKey val="0"/>
          <c:showVal val="0"/>
          <c:showCatName val="0"/>
          <c:showSerName val="0"/>
          <c:showPercent val="0"/>
          <c:showBubbleSize val="0"/>
        </c:dLbls>
        <c:gapWidth val="150"/>
        <c:overlap val="100"/>
        <c:axId val="1893386256"/>
        <c:axId val="1893386736"/>
      </c:barChart>
      <c:catAx>
        <c:axId val="1893386256"/>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386736"/>
        <c:crosses val="autoZero"/>
        <c:auto val="1"/>
        <c:lblAlgn val="ctr"/>
        <c:lblOffset val="100"/>
        <c:noMultiLvlLbl val="0"/>
      </c:catAx>
      <c:valAx>
        <c:axId val="1893386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38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'Sector Returns'!$E$1</c:f>
              <c:strCache>
                <c:ptCount val="1"/>
                <c:pt idx="0">
                  <c:v>Income</c:v>
                </c:pt>
              </c:strCache>
            </c:strRef>
          </c:tx>
          <c:spPr>
            <a:solidFill>
              <a:schemeClr val="accent1"/>
            </a:solidFill>
            <a:ln>
              <a:noFill/>
            </a:ln>
            <a:effectLst/>
            <a:sp3d/>
          </c:spPr>
          <c:invertIfNegative val="0"/>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Returns'!$E$2:$E$15</c:f>
            </c:numRef>
          </c:val>
          <c:extLst>
            <c:ext xmlns:c16="http://schemas.microsoft.com/office/drawing/2014/chart" uri="{C3380CC4-5D6E-409C-BE32-E72D297353CC}">
              <c16:uniqueId val="{00000000-6845-41C7-B7F8-D63826F7BD95}"/>
            </c:ext>
          </c:extLst>
        </c:ser>
        <c:ser>
          <c:idx val="1"/>
          <c:order val="1"/>
          <c:tx>
            <c:strRef>
              <c:f>'Sector Returns'!$F$1</c:f>
              <c:strCache>
                <c:ptCount val="1"/>
                <c:pt idx="0">
                  <c:v>Appreciation</c:v>
                </c:pt>
              </c:strCache>
            </c:strRef>
          </c:tx>
          <c:spPr>
            <a:solidFill>
              <a:schemeClr val="accent2"/>
            </a:solidFill>
            <a:ln>
              <a:noFill/>
            </a:ln>
            <a:effectLst/>
            <a:sp3d/>
          </c:spPr>
          <c:invertIfNegative val="0"/>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Returns'!$F$2:$F$15</c:f>
            </c:numRef>
          </c:val>
          <c:extLst>
            <c:ext xmlns:c16="http://schemas.microsoft.com/office/drawing/2014/chart" uri="{C3380CC4-5D6E-409C-BE32-E72D297353CC}">
              <c16:uniqueId val="{00000001-6845-41C7-B7F8-D63826F7BD95}"/>
            </c:ext>
          </c:extLst>
        </c:ser>
        <c:ser>
          <c:idx val="2"/>
          <c:order val="2"/>
          <c:tx>
            <c:strRef>
              <c:f>'Sector Returns'!$G$1</c:f>
              <c:strCache>
                <c:ptCount val="1"/>
                <c:pt idx="0">
                  <c:v>Total</c:v>
                </c:pt>
              </c:strCache>
            </c:strRef>
          </c:tx>
          <c:spPr>
            <a:solidFill>
              <a:schemeClr val="accent3"/>
            </a:solidFill>
            <a:ln>
              <a:noFill/>
            </a:ln>
            <a:effectLst/>
            <a:sp3d/>
          </c:spPr>
          <c:invertIfNegative val="0"/>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Returns'!$G$2:$G$15</c:f>
            </c:numRef>
          </c:val>
          <c:extLst>
            <c:ext xmlns:c16="http://schemas.microsoft.com/office/drawing/2014/chart" uri="{C3380CC4-5D6E-409C-BE32-E72D297353CC}">
              <c16:uniqueId val="{00000002-6845-41C7-B7F8-D63826F7BD95}"/>
            </c:ext>
          </c:extLst>
        </c:ser>
        <c:ser>
          <c:idx val="3"/>
          <c:order val="3"/>
          <c:tx>
            <c:strRef>
              <c:f>'Sector Returns'!$H$1</c:f>
              <c:strCache>
                <c:ptCount val="1"/>
                <c:pt idx="0">
                  <c:v>Income</c:v>
                </c:pt>
              </c:strCache>
            </c:strRef>
          </c:tx>
          <c:spPr>
            <a:solidFill>
              <a:schemeClr val="accent4"/>
            </a:solidFill>
            <a:ln>
              <a:noFill/>
            </a:ln>
            <a:effectLst/>
            <a:sp3d/>
          </c:spPr>
          <c:invertIfNegative val="0"/>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Returns'!$H$2:$H$15</c:f>
            </c:numRef>
          </c:val>
          <c:extLst>
            <c:ext xmlns:c16="http://schemas.microsoft.com/office/drawing/2014/chart" uri="{C3380CC4-5D6E-409C-BE32-E72D297353CC}">
              <c16:uniqueId val="{00000003-6845-41C7-B7F8-D63826F7BD95}"/>
            </c:ext>
          </c:extLst>
        </c:ser>
        <c:ser>
          <c:idx val="4"/>
          <c:order val="4"/>
          <c:tx>
            <c:strRef>
              <c:f>'Sector Returns'!$I$1</c:f>
              <c:strCache>
                <c:ptCount val="1"/>
                <c:pt idx="0">
                  <c:v>Appreciation</c:v>
                </c:pt>
              </c:strCache>
            </c:strRef>
          </c:tx>
          <c:spPr>
            <a:solidFill>
              <a:schemeClr val="accent5"/>
            </a:solidFill>
            <a:ln>
              <a:noFill/>
            </a:ln>
            <a:effectLst/>
            <a:sp3d/>
          </c:spPr>
          <c:invertIfNegative val="0"/>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Returns'!$I$2:$I$15</c:f>
            </c:numRef>
          </c:val>
          <c:extLst>
            <c:ext xmlns:c16="http://schemas.microsoft.com/office/drawing/2014/chart" uri="{C3380CC4-5D6E-409C-BE32-E72D297353CC}">
              <c16:uniqueId val="{00000004-6845-41C7-B7F8-D63826F7BD95}"/>
            </c:ext>
          </c:extLst>
        </c:ser>
        <c:ser>
          <c:idx val="5"/>
          <c:order val="5"/>
          <c:tx>
            <c:strRef>
              <c:f>'Sector Returns'!$J$1</c:f>
              <c:strCache>
                <c:ptCount val="1"/>
                <c:pt idx="0">
                  <c:v>Total</c:v>
                </c:pt>
              </c:strCache>
            </c:strRef>
          </c:tx>
          <c:spPr>
            <a:solidFill>
              <a:schemeClr val="accent6"/>
            </a:solidFill>
            <a:ln>
              <a:noFill/>
            </a:ln>
            <a:effectLst/>
            <a:sp3d/>
          </c:spPr>
          <c:invertIfNegative val="0"/>
          <c:dPt>
            <c:idx val="0"/>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6-6845-41C7-B7F8-D63826F7BD95}"/>
              </c:ext>
            </c:extLst>
          </c:dPt>
          <c:dPt>
            <c:idx val="1"/>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08-6845-41C7-B7F8-D63826F7BD95}"/>
              </c:ext>
            </c:extLst>
          </c:dPt>
          <c:dPt>
            <c:idx val="3"/>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0A-6845-41C7-B7F8-D63826F7BD95}"/>
              </c:ext>
            </c:extLst>
          </c:dPt>
          <c:dPt>
            <c:idx val="5"/>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0C-6845-41C7-B7F8-D63826F7BD95}"/>
              </c:ext>
            </c:extLst>
          </c:dPt>
          <c:dPt>
            <c:idx val="6"/>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0E-6845-41C7-B7F8-D63826F7BD95}"/>
              </c:ext>
            </c:extLst>
          </c:dPt>
          <c:dPt>
            <c:idx val="8"/>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10-6845-41C7-B7F8-D63826F7BD95}"/>
              </c:ext>
            </c:extLst>
          </c:dPt>
          <c:dPt>
            <c:idx val="10"/>
            <c:invertIfNegative val="0"/>
            <c:bubble3D val="0"/>
            <c:spPr>
              <a:solidFill>
                <a:schemeClr val="accent4">
                  <a:lumMod val="40000"/>
                  <a:lumOff val="60000"/>
                </a:schemeClr>
              </a:solidFill>
              <a:ln>
                <a:noFill/>
              </a:ln>
              <a:effectLst/>
              <a:sp3d/>
            </c:spPr>
            <c:extLst>
              <c:ext xmlns:c16="http://schemas.microsoft.com/office/drawing/2014/chart" uri="{C3380CC4-5D6E-409C-BE32-E72D297353CC}">
                <c16:uniqueId val="{00000012-6845-41C7-B7F8-D63826F7BD95}"/>
              </c:ext>
            </c:extLst>
          </c:dPt>
          <c:dPt>
            <c:idx val="11"/>
            <c:invertIfNegative val="0"/>
            <c:bubble3D val="0"/>
            <c:spPr>
              <a:solidFill>
                <a:schemeClr val="accent5">
                  <a:lumMod val="60000"/>
                  <a:lumOff val="40000"/>
                </a:schemeClr>
              </a:solidFill>
              <a:ln>
                <a:noFill/>
              </a:ln>
              <a:effectLst/>
              <a:sp3d/>
            </c:spPr>
            <c:extLst>
              <c:ext xmlns:c16="http://schemas.microsoft.com/office/drawing/2014/chart" uri="{C3380CC4-5D6E-409C-BE32-E72D297353CC}">
                <c16:uniqueId val="{00000014-6845-41C7-B7F8-D63826F7BD95}"/>
              </c:ext>
            </c:extLst>
          </c:dPt>
          <c:dPt>
            <c:idx val="13"/>
            <c:invertIfNegative val="0"/>
            <c:bubble3D val="0"/>
            <c:spPr>
              <a:solidFill>
                <a:schemeClr val="accent2">
                  <a:lumMod val="60000"/>
                  <a:lumOff val="40000"/>
                </a:schemeClr>
              </a:solidFill>
              <a:ln>
                <a:noFill/>
              </a:ln>
              <a:effectLst/>
              <a:sp3d/>
            </c:spPr>
            <c:extLst>
              <c:ext xmlns:c16="http://schemas.microsoft.com/office/drawing/2014/chart" uri="{C3380CC4-5D6E-409C-BE32-E72D297353CC}">
                <c16:uniqueId val="{00000016-6845-41C7-B7F8-D63826F7BD95}"/>
              </c:ext>
            </c:extLst>
          </c:dPt>
          <c:cat>
            <c:strRef>
              <c:f>'Sector Returns'!$C$2:$D$15</c:f>
              <c:strCache>
                <c:ptCount val="14"/>
                <c:pt idx="0">
                  <c:v>Industrial</c:v>
                </c:pt>
                <c:pt idx="1">
                  <c:v>Apartment</c:v>
                </c:pt>
                <c:pt idx="2">
                  <c:v>Office</c:v>
                </c:pt>
                <c:pt idx="3">
                  <c:v>Retail</c:v>
                </c:pt>
                <c:pt idx="5">
                  <c:v>Industrial</c:v>
                </c:pt>
                <c:pt idx="6">
                  <c:v>Apartment</c:v>
                </c:pt>
                <c:pt idx="7">
                  <c:v>Office</c:v>
                </c:pt>
                <c:pt idx="8">
                  <c:v>Retail</c:v>
                </c:pt>
                <c:pt idx="10">
                  <c:v>Industrial</c:v>
                </c:pt>
                <c:pt idx="11">
                  <c:v>Apartment</c:v>
                </c:pt>
                <c:pt idx="12">
                  <c:v>Office</c:v>
                </c:pt>
                <c:pt idx="13">
                  <c:v>Retail</c:v>
                </c:pt>
              </c:strCache>
            </c:strRef>
          </c:cat>
          <c:val>
            <c:numRef>
              <c:f>'Sector Returns'!$J$2:$J$15</c:f>
              <c:numCache>
                <c:formatCode>0.0%</c:formatCode>
                <c:ptCount val="14"/>
                <c:pt idx="0">
                  <c:v>-3.9523525911450925E-2</c:v>
                </c:pt>
                <c:pt idx="1">
                  <c:v>-6.1502528468087458E-2</c:v>
                </c:pt>
                <c:pt idx="2">
                  <c:v>-0.15216943973140584</c:v>
                </c:pt>
                <c:pt idx="3">
                  <c:v>-3.4299051665291902E-3</c:v>
                </c:pt>
                <c:pt idx="5">
                  <c:v>0.40512516202977378</c:v>
                </c:pt>
                <c:pt idx="6">
                  <c:v>0.19345271021782562</c:v>
                </c:pt>
                <c:pt idx="7">
                  <c:v>5.5117457683534488E-2</c:v>
                </c:pt>
                <c:pt idx="8">
                  <c:v>5.4772055628132366E-2</c:v>
                </c:pt>
                <c:pt idx="10">
                  <c:v>4.0738813143999991E-2</c:v>
                </c:pt>
                <c:pt idx="11">
                  <c:v>-9.8574420300000069E-4</c:v>
                </c:pt>
                <c:pt idx="12">
                  <c:v>-1.6448062219999971E-3</c:v>
                </c:pt>
                <c:pt idx="13">
                  <c:v>-4.2908976522E-2</c:v>
                </c:pt>
              </c:numCache>
            </c:numRef>
          </c:val>
          <c:extLst>
            <c:ext xmlns:c16="http://schemas.microsoft.com/office/drawing/2014/chart" uri="{C3380CC4-5D6E-409C-BE32-E72D297353CC}">
              <c16:uniqueId val="{00000017-6845-41C7-B7F8-D63826F7BD95}"/>
            </c:ext>
          </c:extLst>
        </c:ser>
        <c:dLbls>
          <c:showLegendKey val="0"/>
          <c:showVal val="0"/>
          <c:showCatName val="0"/>
          <c:showSerName val="0"/>
          <c:showPercent val="0"/>
          <c:showBubbleSize val="0"/>
        </c:dLbls>
        <c:gapWidth val="150"/>
        <c:shape val="box"/>
        <c:axId val="1945634528"/>
        <c:axId val="1945637888"/>
        <c:axId val="0"/>
      </c:bar3DChart>
      <c:catAx>
        <c:axId val="1945634528"/>
        <c:scaling>
          <c:orientation val="minMax"/>
        </c:scaling>
        <c:delete val="1"/>
        <c:axPos val="b"/>
        <c:numFmt formatCode="General" sourceLinked="1"/>
        <c:majorTickMark val="none"/>
        <c:minorTickMark val="none"/>
        <c:tickLblPos val="nextTo"/>
        <c:crossAx val="1945637888"/>
        <c:crosses val="autoZero"/>
        <c:auto val="1"/>
        <c:lblAlgn val="ctr"/>
        <c:lblOffset val="100"/>
        <c:noMultiLvlLbl val="0"/>
      </c:catAx>
      <c:valAx>
        <c:axId val="1945637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5634528"/>
        <c:crosses val="autoZero"/>
        <c:crossBetween val="between"/>
      </c:valAx>
      <c:spPr>
        <a:noFill/>
        <a:ln>
          <a:noFill/>
        </a:ln>
        <a:effectLst/>
      </c:spPr>
    </c:plotArea>
    <c:legend>
      <c:legendPos val="b"/>
      <c:layout>
        <c:manualLayout>
          <c:xMode val="edge"/>
          <c:yMode val="edge"/>
          <c:x val="0.13748744722127126"/>
          <c:y val="0.86356176353692826"/>
          <c:w val="0.72502510555745747"/>
          <c:h val="8.074818409369323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j-lt"/>
                <a:ea typeface="+mn-ea"/>
                <a:cs typeface="+mn-cs"/>
              </a:defRPr>
            </a:pPr>
            <a:r>
              <a:rPr lang="en-US" sz="1600" b="1" dirty="0">
                <a:solidFill>
                  <a:schemeClr val="accent5"/>
                </a:solidFill>
                <a:latin typeface="+mn-lt"/>
              </a:rPr>
              <a:t>Office Conversions by Construction Status &amp; Estimated Year of Completion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j-lt"/>
              <a:ea typeface="+mn-ea"/>
              <a:cs typeface="+mn-cs"/>
            </a:defRPr>
          </a:pPr>
          <a:endParaRPr lang="en-US"/>
        </a:p>
      </c:txPr>
    </c:title>
    <c:autoTitleDeleted val="0"/>
    <c:plotArea>
      <c:layout/>
      <c:barChart>
        <c:barDir val="col"/>
        <c:grouping val="stacked"/>
        <c:varyColors val="0"/>
        <c:ser>
          <c:idx val="0"/>
          <c:order val="0"/>
          <c:tx>
            <c:strRef>
              <c:f>Sheet1!$B$12</c:f>
              <c:strCache>
                <c:ptCount val="1"/>
                <c:pt idx="0">
                  <c:v>Complete</c:v>
                </c:pt>
              </c:strCache>
            </c:strRef>
          </c:tx>
          <c:spPr>
            <a:solidFill>
              <a:schemeClr val="accent1"/>
            </a:solidFill>
            <a:ln>
              <a:noFill/>
            </a:ln>
            <a:effectLst/>
          </c:spPr>
          <c:invertIfNegative val="0"/>
          <c:cat>
            <c:strRef>
              <c:f>Sheet1!$C$11:$L$11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Sheet1!$C$12:$L$12</c:f>
              <c:numCache>
                <c:formatCode>General</c:formatCode>
                <c:ptCount val="10"/>
                <c:pt idx="0">
                  <c:v>24</c:v>
                </c:pt>
                <c:pt idx="1">
                  <c:v>32</c:v>
                </c:pt>
                <c:pt idx="2">
                  <c:v>37</c:v>
                </c:pt>
                <c:pt idx="3">
                  <c:v>43</c:v>
                </c:pt>
                <c:pt idx="4">
                  <c:v>39</c:v>
                </c:pt>
                <c:pt idx="5">
                  <c:v>43</c:v>
                </c:pt>
                <c:pt idx="6">
                  <c:v>42</c:v>
                </c:pt>
                <c:pt idx="7">
                  <c:v>0</c:v>
                </c:pt>
                <c:pt idx="8">
                  <c:v>0</c:v>
                </c:pt>
                <c:pt idx="9">
                  <c:v>0</c:v>
                </c:pt>
              </c:numCache>
            </c:numRef>
          </c:val>
          <c:extLst>
            <c:ext xmlns:c16="http://schemas.microsoft.com/office/drawing/2014/chart" uri="{C3380CC4-5D6E-409C-BE32-E72D297353CC}">
              <c16:uniqueId val="{00000000-F152-40EF-9D2B-F0713C2C407C}"/>
            </c:ext>
          </c:extLst>
        </c:ser>
        <c:ser>
          <c:idx val="1"/>
          <c:order val="1"/>
          <c:tx>
            <c:strRef>
              <c:f>Sheet1!$B$13</c:f>
              <c:strCache>
                <c:ptCount val="1"/>
                <c:pt idx="0">
                  <c:v>Underway</c:v>
                </c:pt>
              </c:strCache>
            </c:strRef>
          </c:tx>
          <c:spPr>
            <a:solidFill>
              <a:schemeClr val="accent2"/>
            </a:solidFill>
            <a:ln>
              <a:noFill/>
            </a:ln>
            <a:effectLst/>
          </c:spPr>
          <c:invertIfNegative val="0"/>
          <c:cat>
            <c:strRef>
              <c:f>Sheet1!$C$11:$L$11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Sheet1!$C$13:$L$13</c:f>
              <c:numCache>
                <c:formatCode>General</c:formatCode>
                <c:ptCount val="10"/>
                <c:pt idx="0">
                  <c:v>0</c:v>
                </c:pt>
                <c:pt idx="1">
                  <c:v>0</c:v>
                </c:pt>
                <c:pt idx="2">
                  <c:v>0</c:v>
                </c:pt>
                <c:pt idx="3">
                  <c:v>0</c:v>
                </c:pt>
                <c:pt idx="4">
                  <c:v>0</c:v>
                </c:pt>
                <c:pt idx="5">
                  <c:v>0</c:v>
                </c:pt>
                <c:pt idx="6">
                  <c:v>21</c:v>
                </c:pt>
                <c:pt idx="7">
                  <c:v>85</c:v>
                </c:pt>
                <c:pt idx="8">
                  <c:v>18</c:v>
                </c:pt>
                <c:pt idx="9">
                  <c:v>1</c:v>
                </c:pt>
              </c:numCache>
            </c:numRef>
          </c:val>
          <c:extLst>
            <c:ext xmlns:c16="http://schemas.microsoft.com/office/drawing/2014/chart" uri="{C3380CC4-5D6E-409C-BE32-E72D297353CC}">
              <c16:uniqueId val="{00000001-F152-40EF-9D2B-F0713C2C407C}"/>
            </c:ext>
          </c:extLst>
        </c:ser>
        <c:ser>
          <c:idx val="2"/>
          <c:order val="2"/>
          <c:tx>
            <c:strRef>
              <c:f>Sheet1!$B$14</c:f>
              <c:strCache>
                <c:ptCount val="1"/>
                <c:pt idx="0">
                  <c:v>Planned/Announced</c:v>
                </c:pt>
              </c:strCache>
            </c:strRef>
          </c:tx>
          <c:spPr>
            <a:solidFill>
              <a:schemeClr val="accent3"/>
            </a:solidFill>
            <a:ln>
              <a:noFill/>
            </a:ln>
            <a:effectLst/>
          </c:spPr>
          <c:invertIfNegative val="0"/>
          <c:cat>
            <c:strRef>
              <c:f>Sheet1!$C$11:$L$11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Sheet1!$C$14:$L$14</c:f>
              <c:numCache>
                <c:formatCode>General</c:formatCode>
                <c:ptCount val="10"/>
                <c:pt idx="0">
                  <c:v>0</c:v>
                </c:pt>
                <c:pt idx="1">
                  <c:v>0</c:v>
                </c:pt>
                <c:pt idx="2">
                  <c:v>0</c:v>
                </c:pt>
                <c:pt idx="3">
                  <c:v>0</c:v>
                </c:pt>
                <c:pt idx="4">
                  <c:v>0</c:v>
                </c:pt>
                <c:pt idx="5">
                  <c:v>0</c:v>
                </c:pt>
                <c:pt idx="6">
                  <c:v>0</c:v>
                </c:pt>
                <c:pt idx="7">
                  <c:v>14</c:v>
                </c:pt>
                <c:pt idx="8">
                  <c:v>10</c:v>
                </c:pt>
                <c:pt idx="9">
                  <c:v>68</c:v>
                </c:pt>
              </c:numCache>
            </c:numRef>
          </c:val>
          <c:extLst>
            <c:ext xmlns:c16="http://schemas.microsoft.com/office/drawing/2014/chart" uri="{C3380CC4-5D6E-409C-BE32-E72D297353CC}">
              <c16:uniqueId val="{00000002-F152-40EF-9D2B-F0713C2C407C}"/>
            </c:ext>
          </c:extLst>
        </c:ser>
        <c:dLbls>
          <c:showLegendKey val="0"/>
          <c:showVal val="0"/>
          <c:showCatName val="0"/>
          <c:showSerName val="0"/>
          <c:showPercent val="0"/>
          <c:showBubbleSize val="0"/>
        </c:dLbls>
        <c:gapWidth val="219"/>
        <c:overlap val="100"/>
        <c:axId val="1478005856"/>
        <c:axId val="1478007936"/>
      </c:barChart>
      <c:lineChart>
        <c:grouping val="standard"/>
        <c:varyColors val="0"/>
        <c:ser>
          <c:idx val="3"/>
          <c:order val="3"/>
          <c:tx>
            <c:strRef>
              <c:f>Sheet1!$B$15</c:f>
              <c:strCache>
                <c:ptCount val="1"/>
                <c:pt idx="0">
                  <c:v>Total Sq Footage</c:v>
                </c:pt>
              </c:strCache>
            </c:strRef>
          </c:tx>
          <c:spPr>
            <a:ln w="28575" cap="rnd">
              <a:solidFill>
                <a:schemeClr val="accent4"/>
              </a:solidFill>
              <a:round/>
            </a:ln>
            <a:effectLst/>
          </c:spPr>
          <c:marker>
            <c:symbol val="none"/>
          </c:marker>
          <c:cat>
            <c:strRef>
              <c:f>Sheet1!$C$11:$L$11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Sheet1!$C$15:$L$15</c:f>
              <c:numCache>
                <c:formatCode>General</c:formatCode>
                <c:ptCount val="10"/>
                <c:pt idx="0">
                  <c:v>3.65</c:v>
                </c:pt>
                <c:pt idx="1">
                  <c:v>6.16</c:v>
                </c:pt>
                <c:pt idx="2">
                  <c:v>5.42</c:v>
                </c:pt>
                <c:pt idx="3">
                  <c:v>6.62</c:v>
                </c:pt>
                <c:pt idx="4">
                  <c:v>6.8</c:v>
                </c:pt>
                <c:pt idx="5">
                  <c:v>6.37</c:v>
                </c:pt>
                <c:pt idx="6">
                  <c:v>13.44</c:v>
                </c:pt>
                <c:pt idx="7">
                  <c:v>17.87</c:v>
                </c:pt>
                <c:pt idx="8">
                  <c:v>6.23</c:v>
                </c:pt>
                <c:pt idx="9">
                  <c:v>18.489999999999998</c:v>
                </c:pt>
              </c:numCache>
            </c:numRef>
          </c:val>
          <c:smooth val="0"/>
          <c:extLst>
            <c:ext xmlns:c16="http://schemas.microsoft.com/office/drawing/2014/chart" uri="{C3380CC4-5D6E-409C-BE32-E72D297353CC}">
              <c16:uniqueId val="{00000003-F152-40EF-9D2B-F0713C2C407C}"/>
            </c:ext>
          </c:extLst>
        </c:ser>
        <c:dLbls>
          <c:showLegendKey val="0"/>
          <c:showVal val="0"/>
          <c:showCatName val="0"/>
          <c:showSerName val="0"/>
          <c:showPercent val="0"/>
          <c:showBubbleSize val="0"/>
        </c:dLbls>
        <c:marker val="1"/>
        <c:smooth val="0"/>
        <c:axId val="1740485152"/>
        <c:axId val="1740483488"/>
      </c:lineChart>
      <c:catAx>
        <c:axId val="147800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007936"/>
        <c:crosses val="autoZero"/>
        <c:auto val="1"/>
        <c:lblAlgn val="ctr"/>
        <c:lblOffset val="100"/>
        <c:noMultiLvlLbl val="0"/>
      </c:catAx>
      <c:valAx>
        <c:axId val="1478007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8005856"/>
        <c:crosses val="autoZero"/>
        <c:crossBetween val="between"/>
      </c:valAx>
      <c:valAx>
        <c:axId val="174048348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485152"/>
        <c:crosses val="max"/>
        <c:crossBetween val="between"/>
      </c:valAx>
      <c:catAx>
        <c:axId val="1740485152"/>
        <c:scaling>
          <c:orientation val="minMax"/>
        </c:scaling>
        <c:delete val="1"/>
        <c:axPos val="b"/>
        <c:numFmt formatCode="General" sourceLinked="1"/>
        <c:majorTickMark val="out"/>
        <c:minorTickMark val="none"/>
        <c:tickLblPos val="nextTo"/>
        <c:crossAx val="1740483488"/>
        <c:crosses val="autoZero"/>
        <c:auto val="1"/>
        <c:lblAlgn val="ctr"/>
        <c:lblOffset val="100"/>
        <c:noMultiLvlLbl val="0"/>
      </c:catAx>
      <c:spPr>
        <a:noFill/>
        <a:ln>
          <a:noFill/>
        </a:ln>
        <a:effectLst/>
      </c:spPr>
    </c:plotArea>
    <c:legend>
      <c:legendPos val="b"/>
      <c:layout>
        <c:manualLayout>
          <c:xMode val="edge"/>
          <c:yMode val="edge"/>
          <c:x val="1.6145833333333331E-2"/>
          <c:y val="0.94554733460041618"/>
          <c:w val="0.9"/>
          <c:h val="4.583197574441125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Chart!$H$2</c:f>
              <c:strCache>
                <c:ptCount val="1"/>
                <c:pt idx="0">
                  <c:v>Income</c:v>
                </c:pt>
              </c:strCache>
            </c:strRef>
          </c:tx>
          <c:spPr>
            <a:solidFill>
              <a:schemeClr val="accent1"/>
            </a:solidFill>
            <a:ln>
              <a:noFill/>
            </a:ln>
            <a:effectLst/>
          </c:spPr>
          <c:invertIfNegative val="0"/>
          <c:cat>
            <c:numRef>
              <c:f>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Chart!$H$3:$H$49</c:f>
            </c:numRef>
          </c:val>
          <c:extLst>
            <c:ext xmlns:c16="http://schemas.microsoft.com/office/drawing/2014/chart" uri="{C3380CC4-5D6E-409C-BE32-E72D297353CC}">
              <c16:uniqueId val="{00000000-BBC5-4439-9B94-E52AF8EFA4B5}"/>
            </c:ext>
          </c:extLst>
        </c:ser>
        <c:ser>
          <c:idx val="1"/>
          <c:order val="1"/>
          <c:tx>
            <c:strRef>
              <c:f>Chart!$I$2</c:f>
              <c:strCache>
                <c:ptCount val="1"/>
                <c:pt idx="0">
                  <c:v>Appreciation</c:v>
                </c:pt>
              </c:strCache>
            </c:strRef>
          </c:tx>
          <c:spPr>
            <a:solidFill>
              <a:schemeClr val="accent2"/>
            </a:solidFill>
            <a:ln>
              <a:noFill/>
            </a:ln>
            <a:effectLst/>
          </c:spPr>
          <c:invertIfNegative val="0"/>
          <c:cat>
            <c:numRef>
              <c:f>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Chart!$I$3:$I$49</c:f>
            </c:numRef>
          </c:val>
          <c:extLst>
            <c:ext xmlns:c16="http://schemas.microsoft.com/office/drawing/2014/chart" uri="{C3380CC4-5D6E-409C-BE32-E72D297353CC}">
              <c16:uniqueId val="{00000001-BBC5-4439-9B94-E52AF8EFA4B5}"/>
            </c:ext>
          </c:extLst>
        </c:ser>
        <c:ser>
          <c:idx val="2"/>
          <c:order val="2"/>
          <c:tx>
            <c:strRef>
              <c:f>Chart!$J$2</c:f>
              <c:strCache>
                <c:ptCount val="1"/>
                <c:pt idx="0">
                  <c:v>Total</c:v>
                </c:pt>
              </c:strCache>
            </c:strRef>
          </c:tx>
          <c:spPr>
            <a:solidFill>
              <a:schemeClr val="accent3"/>
            </a:solidFill>
            <a:ln>
              <a:noFill/>
            </a:ln>
            <a:effectLst/>
          </c:spPr>
          <c:invertIfNegative val="0"/>
          <c:cat>
            <c:numRef>
              <c:f>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Chart!$J$3:$J$49</c:f>
            </c:numRef>
          </c:val>
          <c:extLst>
            <c:ext xmlns:c16="http://schemas.microsoft.com/office/drawing/2014/chart" uri="{C3380CC4-5D6E-409C-BE32-E72D297353CC}">
              <c16:uniqueId val="{00000002-BBC5-4439-9B94-E52AF8EFA4B5}"/>
            </c:ext>
          </c:extLst>
        </c:ser>
        <c:ser>
          <c:idx val="3"/>
          <c:order val="3"/>
          <c:tx>
            <c:strRef>
              <c:f>Chart!$K$2</c:f>
              <c:strCache>
                <c:ptCount val="1"/>
                <c:pt idx="0">
                  <c:v>Income</c:v>
                </c:pt>
              </c:strCache>
            </c:strRef>
          </c:tx>
          <c:spPr>
            <a:solidFill>
              <a:schemeClr val="accent4"/>
            </a:solidFill>
            <a:ln>
              <a:noFill/>
            </a:ln>
            <a:effectLst/>
          </c:spPr>
          <c:invertIfNegative val="0"/>
          <c:cat>
            <c:numRef>
              <c:f>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Chart!$K$3:$K$49</c:f>
              <c:numCache>
                <c:formatCode>0.0%</c:formatCode>
                <c:ptCount val="47"/>
                <c:pt idx="0">
                  <c:v>0.10690000000000001</c:v>
                </c:pt>
                <c:pt idx="1">
                  <c:v>8.6699999999999999E-2</c:v>
                </c:pt>
                <c:pt idx="2">
                  <c:v>8.1500000000000003E-2</c:v>
                </c:pt>
                <c:pt idx="3">
                  <c:v>7.8299999999999995E-2</c:v>
                </c:pt>
                <c:pt idx="4">
                  <c:v>7.6700000000000004E-2</c:v>
                </c:pt>
                <c:pt idx="5">
                  <c:v>7.6600000000000001E-2</c:v>
                </c:pt>
                <c:pt idx="6">
                  <c:v>7.400000000000001E-2</c:v>
                </c:pt>
                <c:pt idx="7">
                  <c:v>7.3300000000000004E-2</c:v>
                </c:pt>
                <c:pt idx="8">
                  <c:v>7.17E-2</c:v>
                </c:pt>
                <c:pt idx="9">
                  <c:v>7.0800000000000002E-2</c:v>
                </c:pt>
                <c:pt idx="10">
                  <c:v>6.8600000000000008E-2</c:v>
                </c:pt>
                <c:pt idx="11">
                  <c:v>6.4899999999999999E-2</c:v>
                </c:pt>
                <c:pt idx="12">
                  <c:v>6.4200000000000007E-2</c:v>
                </c:pt>
                <c:pt idx="13">
                  <c:v>6.6099999999999992E-2</c:v>
                </c:pt>
                <c:pt idx="14">
                  <c:v>7.3599999999999999E-2</c:v>
                </c:pt>
                <c:pt idx="15">
                  <c:v>7.9700000000000007E-2</c:v>
                </c:pt>
                <c:pt idx="16">
                  <c:v>8.48E-2</c:v>
                </c:pt>
                <c:pt idx="17">
                  <c:v>8.8300000000000003E-2</c:v>
                </c:pt>
                <c:pt idx="18">
                  <c:v>8.5900000000000004E-2</c:v>
                </c:pt>
                <c:pt idx="19">
                  <c:v>8.7800000000000017E-2</c:v>
                </c:pt>
                <c:pt idx="20">
                  <c:v>8.5199999999999998E-2</c:v>
                </c:pt>
                <c:pt idx="21">
                  <c:v>8.1399999999999986E-2</c:v>
                </c:pt>
                <c:pt idx="22">
                  <c:v>8.3019999999999997E-2</c:v>
                </c:pt>
                <c:pt idx="23">
                  <c:v>8.4090000000000012E-2</c:v>
                </c:pt>
                <c:pt idx="24">
                  <c:v>8.1689999999999985E-2</c:v>
                </c:pt>
                <c:pt idx="25">
                  <c:v>7.7443999999999999E-2</c:v>
                </c:pt>
                <c:pt idx="26">
                  <c:v>7.2577000000000003E-2</c:v>
                </c:pt>
                <c:pt idx="27">
                  <c:v>6.5858000000000014E-2</c:v>
                </c:pt>
                <c:pt idx="28">
                  <c:v>6.0825999999999991E-2</c:v>
                </c:pt>
                <c:pt idx="29">
                  <c:v>5.4525000000000004E-2</c:v>
                </c:pt>
                <c:pt idx="30">
                  <c:v>5.0297999999999995E-2</c:v>
                </c:pt>
                <c:pt idx="31">
                  <c:v>6.0360000000000004E-2</c:v>
                </c:pt>
                <c:pt idx="32">
                  <c:v>6.5935999999999995E-2</c:v>
                </c:pt>
                <c:pt idx="33">
                  <c:v>5.9701999999999991E-2</c:v>
                </c:pt>
                <c:pt idx="34">
                  <c:v>5.7146999999999996E-2</c:v>
                </c:pt>
                <c:pt idx="35">
                  <c:v>5.4954000000000003E-2</c:v>
                </c:pt>
                <c:pt idx="36">
                  <c:v>5.2602000000000003E-2</c:v>
                </c:pt>
                <c:pt idx="37">
                  <c:v>4.9160000000000002E-2</c:v>
                </c:pt>
                <c:pt idx="38">
                  <c:v>4.6770999999999993E-2</c:v>
                </c:pt>
                <c:pt idx="39">
                  <c:v>4.6027000000000005E-2</c:v>
                </c:pt>
                <c:pt idx="40">
                  <c:v>4.4878000000000001E-2</c:v>
                </c:pt>
                <c:pt idx="41">
                  <c:v>4.4480000000000006E-2</c:v>
                </c:pt>
                <c:pt idx="42">
                  <c:v>4.1363000000000004E-2</c:v>
                </c:pt>
                <c:pt idx="43">
                  <c:v>4.1757000000000002E-2</c:v>
                </c:pt>
                <c:pt idx="44">
                  <c:v>3.8403E-2</c:v>
                </c:pt>
                <c:pt idx="45">
                  <c:v>4.2217999999999999E-2</c:v>
                </c:pt>
                <c:pt idx="46">
                  <c:v>2.3331999999999999E-2</c:v>
                </c:pt>
              </c:numCache>
            </c:numRef>
          </c:val>
          <c:extLst>
            <c:ext xmlns:c16="http://schemas.microsoft.com/office/drawing/2014/chart" uri="{C3380CC4-5D6E-409C-BE32-E72D297353CC}">
              <c16:uniqueId val="{00000003-BBC5-4439-9B94-E52AF8EFA4B5}"/>
            </c:ext>
          </c:extLst>
        </c:ser>
        <c:ser>
          <c:idx val="4"/>
          <c:order val="4"/>
          <c:tx>
            <c:strRef>
              <c:f>Chart!$L$2</c:f>
              <c:strCache>
                <c:ptCount val="1"/>
                <c:pt idx="0">
                  <c:v>Appreciation</c:v>
                </c:pt>
              </c:strCache>
            </c:strRef>
          </c:tx>
          <c:spPr>
            <a:solidFill>
              <a:schemeClr val="accent5"/>
            </a:solidFill>
            <a:ln>
              <a:noFill/>
            </a:ln>
            <a:effectLst/>
          </c:spPr>
          <c:invertIfNegative val="0"/>
          <c:cat>
            <c:numRef>
              <c:f>Chart!$G$3:$G$49</c:f>
              <c:numCache>
                <c:formatCode>0</c:formatCode>
                <c:ptCount val="47"/>
                <c:pt idx="0">
                  <c:v>1978</c:v>
                </c:pt>
                <c:pt idx="1">
                  <c:v>1979</c:v>
                </c:pt>
                <c:pt idx="2">
                  <c:v>1980</c:v>
                </c:pt>
                <c:pt idx="3">
                  <c:v>1981</c:v>
                </c:pt>
                <c:pt idx="4">
                  <c:v>1982</c:v>
                </c:pt>
                <c:pt idx="5">
                  <c:v>1983</c:v>
                </c:pt>
                <c:pt idx="6">
                  <c:v>1984</c:v>
                </c:pt>
                <c:pt idx="7">
                  <c:v>1985</c:v>
                </c:pt>
                <c:pt idx="8">
                  <c:v>1986</c:v>
                </c:pt>
                <c:pt idx="9">
                  <c:v>1987</c:v>
                </c:pt>
                <c:pt idx="10">
                  <c:v>1988</c:v>
                </c:pt>
                <c:pt idx="11">
                  <c:v>1989</c:v>
                </c:pt>
                <c:pt idx="12">
                  <c:v>1990</c:v>
                </c:pt>
                <c:pt idx="13">
                  <c:v>1991</c:v>
                </c:pt>
                <c:pt idx="14">
                  <c:v>1992</c:v>
                </c:pt>
                <c:pt idx="15">
                  <c:v>1993</c:v>
                </c:pt>
                <c:pt idx="16">
                  <c:v>1994</c:v>
                </c:pt>
                <c:pt idx="17">
                  <c:v>1995</c:v>
                </c:pt>
                <c:pt idx="18">
                  <c:v>1996</c:v>
                </c:pt>
                <c:pt idx="19">
                  <c:v>1997</c:v>
                </c:pt>
                <c:pt idx="20">
                  <c:v>1998</c:v>
                </c:pt>
                <c:pt idx="21">
                  <c:v>1999</c:v>
                </c:pt>
                <c:pt idx="22">
                  <c:v>2000</c:v>
                </c:pt>
                <c:pt idx="23">
                  <c:v>2001</c:v>
                </c:pt>
                <c:pt idx="24">
                  <c:v>2002</c:v>
                </c:pt>
                <c:pt idx="25">
                  <c:v>2003</c:v>
                </c:pt>
                <c:pt idx="26">
                  <c:v>2004</c:v>
                </c:pt>
                <c:pt idx="27">
                  <c:v>2005</c:v>
                </c:pt>
                <c:pt idx="28">
                  <c:v>2006</c:v>
                </c:pt>
                <c:pt idx="29">
                  <c:v>2007</c:v>
                </c:pt>
                <c:pt idx="30">
                  <c:v>2008</c:v>
                </c:pt>
                <c:pt idx="31">
                  <c:v>2009</c:v>
                </c:pt>
                <c:pt idx="32">
                  <c:v>2010</c:v>
                </c:pt>
                <c:pt idx="33">
                  <c:v>2011</c:v>
                </c:pt>
                <c:pt idx="34">
                  <c:v>2012</c:v>
                </c:pt>
                <c:pt idx="35">
                  <c:v>2013</c:v>
                </c:pt>
                <c:pt idx="36">
                  <c:v>2014</c:v>
                </c:pt>
                <c:pt idx="37">
                  <c:v>2015</c:v>
                </c:pt>
                <c:pt idx="38">
                  <c:v>2016</c:v>
                </c:pt>
                <c:pt idx="39">
                  <c:v>2017</c:v>
                </c:pt>
                <c:pt idx="40">
                  <c:v>2018</c:v>
                </c:pt>
                <c:pt idx="41">
                  <c:v>2019</c:v>
                </c:pt>
                <c:pt idx="42">
                  <c:v>2020</c:v>
                </c:pt>
                <c:pt idx="43">
                  <c:v>2021</c:v>
                </c:pt>
                <c:pt idx="44">
                  <c:v>2022</c:v>
                </c:pt>
                <c:pt idx="45">
                  <c:v>2023</c:v>
                </c:pt>
                <c:pt idx="46">
                  <c:v>2024</c:v>
                </c:pt>
              </c:numCache>
            </c:numRef>
          </c:cat>
          <c:val>
            <c:numRef>
              <c:f>Chart!$L$3:$L$49</c:f>
              <c:numCache>
                <c:formatCode>0.0%</c:formatCode>
                <c:ptCount val="47"/>
                <c:pt idx="0">
                  <c:v>8.3799999999999986E-2</c:v>
                </c:pt>
                <c:pt idx="1">
                  <c:v>0.1041</c:v>
                </c:pt>
                <c:pt idx="2">
                  <c:v>8.8399999999999992E-2</c:v>
                </c:pt>
                <c:pt idx="3">
                  <c:v>7.8700000000000006E-2</c:v>
                </c:pt>
                <c:pt idx="4">
                  <c:v>1.46E-2</c:v>
                </c:pt>
                <c:pt idx="5">
                  <c:v>4.8900000000000006E-2</c:v>
                </c:pt>
                <c:pt idx="6">
                  <c:v>5.7700000000000001E-2</c:v>
                </c:pt>
                <c:pt idx="7">
                  <c:v>3.4699999999999995E-2</c:v>
                </c:pt>
                <c:pt idx="8">
                  <c:v>8.9000000000000017E-3</c:v>
                </c:pt>
                <c:pt idx="9">
                  <c:v>6.8999999999999999E-3</c:v>
                </c:pt>
                <c:pt idx="10">
                  <c:v>2.4400000000000005E-2</c:v>
                </c:pt>
                <c:pt idx="11">
                  <c:v>1.06E-2</c:v>
                </c:pt>
                <c:pt idx="12">
                  <c:v>-4.1400000000000006E-2</c:v>
                </c:pt>
                <c:pt idx="13">
                  <c:v>-0.12219999999999999</c:v>
                </c:pt>
                <c:pt idx="14">
                  <c:v>-0.1168</c:v>
                </c:pt>
                <c:pt idx="15">
                  <c:v>-6.5799999999999997E-2</c:v>
                </c:pt>
                <c:pt idx="16">
                  <c:v>-2.2399999999999996E-2</c:v>
                </c:pt>
                <c:pt idx="17">
                  <c:v>-1.4999999999999999E-2</c:v>
                </c:pt>
                <c:pt idx="18">
                  <c:v>1.3300000000000001E-2</c:v>
                </c:pt>
                <c:pt idx="19">
                  <c:v>4.4500000000000005E-2</c:v>
                </c:pt>
                <c:pt idx="20">
                  <c:v>6.8199999999999997E-2</c:v>
                </c:pt>
                <c:pt idx="21">
                  <c:v>2.7800000000000002E-2</c:v>
                </c:pt>
                <c:pt idx="22">
                  <c:v>3.4009999999999999E-2</c:v>
                </c:pt>
                <c:pt idx="23">
                  <c:v>-1.2709999999999999E-2</c:v>
                </c:pt>
                <c:pt idx="24">
                  <c:v>-1.5850000000000003E-2</c:v>
                </c:pt>
                <c:pt idx="25">
                  <c:v>9.6540000000000011E-3</c:v>
                </c:pt>
                <c:pt idx="26">
                  <c:v>6.5146999999999997E-2</c:v>
                </c:pt>
                <c:pt idx="27">
                  <c:v>0.121326</c:v>
                </c:pt>
                <c:pt idx="28">
                  <c:v>9.574400000000001E-2</c:v>
                </c:pt>
                <c:pt idx="29">
                  <c:v>9.5375000000000015E-2</c:v>
                </c:pt>
                <c:pt idx="30">
                  <c:v>-0.113262</c:v>
                </c:pt>
                <c:pt idx="31">
                  <c:v>-0.239845</c:v>
                </c:pt>
                <c:pt idx="32">
                  <c:v>5.9582999999999997E-2</c:v>
                </c:pt>
                <c:pt idx="33">
                  <c:v>7.5870000000000007E-2</c:v>
                </c:pt>
                <c:pt idx="34">
                  <c:v>4.4374999999999998E-2</c:v>
                </c:pt>
                <c:pt idx="35">
                  <c:v>5.0632000000000003E-2</c:v>
                </c:pt>
                <c:pt idx="36">
                  <c:v>6.0679999999999998E-2</c:v>
                </c:pt>
                <c:pt idx="37">
                  <c:v>7.7995999999999996E-2</c:v>
                </c:pt>
                <c:pt idx="38">
                  <c:v>3.0635000000000003E-2</c:v>
                </c:pt>
                <c:pt idx="39">
                  <c:v>2.1814999999999998E-2</c:v>
                </c:pt>
                <c:pt idx="40">
                  <c:v>2.0686E-2</c:v>
                </c:pt>
                <c:pt idx="41">
                  <c:v>1.8240999999999997E-2</c:v>
                </c:pt>
                <c:pt idx="42">
                  <c:v>-2.5310000000000003E-2</c:v>
                </c:pt>
                <c:pt idx="43">
                  <c:v>0.12509000000000001</c:v>
                </c:pt>
                <c:pt idx="44">
                  <c:v>1.7900999999999997E-2</c:v>
                </c:pt>
                <c:pt idx="45">
                  <c:v>-0.12401400000000001</c:v>
                </c:pt>
                <c:pt idx="46">
                  <c:v>-3.5738000000000006E-2</c:v>
                </c:pt>
              </c:numCache>
            </c:numRef>
          </c:val>
          <c:extLst>
            <c:ext xmlns:c16="http://schemas.microsoft.com/office/drawing/2014/chart" uri="{C3380CC4-5D6E-409C-BE32-E72D297353CC}">
              <c16:uniqueId val="{00000004-BBC5-4439-9B94-E52AF8EFA4B5}"/>
            </c:ext>
          </c:extLst>
        </c:ser>
        <c:dLbls>
          <c:showLegendKey val="0"/>
          <c:showVal val="0"/>
          <c:showCatName val="0"/>
          <c:showSerName val="0"/>
          <c:showPercent val="0"/>
          <c:showBubbleSize val="0"/>
        </c:dLbls>
        <c:gapWidth val="150"/>
        <c:overlap val="100"/>
        <c:axId val="1893386256"/>
        <c:axId val="1893386736"/>
      </c:barChart>
      <c:catAx>
        <c:axId val="1893386256"/>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386736"/>
        <c:crosses val="autoZero"/>
        <c:auto val="1"/>
        <c:lblAlgn val="ctr"/>
        <c:lblOffset val="100"/>
        <c:noMultiLvlLbl val="0"/>
      </c:catAx>
      <c:valAx>
        <c:axId val="18933867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338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dirty="0">
                <a:solidFill>
                  <a:schemeClr val="bg2"/>
                </a:solidFill>
                <a:latin typeface="+mj-lt"/>
                <a:ea typeface="+mn-ea"/>
                <a:cs typeface="+mn-cs"/>
              </a:defRPr>
            </a:pPr>
            <a:r>
              <a:rPr lang="en-US" sz="1200" b="0" i="0" u="none" strike="noStrike" kern="1200" spc="0" baseline="0" dirty="0">
                <a:solidFill>
                  <a:schemeClr val="bg2"/>
                </a:solidFill>
                <a:latin typeface="+mj-lt"/>
                <a:ea typeface="+mn-ea"/>
                <a:cs typeface="+mn-cs"/>
              </a:rPr>
              <a:t>New Privately-Owned Housing Units Started (thousands) </a:t>
            </a:r>
          </a:p>
        </c:rich>
      </c:tx>
      <c:layout>
        <c:manualLayout>
          <c:xMode val="edge"/>
          <c:yMode val="edge"/>
          <c:x val="0.24115672553274037"/>
          <c:y val="0"/>
        </c:manualLayout>
      </c:layout>
      <c:overlay val="0"/>
      <c:spPr>
        <a:noFill/>
        <a:ln>
          <a:noFill/>
        </a:ln>
        <a:effectLst/>
      </c:spPr>
      <c:txPr>
        <a:bodyPr rot="0" spcFirstLastPara="1" vertOverflow="ellipsis" vert="horz" wrap="square" anchor="ctr" anchorCtr="1"/>
        <a:lstStyle/>
        <a:p>
          <a:pPr algn="ctr" rtl="0">
            <a:defRPr lang="en-US" sz="1200" b="0" i="0" u="none" strike="noStrike" kern="1200" spc="0" baseline="0" dirty="0">
              <a:solidFill>
                <a:schemeClr val="bg2"/>
              </a:solidFill>
              <a:latin typeface="+mj-lt"/>
              <a:ea typeface="+mn-ea"/>
              <a:cs typeface="+mn-cs"/>
            </a:defRPr>
          </a:pPr>
          <a:endParaRPr lang="en-US"/>
        </a:p>
      </c:txPr>
    </c:title>
    <c:autoTitleDeleted val="0"/>
    <c:plotArea>
      <c:layout/>
      <c:lineChart>
        <c:grouping val="standard"/>
        <c:varyColors val="0"/>
        <c:ser>
          <c:idx val="0"/>
          <c:order val="0"/>
          <c:tx>
            <c:strRef>
              <c:f>'FRED Graph'!$B$11</c:f>
              <c:strCache>
                <c:ptCount val="1"/>
                <c:pt idx="0">
                  <c:v>New Privately-Owned Housing Units Started </c:v>
                </c:pt>
              </c:strCache>
            </c:strRef>
          </c:tx>
          <c:spPr>
            <a:ln w="28575" cap="rnd">
              <a:solidFill>
                <a:srgbClr val="2781D3"/>
              </a:solidFill>
              <a:round/>
            </a:ln>
            <a:effectLst/>
          </c:spPr>
          <c:marker>
            <c:symbol val="none"/>
          </c:marker>
          <c:cat>
            <c:numRef>
              <c:f>'FRED Graph'!$A$12:$A$288</c:f>
              <c:numCache>
                <c:formatCode>yyyy\-mm\-dd</c:formatCode>
                <c:ptCount val="277"/>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numCache>
            </c:numRef>
          </c:cat>
          <c:val>
            <c:numRef>
              <c:f>'FRED Graph'!$B$12:$B$288</c:f>
              <c:numCache>
                <c:formatCode>0</c:formatCode>
                <c:ptCount val="277"/>
                <c:pt idx="0">
                  <c:v>1636</c:v>
                </c:pt>
                <c:pt idx="1">
                  <c:v>1737</c:v>
                </c:pt>
                <c:pt idx="2">
                  <c:v>1604</c:v>
                </c:pt>
                <c:pt idx="3">
                  <c:v>1626</c:v>
                </c:pt>
                <c:pt idx="4">
                  <c:v>1575</c:v>
                </c:pt>
                <c:pt idx="5">
                  <c:v>1559</c:v>
                </c:pt>
                <c:pt idx="6">
                  <c:v>1463</c:v>
                </c:pt>
                <c:pt idx="7">
                  <c:v>1541</c:v>
                </c:pt>
                <c:pt idx="8">
                  <c:v>1507</c:v>
                </c:pt>
                <c:pt idx="9">
                  <c:v>1549</c:v>
                </c:pt>
                <c:pt idx="10">
                  <c:v>1551</c:v>
                </c:pt>
                <c:pt idx="11">
                  <c:v>1532</c:v>
                </c:pt>
                <c:pt idx="12">
                  <c:v>1600</c:v>
                </c:pt>
                <c:pt idx="13">
                  <c:v>1625</c:v>
                </c:pt>
                <c:pt idx="14">
                  <c:v>1590</c:v>
                </c:pt>
                <c:pt idx="15">
                  <c:v>1649</c:v>
                </c:pt>
                <c:pt idx="16">
                  <c:v>1605</c:v>
                </c:pt>
                <c:pt idx="17">
                  <c:v>1636</c:v>
                </c:pt>
                <c:pt idx="18">
                  <c:v>1670</c:v>
                </c:pt>
                <c:pt idx="19">
                  <c:v>1567</c:v>
                </c:pt>
                <c:pt idx="20">
                  <c:v>1562</c:v>
                </c:pt>
                <c:pt idx="21">
                  <c:v>1540</c:v>
                </c:pt>
                <c:pt idx="22">
                  <c:v>1602</c:v>
                </c:pt>
                <c:pt idx="23">
                  <c:v>1568</c:v>
                </c:pt>
                <c:pt idx="24">
                  <c:v>1698</c:v>
                </c:pt>
                <c:pt idx="25">
                  <c:v>1829</c:v>
                </c:pt>
                <c:pt idx="26">
                  <c:v>1642</c:v>
                </c:pt>
                <c:pt idx="27">
                  <c:v>1592</c:v>
                </c:pt>
                <c:pt idx="28">
                  <c:v>1764</c:v>
                </c:pt>
                <c:pt idx="29">
                  <c:v>1717</c:v>
                </c:pt>
                <c:pt idx="30">
                  <c:v>1655</c:v>
                </c:pt>
                <c:pt idx="31">
                  <c:v>1633</c:v>
                </c:pt>
                <c:pt idx="32">
                  <c:v>1804</c:v>
                </c:pt>
                <c:pt idx="33">
                  <c:v>1648</c:v>
                </c:pt>
                <c:pt idx="34">
                  <c:v>1753</c:v>
                </c:pt>
                <c:pt idx="35">
                  <c:v>1788</c:v>
                </c:pt>
                <c:pt idx="36">
                  <c:v>1853</c:v>
                </c:pt>
                <c:pt idx="37">
                  <c:v>1629</c:v>
                </c:pt>
                <c:pt idx="38">
                  <c:v>1726</c:v>
                </c:pt>
                <c:pt idx="39">
                  <c:v>1643</c:v>
                </c:pt>
                <c:pt idx="40">
                  <c:v>1751</c:v>
                </c:pt>
                <c:pt idx="41">
                  <c:v>1867</c:v>
                </c:pt>
                <c:pt idx="42">
                  <c:v>1897</c:v>
                </c:pt>
                <c:pt idx="43">
                  <c:v>1833</c:v>
                </c:pt>
                <c:pt idx="44">
                  <c:v>1939</c:v>
                </c:pt>
                <c:pt idx="45">
                  <c:v>1967</c:v>
                </c:pt>
                <c:pt idx="46">
                  <c:v>2083</c:v>
                </c:pt>
                <c:pt idx="47">
                  <c:v>2057</c:v>
                </c:pt>
                <c:pt idx="48">
                  <c:v>1911</c:v>
                </c:pt>
                <c:pt idx="49">
                  <c:v>1846</c:v>
                </c:pt>
                <c:pt idx="50">
                  <c:v>1998</c:v>
                </c:pt>
                <c:pt idx="51">
                  <c:v>2003</c:v>
                </c:pt>
                <c:pt idx="52">
                  <c:v>1981</c:v>
                </c:pt>
                <c:pt idx="53">
                  <c:v>1828</c:v>
                </c:pt>
                <c:pt idx="54">
                  <c:v>2002</c:v>
                </c:pt>
                <c:pt idx="55">
                  <c:v>2024</c:v>
                </c:pt>
                <c:pt idx="56">
                  <c:v>1905</c:v>
                </c:pt>
                <c:pt idx="57">
                  <c:v>2072</c:v>
                </c:pt>
                <c:pt idx="58">
                  <c:v>1782</c:v>
                </c:pt>
                <c:pt idx="59">
                  <c:v>2042</c:v>
                </c:pt>
                <c:pt idx="60">
                  <c:v>2144</c:v>
                </c:pt>
                <c:pt idx="61">
                  <c:v>2207</c:v>
                </c:pt>
                <c:pt idx="62">
                  <c:v>1864</c:v>
                </c:pt>
                <c:pt idx="63">
                  <c:v>2061</c:v>
                </c:pt>
                <c:pt idx="64">
                  <c:v>2025</c:v>
                </c:pt>
                <c:pt idx="65">
                  <c:v>2068</c:v>
                </c:pt>
                <c:pt idx="66">
                  <c:v>2054</c:v>
                </c:pt>
                <c:pt idx="67">
                  <c:v>2095</c:v>
                </c:pt>
                <c:pt idx="68">
                  <c:v>2151</c:v>
                </c:pt>
                <c:pt idx="69">
                  <c:v>2065</c:v>
                </c:pt>
                <c:pt idx="70">
                  <c:v>2147</c:v>
                </c:pt>
                <c:pt idx="71">
                  <c:v>1994</c:v>
                </c:pt>
                <c:pt idx="72">
                  <c:v>2273</c:v>
                </c:pt>
                <c:pt idx="73">
                  <c:v>2119</c:v>
                </c:pt>
                <c:pt idx="74">
                  <c:v>1969</c:v>
                </c:pt>
                <c:pt idx="75">
                  <c:v>1821</c:v>
                </c:pt>
                <c:pt idx="76">
                  <c:v>1942</c:v>
                </c:pt>
                <c:pt idx="77">
                  <c:v>1802</c:v>
                </c:pt>
                <c:pt idx="78">
                  <c:v>1737</c:v>
                </c:pt>
                <c:pt idx="79">
                  <c:v>1650</c:v>
                </c:pt>
                <c:pt idx="80">
                  <c:v>1720</c:v>
                </c:pt>
                <c:pt idx="81">
                  <c:v>1491</c:v>
                </c:pt>
                <c:pt idx="82">
                  <c:v>1570</c:v>
                </c:pt>
                <c:pt idx="83">
                  <c:v>1649</c:v>
                </c:pt>
                <c:pt idx="84">
                  <c:v>1409</c:v>
                </c:pt>
                <c:pt idx="85">
                  <c:v>1480</c:v>
                </c:pt>
                <c:pt idx="86">
                  <c:v>1495</c:v>
                </c:pt>
                <c:pt idx="87">
                  <c:v>1490</c:v>
                </c:pt>
                <c:pt idx="88">
                  <c:v>1415</c:v>
                </c:pt>
                <c:pt idx="89">
                  <c:v>1448</c:v>
                </c:pt>
                <c:pt idx="90">
                  <c:v>1354</c:v>
                </c:pt>
                <c:pt idx="91">
                  <c:v>1330</c:v>
                </c:pt>
                <c:pt idx="92">
                  <c:v>1183</c:v>
                </c:pt>
                <c:pt idx="93">
                  <c:v>1264</c:v>
                </c:pt>
                <c:pt idx="94">
                  <c:v>1197</c:v>
                </c:pt>
                <c:pt idx="95">
                  <c:v>1037</c:v>
                </c:pt>
                <c:pt idx="96">
                  <c:v>1084</c:v>
                </c:pt>
                <c:pt idx="97">
                  <c:v>1103</c:v>
                </c:pt>
                <c:pt idx="98">
                  <c:v>1005</c:v>
                </c:pt>
                <c:pt idx="99">
                  <c:v>1013</c:v>
                </c:pt>
                <c:pt idx="100">
                  <c:v>973</c:v>
                </c:pt>
                <c:pt idx="101">
                  <c:v>1046</c:v>
                </c:pt>
                <c:pt idx="102">
                  <c:v>923</c:v>
                </c:pt>
                <c:pt idx="103">
                  <c:v>844</c:v>
                </c:pt>
                <c:pt idx="104">
                  <c:v>820</c:v>
                </c:pt>
                <c:pt idx="105">
                  <c:v>777</c:v>
                </c:pt>
                <c:pt idx="106">
                  <c:v>652</c:v>
                </c:pt>
                <c:pt idx="107">
                  <c:v>560</c:v>
                </c:pt>
                <c:pt idx="108">
                  <c:v>490</c:v>
                </c:pt>
                <c:pt idx="109">
                  <c:v>582</c:v>
                </c:pt>
                <c:pt idx="110">
                  <c:v>505</c:v>
                </c:pt>
                <c:pt idx="111">
                  <c:v>478</c:v>
                </c:pt>
                <c:pt idx="112">
                  <c:v>540</c:v>
                </c:pt>
                <c:pt idx="113">
                  <c:v>585</c:v>
                </c:pt>
                <c:pt idx="114">
                  <c:v>594</c:v>
                </c:pt>
                <c:pt idx="115">
                  <c:v>586</c:v>
                </c:pt>
                <c:pt idx="116">
                  <c:v>585</c:v>
                </c:pt>
                <c:pt idx="117">
                  <c:v>534</c:v>
                </c:pt>
                <c:pt idx="118">
                  <c:v>588</c:v>
                </c:pt>
                <c:pt idx="119">
                  <c:v>581</c:v>
                </c:pt>
                <c:pt idx="120">
                  <c:v>614</c:v>
                </c:pt>
                <c:pt idx="121">
                  <c:v>604</c:v>
                </c:pt>
                <c:pt idx="122">
                  <c:v>636</c:v>
                </c:pt>
                <c:pt idx="123">
                  <c:v>687</c:v>
                </c:pt>
                <c:pt idx="124">
                  <c:v>583</c:v>
                </c:pt>
                <c:pt idx="125">
                  <c:v>536</c:v>
                </c:pt>
                <c:pt idx="126">
                  <c:v>546</c:v>
                </c:pt>
                <c:pt idx="127">
                  <c:v>599</c:v>
                </c:pt>
                <c:pt idx="128">
                  <c:v>594</c:v>
                </c:pt>
                <c:pt idx="129">
                  <c:v>543</c:v>
                </c:pt>
                <c:pt idx="130">
                  <c:v>545</c:v>
                </c:pt>
                <c:pt idx="131">
                  <c:v>539</c:v>
                </c:pt>
                <c:pt idx="132">
                  <c:v>630</c:v>
                </c:pt>
                <c:pt idx="133">
                  <c:v>517</c:v>
                </c:pt>
                <c:pt idx="134">
                  <c:v>600</c:v>
                </c:pt>
                <c:pt idx="135">
                  <c:v>554</c:v>
                </c:pt>
                <c:pt idx="136">
                  <c:v>561</c:v>
                </c:pt>
                <c:pt idx="137">
                  <c:v>608</c:v>
                </c:pt>
                <c:pt idx="138">
                  <c:v>623</c:v>
                </c:pt>
                <c:pt idx="139">
                  <c:v>585</c:v>
                </c:pt>
                <c:pt idx="140">
                  <c:v>650</c:v>
                </c:pt>
                <c:pt idx="141">
                  <c:v>610</c:v>
                </c:pt>
                <c:pt idx="142">
                  <c:v>711</c:v>
                </c:pt>
                <c:pt idx="143">
                  <c:v>694</c:v>
                </c:pt>
                <c:pt idx="144">
                  <c:v>723</c:v>
                </c:pt>
                <c:pt idx="145">
                  <c:v>704</c:v>
                </c:pt>
                <c:pt idx="146">
                  <c:v>695</c:v>
                </c:pt>
                <c:pt idx="147">
                  <c:v>753</c:v>
                </c:pt>
                <c:pt idx="148">
                  <c:v>708</c:v>
                </c:pt>
                <c:pt idx="149">
                  <c:v>757</c:v>
                </c:pt>
                <c:pt idx="150">
                  <c:v>740</c:v>
                </c:pt>
                <c:pt idx="151">
                  <c:v>754</c:v>
                </c:pt>
                <c:pt idx="152">
                  <c:v>847</c:v>
                </c:pt>
                <c:pt idx="153">
                  <c:v>915</c:v>
                </c:pt>
                <c:pt idx="154">
                  <c:v>833</c:v>
                </c:pt>
                <c:pt idx="155">
                  <c:v>976</c:v>
                </c:pt>
                <c:pt idx="156">
                  <c:v>888</c:v>
                </c:pt>
                <c:pt idx="157">
                  <c:v>962</c:v>
                </c:pt>
                <c:pt idx="158">
                  <c:v>1010</c:v>
                </c:pt>
                <c:pt idx="159">
                  <c:v>835</c:v>
                </c:pt>
                <c:pt idx="160">
                  <c:v>930</c:v>
                </c:pt>
                <c:pt idx="161">
                  <c:v>839</c:v>
                </c:pt>
                <c:pt idx="162">
                  <c:v>880</c:v>
                </c:pt>
                <c:pt idx="163">
                  <c:v>917</c:v>
                </c:pt>
                <c:pt idx="164">
                  <c:v>850</c:v>
                </c:pt>
                <c:pt idx="165">
                  <c:v>925</c:v>
                </c:pt>
                <c:pt idx="166">
                  <c:v>1100</c:v>
                </c:pt>
                <c:pt idx="167">
                  <c:v>1002</c:v>
                </c:pt>
                <c:pt idx="168">
                  <c:v>888</c:v>
                </c:pt>
                <c:pt idx="169">
                  <c:v>944</c:v>
                </c:pt>
                <c:pt idx="170">
                  <c:v>970</c:v>
                </c:pt>
                <c:pt idx="171">
                  <c:v>1043</c:v>
                </c:pt>
                <c:pt idx="172">
                  <c:v>1007</c:v>
                </c:pt>
                <c:pt idx="173">
                  <c:v>911</c:v>
                </c:pt>
                <c:pt idx="174">
                  <c:v>1085</c:v>
                </c:pt>
                <c:pt idx="175">
                  <c:v>984</c:v>
                </c:pt>
                <c:pt idx="176">
                  <c:v>1023</c:v>
                </c:pt>
                <c:pt idx="177">
                  <c:v>1074</c:v>
                </c:pt>
                <c:pt idx="178">
                  <c:v>1001</c:v>
                </c:pt>
                <c:pt idx="179">
                  <c:v>1073</c:v>
                </c:pt>
                <c:pt idx="180">
                  <c:v>1085</c:v>
                </c:pt>
                <c:pt idx="181">
                  <c:v>886</c:v>
                </c:pt>
                <c:pt idx="182">
                  <c:v>960</c:v>
                </c:pt>
                <c:pt idx="183">
                  <c:v>1190</c:v>
                </c:pt>
                <c:pt idx="184">
                  <c:v>1079</c:v>
                </c:pt>
                <c:pt idx="185">
                  <c:v>1205</c:v>
                </c:pt>
                <c:pt idx="186">
                  <c:v>1146</c:v>
                </c:pt>
                <c:pt idx="187">
                  <c:v>1130</c:v>
                </c:pt>
                <c:pt idx="188">
                  <c:v>1224</c:v>
                </c:pt>
                <c:pt idx="189">
                  <c:v>1058</c:v>
                </c:pt>
                <c:pt idx="190">
                  <c:v>1172</c:v>
                </c:pt>
                <c:pt idx="191">
                  <c:v>1146</c:v>
                </c:pt>
                <c:pt idx="192">
                  <c:v>1092</c:v>
                </c:pt>
                <c:pt idx="193">
                  <c:v>1225</c:v>
                </c:pt>
                <c:pt idx="194">
                  <c:v>1111</c:v>
                </c:pt>
                <c:pt idx="195">
                  <c:v>1163</c:v>
                </c:pt>
                <c:pt idx="196">
                  <c:v>1148</c:v>
                </c:pt>
                <c:pt idx="197">
                  <c:v>1203</c:v>
                </c:pt>
                <c:pt idx="198">
                  <c:v>1239</c:v>
                </c:pt>
                <c:pt idx="199">
                  <c:v>1171</c:v>
                </c:pt>
                <c:pt idx="200">
                  <c:v>1068</c:v>
                </c:pt>
                <c:pt idx="201">
                  <c:v>1313</c:v>
                </c:pt>
                <c:pt idx="202">
                  <c:v>1140</c:v>
                </c:pt>
                <c:pt idx="203">
                  <c:v>1252</c:v>
                </c:pt>
                <c:pt idx="204">
                  <c:v>1190</c:v>
                </c:pt>
                <c:pt idx="205">
                  <c:v>1271</c:v>
                </c:pt>
                <c:pt idx="206">
                  <c:v>1190</c:v>
                </c:pt>
                <c:pt idx="207">
                  <c:v>1146</c:v>
                </c:pt>
                <c:pt idx="208">
                  <c:v>1157</c:v>
                </c:pt>
                <c:pt idx="209">
                  <c:v>1249</c:v>
                </c:pt>
                <c:pt idx="210">
                  <c:v>1206</c:v>
                </c:pt>
                <c:pt idx="211">
                  <c:v>1159</c:v>
                </c:pt>
                <c:pt idx="212">
                  <c:v>1181</c:v>
                </c:pt>
                <c:pt idx="213">
                  <c:v>1257</c:v>
                </c:pt>
                <c:pt idx="214">
                  <c:v>1273</c:v>
                </c:pt>
                <c:pt idx="215">
                  <c:v>1177</c:v>
                </c:pt>
                <c:pt idx="216">
                  <c:v>1301</c:v>
                </c:pt>
                <c:pt idx="217">
                  <c:v>1279</c:v>
                </c:pt>
                <c:pt idx="218">
                  <c:v>1324</c:v>
                </c:pt>
                <c:pt idx="219">
                  <c:v>1286</c:v>
                </c:pt>
                <c:pt idx="220">
                  <c:v>1358</c:v>
                </c:pt>
                <c:pt idx="221">
                  <c:v>1199</c:v>
                </c:pt>
                <c:pt idx="222">
                  <c:v>1199</c:v>
                </c:pt>
                <c:pt idx="223">
                  <c:v>1289</c:v>
                </c:pt>
                <c:pt idx="224">
                  <c:v>1247</c:v>
                </c:pt>
                <c:pt idx="225">
                  <c:v>1220</c:v>
                </c:pt>
                <c:pt idx="226">
                  <c:v>1177</c:v>
                </c:pt>
                <c:pt idx="227">
                  <c:v>1089</c:v>
                </c:pt>
                <c:pt idx="228">
                  <c:v>1232</c:v>
                </c:pt>
                <c:pt idx="229">
                  <c:v>1129</c:v>
                </c:pt>
                <c:pt idx="230">
                  <c:v>1200</c:v>
                </c:pt>
                <c:pt idx="231">
                  <c:v>1280</c:v>
                </c:pt>
                <c:pt idx="232">
                  <c:v>1308</c:v>
                </c:pt>
                <c:pt idx="233">
                  <c:v>1235</c:v>
                </c:pt>
                <c:pt idx="234">
                  <c:v>1232</c:v>
                </c:pt>
                <c:pt idx="235">
                  <c:v>1370</c:v>
                </c:pt>
                <c:pt idx="236">
                  <c:v>1297</c:v>
                </c:pt>
                <c:pt idx="237">
                  <c:v>1328</c:v>
                </c:pt>
                <c:pt idx="238">
                  <c:v>1343</c:v>
                </c:pt>
                <c:pt idx="239">
                  <c:v>1538</c:v>
                </c:pt>
                <c:pt idx="240">
                  <c:v>1569</c:v>
                </c:pt>
                <c:pt idx="241">
                  <c:v>1571</c:v>
                </c:pt>
                <c:pt idx="242">
                  <c:v>1270</c:v>
                </c:pt>
                <c:pt idx="243">
                  <c:v>938</c:v>
                </c:pt>
                <c:pt idx="244">
                  <c:v>1055</c:v>
                </c:pt>
                <c:pt idx="245">
                  <c:v>1269</c:v>
                </c:pt>
                <c:pt idx="246">
                  <c:v>1510</c:v>
                </c:pt>
                <c:pt idx="247">
                  <c:v>1376</c:v>
                </c:pt>
                <c:pt idx="248">
                  <c:v>1461</c:v>
                </c:pt>
                <c:pt idx="249">
                  <c:v>1530</c:v>
                </c:pt>
                <c:pt idx="250">
                  <c:v>1541</c:v>
                </c:pt>
                <c:pt idx="251">
                  <c:v>1651</c:v>
                </c:pt>
                <c:pt idx="252">
                  <c:v>1602</c:v>
                </c:pt>
                <c:pt idx="253">
                  <c:v>1430</c:v>
                </c:pt>
                <c:pt idx="254">
                  <c:v>1711</c:v>
                </c:pt>
                <c:pt idx="255">
                  <c:v>1505</c:v>
                </c:pt>
                <c:pt idx="256">
                  <c:v>1605</c:v>
                </c:pt>
                <c:pt idx="257">
                  <c:v>1664</c:v>
                </c:pt>
                <c:pt idx="258">
                  <c:v>1573</c:v>
                </c:pt>
                <c:pt idx="259">
                  <c:v>1576</c:v>
                </c:pt>
                <c:pt idx="260">
                  <c:v>1559</c:v>
                </c:pt>
                <c:pt idx="261">
                  <c:v>1563</c:v>
                </c:pt>
                <c:pt idx="262">
                  <c:v>1706</c:v>
                </c:pt>
                <c:pt idx="263">
                  <c:v>1768</c:v>
                </c:pt>
                <c:pt idx="264">
                  <c:v>1666</c:v>
                </c:pt>
                <c:pt idx="265">
                  <c:v>1777</c:v>
                </c:pt>
                <c:pt idx="266">
                  <c:v>1716</c:v>
                </c:pt>
                <c:pt idx="267">
                  <c:v>1805</c:v>
                </c:pt>
                <c:pt idx="268">
                  <c:v>1562</c:v>
                </c:pt>
                <c:pt idx="269">
                  <c:v>1575</c:v>
                </c:pt>
                <c:pt idx="270">
                  <c:v>1377</c:v>
                </c:pt>
                <c:pt idx="271">
                  <c:v>1508</c:v>
                </c:pt>
                <c:pt idx="272">
                  <c:v>1465</c:v>
                </c:pt>
                <c:pt idx="273">
                  <c:v>1426</c:v>
                </c:pt>
                <c:pt idx="274">
                  <c:v>1419</c:v>
                </c:pt>
                <c:pt idx="275">
                  <c:v>1371</c:v>
                </c:pt>
                <c:pt idx="276">
                  <c:v>1309</c:v>
                </c:pt>
              </c:numCache>
            </c:numRef>
          </c:val>
          <c:smooth val="0"/>
          <c:extLst>
            <c:ext xmlns:c16="http://schemas.microsoft.com/office/drawing/2014/chart" uri="{C3380CC4-5D6E-409C-BE32-E72D297353CC}">
              <c16:uniqueId val="{00000000-DD5A-4375-99FB-938C5345002B}"/>
            </c:ext>
          </c:extLst>
        </c:ser>
        <c:dLbls>
          <c:showLegendKey val="0"/>
          <c:showVal val="0"/>
          <c:showCatName val="0"/>
          <c:showSerName val="0"/>
          <c:showPercent val="0"/>
          <c:showBubbleSize val="0"/>
        </c:dLbls>
        <c:smooth val="0"/>
        <c:axId val="1471469679"/>
        <c:axId val="1565696143"/>
      </c:lineChart>
      <c:dateAx>
        <c:axId val="147146967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5696143"/>
        <c:crosses val="autoZero"/>
        <c:auto val="1"/>
        <c:lblOffset val="100"/>
        <c:baseTimeUnit val="months"/>
        <c:majorUnit val="2"/>
        <c:majorTimeUnit val="years"/>
      </c:dateAx>
      <c:valAx>
        <c:axId val="1565696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1469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Sheet1!$E$8</c:f>
              <c:strCache>
                <c:ptCount val="1"/>
                <c:pt idx="0">
                  <c:v>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Sheet1!$F$7:$H$7</c:f>
              <c:strCache>
                <c:ptCount val="3"/>
                <c:pt idx="1">
                  <c:v>2007</c:v>
                </c:pt>
                <c:pt idx="2">
                  <c:v>Today</c:v>
                </c:pt>
              </c:strCache>
            </c:strRef>
          </c:cat>
          <c:val>
            <c:numRef>
              <c:f>Sheet1!$F$8:$H$8</c:f>
              <c:numCache>
                <c:formatCode>0.0%</c:formatCode>
                <c:ptCount val="3"/>
                <c:pt idx="1">
                  <c:v>0.34</c:v>
                </c:pt>
                <c:pt idx="2">
                  <c:v>0.59</c:v>
                </c:pt>
              </c:numCache>
            </c:numRef>
          </c:val>
          <c:extLst>
            <c:ext xmlns:c16="http://schemas.microsoft.com/office/drawing/2014/chart" uri="{C3380CC4-5D6E-409C-BE32-E72D297353CC}">
              <c16:uniqueId val="{00000000-48B8-411D-9B43-FA5BB39FE289}"/>
            </c:ext>
          </c:extLst>
        </c:ser>
        <c:ser>
          <c:idx val="1"/>
          <c:order val="1"/>
          <c:tx>
            <c:strRef>
              <c:f>Sheet1!$E$9</c:f>
              <c:strCache>
                <c:ptCount val="1"/>
                <c:pt idx="0">
                  <c:v>Retail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Sheet1!$F$7:$H$7</c:f>
              <c:strCache>
                <c:ptCount val="3"/>
                <c:pt idx="1">
                  <c:v>2007</c:v>
                </c:pt>
                <c:pt idx="2">
                  <c:v>Today</c:v>
                </c:pt>
              </c:strCache>
            </c:strRef>
          </c:cat>
          <c:val>
            <c:numRef>
              <c:f>Sheet1!$F$9:$H$9</c:f>
              <c:numCache>
                <c:formatCode>0.0%</c:formatCode>
                <c:ptCount val="3"/>
                <c:pt idx="1">
                  <c:v>0.25</c:v>
                </c:pt>
                <c:pt idx="2">
                  <c:v>0.15</c:v>
                </c:pt>
              </c:numCache>
            </c:numRef>
          </c:val>
          <c:extLst>
            <c:ext xmlns:c16="http://schemas.microsoft.com/office/drawing/2014/chart" uri="{C3380CC4-5D6E-409C-BE32-E72D297353CC}">
              <c16:uniqueId val="{00000001-48B8-411D-9B43-FA5BB39FE289}"/>
            </c:ext>
          </c:extLst>
        </c:ser>
        <c:ser>
          <c:idx val="2"/>
          <c:order val="2"/>
          <c:tx>
            <c:strRef>
              <c:f>Sheet1!$E$10</c:f>
              <c:strCache>
                <c:ptCount val="1"/>
                <c:pt idx="0">
                  <c:v>Office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Sheet1!$F$7:$H$7</c:f>
              <c:strCache>
                <c:ptCount val="3"/>
                <c:pt idx="1">
                  <c:v>2007</c:v>
                </c:pt>
                <c:pt idx="2">
                  <c:v>Today</c:v>
                </c:pt>
              </c:strCache>
            </c:strRef>
          </c:cat>
          <c:val>
            <c:numRef>
              <c:f>Sheet1!$F$10:$H$10</c:f>
              <c:numCache>
                <c:formatCode>0.0%</c:formatCode>
                <c:ptCount val="3"/>
                <c:pt idx="1">
                  <c:v>0.17</c:v>
                </c:pt>
                <c:pt idx="2">
                  <c:v>0.04</c:v>
                </c:pt>
              </c:numCache>
            </c:numRef>
          </c:val>
          <c:extLst>
            <c:ext xmlns:c16="http://schemas.microsoft.com/office/drawing/2014/chart" uri="{C3380CC4-5D6E-409C-BE32-E72D297353CC}">
              <c16:uniqueId val="{00000002-48B8-411D-9B43-FA5BB39FE289}"/>
            </c:ext>
          </c:extLst>
        </c:ser>
        <c:ser>
          <c:idx val="3"/>
          <c:order val="3"/>
          <c:tx>
            <c:strRef>
              <c:f>Sheet1!$E$11</c:f>
              <c:strCache>
                <c:ptCount val="1"/>
                <c:pt idx="0">
                  <c:v>Industrial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Sheet1!$F$7:$H$7</c:f>
              <c:strCache>
                <c:ptCount val="3"/>
                <c:pt idx="1">
                  <c:v>2007</c:v>
                </c:pt>
                <c:pt idx="2">
                  <c:v>Today</c:v>
                </c:pt>
              </c:strCache>
            </c:strRef>
          </c:cat>
          <c:val>
            <c:numRef>
              <c:f>Sheet1!$F$11:$H$11</c:f>
              <c:numCache>
                <c:formatCode>0.0%</c:formatCode>
                <c:ptCount val="3"/>
                <c:pt idx="1">
                  <c:v>0.12</c:v>
                </c:pt>
                <c:pt idx="2">
                  <c:v>0.13</c:v>
                </c:pt>
              </c:numCache>
            </c:numRef>
          </c:val>
          <c:extLst>
            <c:ext xmlns:c16="http://schemas.microsoft.com/office/drawing/2014/chart" uri="{C3380CC4-5D6E-409C-BE32-E72D297353CC}">
              <c16:uniqueId val="{00000003-48B8-411D-9B43-FA5BB39FE289}"/>
            </c:ext>
          </c:extLst>
        </c:ser>
        <c:ser>
          <c:idx val="4"/>
          <c:order val="4"/>
          <c:tx>
            <c:strRef>
              <c:f>Sheet1!$E$12</c:f>
              <c:strCache>
                <c:ptCount val="1"/>
                <c:pt idx="0">
                  <c:v>Apartment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Sheet1!$F$7:$H$7</c:f>
              <c:strCache>
                <c:ptCount val="3"/>
                <c:pt idx="1">
                  <c:v>2007</c:v>
                </c:pt>
                <c:pt idx="2">
                  <c:v>Today</c:v>
                </c:pt>
              </c:strCache>
            </c:strRef>
          </c:cat>
          <c:val>
            <c:numRef>
              <c:f>Sheet1!$F$12:$H$12</c:f>
              <c:numCache>
                <c:formatCode>0.0%</c:formatCode>
                <c:ptCount val="3"/>
                <c:pt idx="1">
                  <c:v>0.12</c:v>
                </c:pt>
                <c:pt idx="2">
                  <c:v>0.09</c:v>
                </c:pt>
              </c:numCache>
            </c:numRef>
          </c:val>
          <c:extLst>
            <c:ext xmlns:c16="http://schemas.microsoft.com/office/drawing/2014/chart" uri="{C3380CC4-5D6E-409C-BE32-E72D297353CC}">
              <c16:uniqueId val="{00000004-48B8-411D-9B43-FA5BB39FE289}"/>
            </c:ext>
          </c:extLst>
        </c:ser>
        <c:dLbls>
          <c:dLblPos val="ctr"/>
          <c:showLegendKey val="0"/>
          <c:showVal val="1"/>
          <c:showCatName val="0"/>
          <c:showSerName val="0"/>
          <c:showPercent val="0"/>
          <c:showBubbleSize val="0"/>
        </c:dLbls>
        <c:gapWidth val="150"/>
        <c:overlap val="100"/>
        <c:axId val="1973480352"/>
        <c:axId val="1973478912"/>
      </c:barChart>
      <c:catAx>
        <c:axId val="1973480352"/>
        <c:scaling>
          <c:orientation val="minMax"/>
        </c:scaling>
        <c:delete val="1"/>
        <c:axPos val="b"/>
        <c:numFmt formatCode="General" sourceLinked="1"/>
        <c:majorTickMark val="none"/>
        <c:minorTickMark val="none"/>
        <c:tickLblPos val="nextTo"/>
        <c:crossAx val="1973478912"/>
        <c:crosses val="autoZero"/>
        <c:auto val="1"/>
        <c:lblAlgn val="ctr"/>
        <c:lblOffset val="100"/>
        <c:noMultiLvlLbl val="0"/>
      </c:catAx>
      <c:valAx>
        <c:axId val="197347891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7348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49C7B-85BE-4DBF-9E79-2E1984651B2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DA42EA0B-C6B8-42C8-919D-30C33219CAC4}">
      <dgm:prSet phldrT="[Text]" custT="1"/>
      <dgm:spPr/>
      <dgm:t>
        <a:bodyPr/>
        <a:lstStyle/>
        <a:p>
          <a:r>
            <a:rPr lang="en-US" sz="2000" dirty="0"/>
            <a:t>Open End Commingled Fund</a:t>
          </a:r>
        </a:p>
      </dgm:t>
    </dgm:pt>
    <dgm:pt modelId="{5DC5591B-9CDD-41D1-89BA-4F377B32F7A8}" type="parTrans" cxnId="{F9A23C7C-E0DB-44E1-978D-90B3816465AD}">
      <dgm:prSet/>
      <dgm:spPr/>
      <dgm:t>
        <a:bodyPr/>
        <a:lstStyle/>
        <a:p>
          <a:endParaRPr lang="en-US"/>
        </a:p>
      </dgm:t>
    </dgm:pt>
    <dgm:pt modelId="{D78D2A8F-CF79-40F5-84E4-8996CCE65D74}" type="sibTrans" cxnId="{F9A23C7C-E0DB-44E1-978D-90B3816465AD}">
      <dgm:prSet/>
      <dgm:spPr/>
      <dgm:t>
        <a:bodyPr/>
        <a:lstStyle/>
        <a:p>
          <a:endParaRPr lang="en-US"/>
        </a:p>
      </dgm:t>
    </dgm:pt>
    <dgm:pt modelId="{C814D813-A4B4-442F-9DEA-1E8BCE36CEDD}">
      <dgm:prSet phldrT="[Text]" custT="1"/>
      <dgm:spPr/>
      <dgm:t>
        <a:bodyPr/>
        <a:lstStyle/>
        <a:p>
          <a:pPr indent="-91440">
            <a:lnSpc>
              <a:spcPct val="100000"/>
            </a:lnSpc>
            <a:spcBef>
              <a:spcPts val="0"/>
            </a:spcBef>
            <a:spcAft>
              <a:spcPts val="0"/>
            </a:spcAft>
          </a:pPr>
          <a:r>
            <a:rPr lang="en-US" sz="1100" dirty="0"/>
            <a:t>Typically for Core and Core Plus Real Estate</a:t>
          </a:r>
        </a:p>
      </dgm:t>
    </dgm:pt>
    <dgm:pt modelId="{F10467C3-D138-4E83-96CB-42627E761335}" type="parTrans" cxnId="{2611F524-34C9-4A0F-B912-26FD79C3B673}">
      <dgm:prSet/>
      <dgm:spPr/>
      <dgm:t>
        <a:bodyPr/>
        <a:lstStyle/>
        <a:p>
          <a:endParaRPr lang="en-US"/>
        </a:p>
      </dgm:t>
    </dgm:pt>
    <dgm:pt modelId="{9D359F47-3C2A-4F12-997C-9E87240E438F}" type="sibTrans" cxnId="{2611F524-34C9-4A0F-B912-26FD79C3B673}">
      <dgm:prSet/>
      <dgm:spPr/>
      <dgm:t>
        <a:bodyPr/>
        <a:lstStyle/>
        <a:p>
          <a:endParaRPr lang="en-US"/>
        </a:p>
      </dgm:t>
    </dgm:pt>
    <dgm:pt modelId="{218D7AEA-A103-4CD6-97D5-F1174D0BE49F}">
      <dgm:prSet phldrT="[Text]" custT="1"/>
      <dgm:spPr/>
      <dgm:t>
        <a:bodyPr/>
        <a:lstStyle/>
        <a:p>
          <a:pPr indent="-91440">
            <a:lnSpc>
              <a:spcPct val="100000"/>
            </a:lnSpc>
            <a:spcBef>
              <a:spcPts val="0"/>
            </a:spcBef>
            <a:spcAft>
              <a:spcPts val="0"/>
            </a:spcAft>
          </a:pPr>
          <a:r>
            <a:rPr lang="en-US" sz="1100" dirty="0"/>
            <a:t>Quarterly Liquidity in Normal Market Environment</a:t>
          </a:r>
        </a:p>
      </dgm:t>
    </dgm:pt>
    <dgm:pt modelId="{3B014479-264A-4806-B41F-B636CBD91155}" type="parTrans" cxnId="{369C7845-DA4B-4343-AC17-3A94F9B542C0}">
      <dgm:prSet/>
      <dgm:spPr/>
      <dgm:t>
        <a:bodyPr/>
        <a:lstStyle/>
        <a:p>
          <a:endParaRPr lang="en-US"/>
        </a:p>
      </dgm:t>
    </dgm:pt>
    <dgm:pt modelId="{DC1DB6AB-CDFB-40A9-8A11-D055AB63E2A9}" type="sibTrans" cxnId="{369C7845-DA4B-4343-AC17-3A94F9B542C0}">
      <dgm:prSet/>
      <dgm:spPr/>
      <dgm:t>
        <a:bodyPr/>
        <a:lstStyle/>
        <a:p>
          <a:endParaRPr lang="en-US"/>
        </a:p>
      </dgm:t>
    </dgm:pt>
    <dgm:pt modelId="{47BCDF2A-D87F-4B79-9FEB-D7FEDAD43476}">
      <dgm:prSet phldrT="[Text]" custT="1"/>
      <dgm:spPr/>
      <dgm:t>
        <a:bodyPr/>
        <a:lstStyle/>
        <a:p>
          <a:r>
            <a:rPr lang="en-US" sz="2000" dirty="0"/>
            <a:t>Primary Closed End Limited Partnership</a:t>
          </a:r>
        </a:p>
      </dgm:t>
    </dgm:pt>
    <dgm:pt modelId="{99C89691-056F-487A-9E4C-59D4F05ECF98}" type="parTrans" cxnId="{B936DFB9-BB80-4369-80B2-091B0A69F544}">
      <dgm:prSet/>
      <dgm:spPr/>
      <dgm:t>
        <a:bodyPr/>
        <a:lstStyle/>
        <a:p>
          <a:endParaRPr lang="en-US"/>
        </a:p>
      </dgm:t>
    </dgm:pt>
    <dgm:pt modelId="{5E704A87-9CB4-413B-86C2-9EB8BF23B636}" type="sibTrans" cxnId="{B936DFB9-BB80-4369-80B2-091B0A69F544}">
      <dgm:prSet/>
      <dgm:spPr/>
      <dgm:t>
        <a:bodyPr/>
        <a:lstStyle/>
        <a:p>
          <a:endParaRPr lang="en-US"/>
        </a:p>
      </dgm:t>
    </dgm:pt>
    <dgm:pt modelId="{043ADC0B-EC18-48A9-A957-9A948A419613}">
      <dgm:prSet phldrT="[Text]" custT="1"/>
      <dgm:spPr/>
      <dgm:t>
        <a:bodyPr/>
        <a:lstStyle/>
        <a:p>
          <a:pPr indent="-91440">
            <a:lnSpc>
              <a:spcPct val="100000"/>
            </a:lnSpc>
            <a:spcAft>
              <a:spcPts val="0"/>
            </a:spcAft>
          </a:pPr>
          <a:r>
            <a:rPr lang="en-US" sz="1100" kern="1200" dirty="0">
              <a:solidFill>
                <a:prstClr val="black">
                  <a:hueOff val="0"/>
                  <a:satOff val="0"/>
                  <a:lumOff val="0"/>
                  <a:alphaOff val="0"/>
                </a:prstClr>
              </a:solidFill>
              <a:latin typeface="Arial"/>
              <a:ea typeface="+mn-ea"/>
              <a:cs typeface="+mn-cs"/>
            </a:rPr>
            <a:t>Typically a 10-year term</a:t>
          </a:r>
        </a:p>
      </dgm:t>
    </dgm:pt>
    <dgm:pt modelId="{DFD42130-B202-409B-9F52-34626F2A14AF}" type="parTrans" cxnId="{75229740-753A-472D-92A9-63AB54ED562A}">
      <dgm:prSet/>
      <dgm:spPr/>
      <dgm:t>
        <a:bodyPr/>
        <a:lstStyle/>
        <a:p>
          <a:endParaRPr lang="en-US"/>
        </a:p>
      </dgm:t>
    </dgm:pt>
    <dgm:pt modelId="{4C646BF2-C397-44A5-9E06-829CF7D17CBF}" type="sibTrans" cxnId="{75229740-753A-472D-92A9-63AB54ED562A}">
      <dgm:prSet/>
      <dgm:spPr/>
      <dgm:t>
        <a:bodyPr/>
        <a:lstStyle/>
        <a:p>
          <a:endParaRPr lang="en-US"/>
        </a:p>
      </dgm:t>
    </dgm:pt>
    <dgm:pt modelId="{FF0638E8-2637-403C-8D0A-F271114FAE59}">
      <dgm:prSet phldrT="[Text]" custT="1"/>
      <dgm:spPr/>
      <dgm:t>
        <a:bodyPr/>
        <a:lstStyle/>
        <a:p>
          <a:r>
            <a:rPr lang="en-US" sz="2000" dirty="0"/>
            <a:t>Secondary, Fund of Funds &amp; Co-Investments</a:t>
          </a:r>
        </a:p>
      </dgm:t>
    </dgm:pt>
    <dgm:pt modelId="{4B28018E-A917-462E-9268-581355E1E3A1}" type="parTrans" cxnId="{0858969E-46B4-4E5B-9FEF-A53420BFC894}">
      <dgm:prSet/>
      <dgm:spPr/>
      <dgm:t>
        <a:bodyPr/>
        <a:lstStyle/>
        <a:p>
          <a:endParaRPr lang="en-US"/>
        </a:p>
      </dgm:t>
    </dgm:pt>
    <dgm:pt modelId="{FD59729B-8DE5-4025-8154-09563AD3442D}" type="sibTrans" cxnId="{0858969E-46B4-4E5B-9FEF-A53420BFC894}">
      <dgm:prSet/>
      <dgm:spPr/>
      <dgm:t>
        <a:bodyPr/>
        <a:lstStyle/>
        <a:p>
          <a:endParaRPr lang="en-US"/>
        </a:p>
      </dgm:t>
    </dgm:pt>
    <dgm:pt modelId="{904B1ADC-38B8-412A-986E-8F40F19CDACA}">
      <dgm:prSet phldrT="[Text]" custT="1"/>
      <dgm:spPr/>
      <dgm:t>
        <a:bodyPr/>
        <a:lstStyle/>
        <a:p>
          <a:pPr indent="-91440">
            <a:lnSpc>
              <a:spcPct val="100000"/>
            </a:lnSpc>
            <a:spcAft>
              <a:spcPts val="0"/>
            </a:spcAft>
          </a:pPr>
          <a:r>
            <a:rPr lang="en-US" sz="1100" dirty="0"/>
            <a:t>Lesser Part of Real Estate Universe</a:t>
          </a:r>
        </a:p>
      </dgm:t>
    </dgm:pt>
    <dgm:pt modelId="{B8353104-0BE9-425A-AB2F-87CCC2494D88}" type="parTrans" cxnId="{897C7430-CFFC-4C0F-80DF-E27AA4CFD1D1}">
      <dgm:prSet/>
      <dgm:spPr/>
      <dgm:t>
        <a:bodyPr/>
        <a:lstStyle/>
        <a:p>
          <a:endParaRPr lang="en-US"/>
        </a:p>
      </dgm:t>
    </dgm:pt>
    <dgm:pt modelId="{E1DB4DE6-2995-4CDC-9BED-C1342DEDEE11}" type="sibTrans" cxnId="{897C7430-CFFC-4C0F-80DF-E27AA4CFD1D1}">
      <dgm:prSet/>
      <dgm:spPr/>
      <dgm:t>
        <a:bodyPr/>
        <a:lstStyle/>
        <a:p>
          <a:endParaRPr lang="en-US"/>
        </a:p>
      </dgm:t>
    </dgm:pt>
    <dgm:pt modelId="{D005444C-D198-444C-97A7-AAD8C22F0444}">
      <dgm:prSet custT="1"/>
      <dgm:spPr/>
      <dgm:t>
        <a:bodyPr/>
        <a:lstStyle/>
        <a:p>
          <a:r>
            <a:rPr lang="en-US" sz="2000" dirty="0"/>
            <a:t>REITs</a:t>
          </a:r>
        </a:p>
      </dgm:t>
    </dgm:pt>
    <dgm:pt modelId="{FDF10F80-92E8-40AC-9707-9C5548BD198F}" type="parTrans" cxnId="{5933BA42-AE63-47FA-88C3-7D9988C75423}">
      <dgm:prSet/>
      <dgm:spPr/>
      <dgm:t>
        <a:bodyPr/>
        <a:lstStyle/>
        <a:p>
          <a:endParaRPr lang="en-US"/>
        </a:p>
      </dgm:t>
    </dgm:pt>
    <dgm:pt modelId="{1C433986-B468-435E-A76B-04D7A89518CF}" type="sibTrans" cxnId="{5933BA42-AE63-47FA-88C3-7D9988C75423}">
      <dgm:prSet/>
      <dgm:spPr/>
      <dgm:t>
        <a:bodyPr/>
        <a:lstStyle/>
        <a:p>
          <a:endParaRPr lang="en-US"/>
        </a:p>
      </dgm:t>
    </dgm:pt>
    <dgm:pt modelId="{373D2A47-96F1-4DBC-BE3A-E0A8C496E34D}">
      <dgm:prSet phldrT="[Text]" custT="1"/>
      <dgm:spPr/>
      <dgm:t>
        <a:bodyPr/>
        <a:lstStyle/>
        <a:p>
          <a:pPr indent="-91440">
            <a:lnSpc>
              <a:spcPct val="100000"/>
            </a:lnSpc>
            <a:spcBef>
              <a:spcPts val="0"/>
            </a:spcBef>
            <a:spcAft>
              <a:spcPts val="0"/>
            </a:spcAft>
          </a:pPr>
          <a:r>
            <a:rPr lang="en-US" sz="1100" dirty="0"/>
            <a:t>Diversified Portfolio</a:t>
          </a:r>
        </a:p>
      </dgm:t>
    </dgm:pt>
    <dgm:pt modelId="{E4EE84C9-9A76-4225-A663-E70A5AD4F1AC}" type="parTrans" cxnId="{FBC0547C-025F-4E2E-AA95-17EBE1282C2C}">
      <dgm:prSet/>
      <dgm:spPr/>
      <dgm:t>
        <a:bodyPr/>
        <a:lstStyle/>
        <a:p>
          <a:endParaRPr lang="en-US"/>
        </a:p>
      </dgm:t>
    </dgm:pt>
    <dgm:pt modelId="{67E97001-9761-44E4-AF62-8718965023E1}" type="sibTrans" cxnId="{FBC0547C-025F-4E2E-AA95-17EBE1282C2C}">
      <dgm:prSet/>
      <dgm:spPr/>
      <dgm:t>
        <a:bodyPr/>
        <a:lstStyle/>
        <a:p>
          <a:endParaRPr lang="en-US"/>
        </a:p>
      </dgm:t>
    </dgm:pt>
    <dgm:pt modelId="{6EE90F0A-CF1F-4A0C-BEFF-62727B5F6CF7}">
      <dgm:prSet phldrT="[Text]" custT="1"/>
      <dgm:spPr/>
      <dgm:t>
        <a:bodyPr/>
        <a:lstStyle/>
        <a:p>
          <a:pPr indent="-91440">
            <a:lnSpc>
              <a:spcPct val="100000"/>
            </a:lnSpc>
            <a:spcAft>
              <a:spcPts val="0"/>
            </a:spcAft>
          </a:pPr>
          <a:r>
            <a:rPr lang="en-US" sz="1100" kern="1200" dirty="0">
              <a:solidFill>
                <a:prstClr val="black">
                  <a:hueOff val="0"/>
                  <a:satOff val="0"/>
                  <a:lumOff val="0"/>
                  <a:alphaOff val="0"/>
                </a:prstClr>
              </a:solidFill>
              <a:latin typeface="Arial"/>
              <a:ea typeface="+mn-ea"/>
              <a:cs typeface="+mn-cs"/>
            </a:rPr>
            <a:t>Value-Add and Opportunistic Strategies primarily</a:t>
          </a:r>
        </a:p>
      </dgm:t>
    </dgm:pt>
    <dgm:pt modelId="{DFBA9840-E9E3-420B-9470-73E7C3F3479C}" type="parTrans" cxnId="{5161A5FA-F7E2-4505-8FE4-9E5047257E18}">
      <dgm:prSet/>
      <dgm:spPr/>
      <dgm:t>
        <a:bodyPr/>
        <a:lstStyle/>
        <a:p>
          <a:endParaRPr lang="en-US"/>
        </a:p>
      </dgm:t>
    </dgm:pt>
    <dgm:pt modelId="{D59B543B-EE5E-4020-BDBE-F48A470F9241}" type="sibTrans" cxnId="{5161A5FA-F7E2-4505-8FE4-9E5047257E18}">
      <dgm:prSet/>
      <dgm:spPr/>
      <dgm:t>
        <a:bodyPr/>
        <a:lstStyle/>
        <a:p>
          <a:endParaRPr lang="en-US"/>
        </a:p>
      </dgm:t>
    </dgm:pt>
    <dgm:pt modelId="{A2A05982-7766-4FBD-8094-569E153D27FF}">
      <dgm:prSet phldrT="[Text]" custT="1"/>
      <dgm:spPr/>
      <dgm:t>
        <a:bodyPr/>
        <a:lstStyle/>
        <a:p>
          <a:pPr indent="-91440">
            <a:lnSpc>
              <a:spcPct val="100000"/>
            </a:lnSpc>
            <a:spcAft>
              <a:spcPts val="0"/>
            </a:spcAft>
          </a:pPr>
          <a:r>
            <a:rPr lang="en-US" sz="1100" kern="1200" dirty="0">
              <a:solidFill>
                <a:prstClr val="black">
                  <a:hueOff val="0"/>
                  <a:satOff val="0"/>
                  <a:lumOff val="0"/>
                  <a:alphaOff val="0"/>
                </a:prstClr>
              </a:solidFill>
              <a:latin typeface="Arial"/>
              <a:ea typeface="+mn-ea"/>
              <a:cs typeface="+mn-cs"/>
            </a:rPr>
            <a:t>More concentrated Portfolio</a:t>
          </a:r>
        </a:p>
      </dgm:t>
    </dgm:pt>
    <dgm:pt modelId="{0E853677-3B33-4B8C-B2F7-FAD259549E4D}" type="parTrans" cxnId="{61C87DBD-85DA-4FB2-93E7-6AFD5E5C94DE}">
      <dgm:prSet/>
      <dgm:spPr/>
      <dgm:t>
        <a:bodyPr/>
        <a:lstStyle/>
        <a:p>
          <a:endParaRPr lang="en-US"/>
        </a:p>
      </dgm:t>
    </dgm:pt>
    <dgm:pt modelId="{22FB65F5-E4D3-4F36-A488-E515C307E790}" type="sibTrans" cxnId="{61C87DBD-85DA-4FB2-93E7-6AFD5E5C94DE}">
      <dgm:prSet/>
      <dgm:spPr/>
      <dgm:t>
        <a:bodyPr/>
        <a:lstStyle/>
        <a:p>
          <a:endParaRPr lang="en-US"/>
        </a:p>
      </dgm:t>
    </dgm:pt>
    <dgm:pt modelId="{BF1C1702-2D61-4F29-82C3-1CFD2B7B317C}">
      <dgm:prSet phldrT="[Text]" custT="1"/>
      <dgm:spPr/>
      <dgm:t>
        <a:bodyPr/>
        <a:lstStyle/>
        <a:p>
          <a:pPr indent="-91440">
            <a:lnSpc>
              <a:spcPct val="100000"/>
            </a:lnSpc>
            <a:spcAft>
              <a:spcPts val="0"/>
            </a:spcAft>
          </a:pPr>
          <a:r>
            <a:rPr lang="en-US" sz="1100" kern="1200" dirty="0">
              <a:solidFill>
                <a:prstClr val="black">
                  <a:hueOff val="0"/>
                  <a:satOff val="0"/>
                  <a:lumOff val="0"/>
                  <a:alphaOff val="0"/>
                </a:prstClr>
              </a:solidFill>
              <a:latin typeface="Arial"/>
              <a:ea typeface="+mn-ea"/>
              <a:cs typeface="+mn-cs"/>
            </a:rPr>
            <a:t>Blind Pool Risk</a:t>
          </a:r>
        </a:p>
      </dgm:t>
    </dgm:pt>
    <dgm:pt modelId="{DD863915-DB0D-4C6F-9F2B-8B535F8691AD}" type="parTrans" cxnId="{E35B004D-A747-40A2-9E51-776E8386AD60}">
      <dgm:prSet/>
      <dgm:spPr/>
      <dgm:t>
        <a:bodyPr/>
        <a:lstStyle/>
        <a:p>
          <a:endParaRPr lang="en-US"/>
        </a:p>
      </dgm:t>
    </dgm:pt>
    <dgm:pt modelId="{5D888428-362B-45E4-89AB-E90272C6FB11}" type="sibTrans" cxnId="{E35B004D-A747-40A2-9E51-776E8386AD60}">
      <dgm:prSet/>
      <dgm:spPr/>
      <dgm:t>
        <a:bodyPr/>
        <a:lstStyle/>
        <a:p>
          <a:endParaRPr lang="en-US"/>
        </a:p>
      </dgm:t>
    </dgm:pt>
    <dgm:pt modelId="{B535F06D-6AC4-47FC-8C18-7786A11694BB}">
      <dgm:prSet phldrT="[Text]" custT="1"/>
      <dgm:spPr/>
      <dgm:t>
        <a:bodyPr/>
        <a:lstStyle/>
        <a:p>
          <a:pPr indent="-91440">
            <a:lnSpc>
              <a:spcPct val="100000"/>
            </a:lnSpc>
            <a:spcAft>
              <a:spcPts val="0"/>
            </a:spcAft>
          </a:pPr>
          <a:r>
            <a:rPr lang="en-US" sz="1100" dirty="0"/>
            <a:t>Highly diversified portfolio</a:t>
          </a:r>
        </a:p>
      </dgm:t>
    </dgm:pt>
    <dgm:pt modelId="{6313DC5F-F2BF-4CD2-8E5F-626C03E46DE1}" type="parTrans" cxnId="{3710FDDE-6DC5-4339-A89D-86918CE9700A}">
      <dgm:prSet/>
      <dgm:spPr/>
      <dgm:t>
        <a:bodyPr/>
        <a:lstStyle/>
        <a:p>
          <a:endParaRPr lang="en-US"/>
        </a:p>
      </dgm:t>
    </dgm:pt>
    <dgm:pt modelId="{5D8B258F-7AB0-48F5-B1DB-48A01515FBA4}" type="sibTrans" cxnId="{3710FDDE-6DC5-4339-A89D-86918CE9700A}">
      <dgm:prSet/>
      <dgm:spPr/>
      <dgm:t>
        <a:bodyPr/>
        <a:lstStyle/>
        <a:p>
          <a:endParaRPr lang="en-US"/>
        </a:p>
      </dgm:t>
    </dgm:pt>
    <dgm:pt modelId="{2042C05F-5074-4823-AC16-21450E345A22}">
      <dgm:prSet phldrT="[Text]" custT="1"/>
      <dgm:spPr/>
      <dgm:t>
        <a:bodyPr/>
        <a:lstStyle/>
        <a:p>
          <a:pPr indent="-91440">
            <a:lnSpc>
              <a:spcPct val="100000"/>
            </a:lnSpc>
            <a:spcAft>
              <a:spcPts val="0"/>
            </a:spcAft>
          </a:pPr>
          <a:r>
            <a:rPr lang="en-US" sz="1100" dirty="0"/>
            <a:t>Typically a 10+ year term</a:t>
          </a:r>
        </a:p>
      </dgm:t>
    </dgm:pt>
    <dgm:pt modelId="{901D8B07-F070-4F11-88E0-982833C2976A}" type="parTrans" cxnId="{4077E82B-825C-46D6-B478-1E7486D3BF05}">
      <dgm:prSet/>
      <dgm:spPr/>
      <dgm:t>
        <a:bodyPr/>
        <a:lstStyle/>
        <a:p>
          <a:endParaRPr lang="en-US"/>
        </a:p>
      </dgm:t>
    </dgm:pt>
    <dgm:pt modelId="{F3C3B60D-D5D6-4AAB-92DE-FEA8B51F7749}" type="sibTrans" cxnId="{4077E82B-825C-46D6-B478-1E7486D3BF05}">
      <dgm:prSet/>
      <dgm:spPr/>
      <dgm:t>
        <a:bodyPr/>
        <a:lstStyle/>
        <a:p>
          <a:endParaRPr lang="en-US"/>
        </a:p>
      </dgm:t>
    </dgm:pt>
    <dgm:pt modelId="{DB5C4C56-636D-4D73-BB13-56017B711DB7}">
      <dgm:prSet phldrT="[Text]" custT="1"/>
      <dgm:spPr/>
      <dgm:t>
        <a:bodyPr/>
        <a:lstStyle/>
        <a:p>
          <a:pPr indent="-91440">
            <a:lnSpc>
              <a:spcPct val="100000"/>
            </a:lnSpc>
            <a:spcAft>
              <a:spcPts val="0"/>
            </a:spcAft>
          </a:pPr>
          <a:r>
            <a:rPr lang="en-US" sz="1100" dirty="0"/>
            <a:t>Double Layer of Fees and Expenses </a:t>
          </a:r>
          <a:endParaRPr lang="en-US" sz="1050" dirty="0"/>
        </a:p>
      </dgm:t>
    </dgm:pt>
    <dgm:pt modelId="{4FB33CE3-7D6D-4180-82F6-3BF16814E4A4}" type="parTrans" cxnId="{DBAD53F9-58C2-4657-A588-E9C4FAB7935F}">
      <dgm:prSet/>
      <dgm:spPr/>
      <dgm:t>
        <a:bodyPr/>
        <a:lstStyle/>
        <a:p>
          <a:endParaRPr lang="en-US"/>
        </a:p>
      </dgm:t>
    </dgm:pt>
    <dgm:pt modelId="{CB6F5A4B-18A9-40DA-8793-99FD7965D9AA}" type="sibTrans" cxnId="{DBAD53F9-58C2-4657-A588-E9C4FAB7935F}">
      <dgm:prSet/>
      <dgm:spPr/>
      <dgm:t>
        <a:bodyPr/>
        <a:lstStyle/>
        <a:p>
          <a:endParaRPr lang="en-US"/>
        </a:p>
      </dgm:t>
    </dgm:pt>
    <dgm:pt modelId="{A1DE44FB-F89B-4B2E-B3E4-4326859550E0}">
      <dgm:prSet custT="1"/>
      <dgm:spPr/>
      <dgm:t>
        <a:bodyPr/>
        <a:lstStyle/>
        <a:p>
          <a:pPr indent="-91440">
            <a:lnSpc>
              <a:spcPct val="100000"/>
            </a:lnSpc>
            <a:spcAft>
              <a:spcPts val="0"/>
            </a:spcAft>
          </a:pPr>
          <a:r>
            <a:rPr lang="en-US" sz="1100" dirty="0"/>
            <a:t>Publicly Traded</a:t>
          </a:r>
        </a:p>
      </dgm:t>
    </dgm:pt>
    <dgm:pt modelId="{064B8200-C7E7-4CA5-91DD-AB2ED9BAE329}" type="parTrans" cxnId="{97F5883E-5714-4AEA-821D-C17CE35CA5C4}">
      <dgm:prSet/>
      <dgm:spPr/>
      <dgm:t>
        <a:bodyPr/>
        <a:lstStyle/>
        <a:p>
          <a:endParaRPr lang="en-US"/>
        </a:p>
      </dgm:t>
    </dgm:pt>
    <dgm:pt modelId="{35201357-39E1-4A6C-ABCD-3DC91EBAEEDD}" type="sibTrans" cxnId="{97F5883E-5714-4AEA-821D-C17CE35CA5C4}">
      <dgm:prSet/>
      <dgm:spPr/>
      <dgm:t>
        <a:bodyPr/>
        <a:lstStyle/>
        <a:p>
          <a:endParaRPr lang="en-US"/>
        </a:p>
      </dgm:t>
    </dgm:pt>
    <dgm:pt modelId="{67D3569D-8C25-4C0A-A5C5-7A62212E61BD}">
      <dgm:prSet custT="1"/>
      <dgm:spPr/>
      <dgm:t>
        <a:bodyPr/>
        <a:lstStyle/>
        <a:p>
          <a:pPr indent="-91440">
            <a:lnSpc>
              <a:spcPct val="100000"/>
            </a:lnSpc>
            <a:spcAft>
              <a:spcPts val="0"/>
            </a:spcAft>
          </a:pPr>
          <a:r>
            <a:rPr lang="en-US" sz="1100" dirty="0"/>
            <a:t>Daily Liquidity</a:t>
          </a:r>
        </a:p>
      </dgm:t>
    </dgm:pt>
    <dgm:pt modelId="{1D9931F7-60EE-4B5F-AA08-84CB5F3A483F}" type="parTrans" cxnId="{5C04AD20-859D-4ABF-94FE-4D89591BB9C0}">
      <dgm:prSet/>
      <dgm:spPr/>
      <dgm:t>
        <a:bodyPr/>
        <a:lstStyle/>
        <a:p>
          <a:endParaRPr lang="en-US"/>
        </a:p>
      </dgm:t>
    </dgm:pt>
    <dgm:pt modelId="{42B2215D-D24F-4391-85EF-CE4A644BCFFA}" type="sibTrans" cxnId="{5C04AD20-859D-4ABF-94FE-4D89591BB9C0}">
      <dgm:prSet/>
      <dgm:spPr/>
      <dgm:t>
        <a:bodyPr/>
        <a:lstStyle/>
        <a:p>
          <a:endParaRPr lang="en-US"/>
        </a:p>
      </dgm:t>
    </dgm:pt>
    <dgm:pt modelId="{FBF62CDD-5E8D-4671-B044-8AE80589247A}">
      <dgm:prSet custT="1"/>
      <dgm:spPr/>
      <dgm:t>
        <a:bodyPr/>
        <a:lstStyle/>
        <a:p>
          <a:pPr indent="-91440">
            <a:lnSpc>
              <a:spcPct val="100000"/>
            </a:lnSpc>
            <a:spcAft>
              <a:spcPts val="0"/>
            </a:spcAft>
          </a:pPr>
          <a:r>
            <a:rPr lang="en-US" sz="1100" dirty="0"/>
            <a:t>Large, diverse investment universe</a:t>
          </a:r>
        </a:p>
      </dgm:t>
    </dgm:pt>
    <dgm:pt modelId="{DDAECD2E-0768-4368-95A6-2E22A6A1FA4E}" type="parTrans" cxnId="{C102EA46-7EA3-40DE-BCD5-DF327946DEBC}">
      <dgm:prSet/>
      <dgm:spPr/>
      <dgm:t>
        <a:bodyPr/>
        <a:lstStyle/>
        <a:p>
          <a:endParaRPr lang="en-US"/>
        </a:p>
      </dgm:t>
    </dgm:pt>
    <dgm:pt modelId="{7DC8C85C-35A2-4C9E-ACFE-78241866A433}" type="sibTrans" cxnId="{C102EA46-7EA3-40DE-BCD5-DF327946DEBC}">
      <dgm:prSet/>
      <dgm:spPr/>
      <dgm:t>
        <a:bodyPr/>
        <a:lstStyle/>
        <a:p>
          <a:endParaRPr lang="en-US"/>
        </a:p>
      </dgm:t>
    </dgm:pt>
    <dgm:pt modelId="{198BFF4C-158C-4B96-A7EB-357097B9DA2E}">
      <dgm:prSet phldrT="[Text]" custT="1"/>
      <dgm:spPr/>
      <dgm:t>
        <a:bodyPr/>
        <a:lstStyle/>
        <a:p>
          <a:pPr indent="-91440">
            <a:lnSpc>
              <a:spcPct val="100000"/>
            </a:lnSpc>
            <a:spcBef>
              <a:spcPts val="0"/>
            </a:spcBef>
            <a:spcAft>
              <a:spcPts val="0"/>
            </a:spcAft>
          </a:pPr>
          <a:r>
            <a:rPr lang="en-US" sz="1100" dirty="0"/>
            <a:t>Attractive income return</a:t>
          </a:r>
        </a:p>
      </dgm:t>
    </dgm:pt>
    <dgm:pt modelId="{9974060E-2D7E-4581-AD8D-CA599984707F}" type="parTrans" cxnId="{BA9018F2-B195-4F36-AD2A-ABC317EA2AE3}">
      <dgm:prSet/>
      <dgm:spPr/>
      <dgm:t>
        <a:bodyPr/>
        <a:lstStyle/>
        <a:p>
          <a:endParaRPr lang="en-US"/>
        </a:p>
      </dgm:t>
    </dgm:pt>
    <dgm:pt modelId="{E258611A-0192-4251-B25F-8F5EFB208211}" type="sibTrans" cxnId="{BA9018F2-B195-4F36-AD2A-ABC317EA2AE3}">
      <dgm:prSet/>
      <dgm:spPr/>
      <dgm:t>
        <a:bodyPr/>
        <a:lstStyle/>
        <a:p>
          <a:endParaRPr lang="en-US"/>
        </a:p>
      </dgm:t>
    </dgm:pt>
    <dgm:pt modelId="{207BA366-E4A8-48CA-9A30-4C0FE43A061C}">
      <dgm:prSet custT="1"/>
      <dgm:spPr/>
      <dgm:t>
        <a:bodyPr/>
        <a:lstStyle/>
        <a:p>
          <a:pPr indent="-91440">
            <a:lnSpc>
              <a:spcPct val="100000"/>
            </a:lnSpc>
            <a:spcAft>
              <a:spcPts val="0"/>
            </a:spcAft>
          </a:pPr>
          <a:r>
            <a:rPr lang="en-US" sz="1100" dirty="0"/>
            <a:t>Increased volatility compared to private real estate</a:t>
          </a:r>
        </a:p>
      </dgm:t>
    </dgm:pt>
    <dgm:pt modelId="{2F1F4FE1-2FDF-4821-9756-404FAC29C9EA}" type="parTrans" cxnId="{1C88D568-75D8-4142-955D-E668025EFDB1}">
      <dgm:prSet/>
      <dgm:spPr/>
      <dgm:t>
        <a:bodyPr/>
        <a:lstStyle/>
        <a:p>
          <a:endParaRPr lang="en-US"/>
        </a:p>
      </dgm:t>
    </dgm:pt>
    <dgm:pt modelId="{9BB36F45-3485-42B5-BBB1-A8841C8A1029}" type="sibTrans" cxnId="{1C88D568-75D8-4142-955D-E668025EFDB1}">
      <dgm:prSet/>
      <dgm:spPr/>
      <dgm:t>
        <a:bodyPr/>
        <a:lstStyle/>
        <a:p>
          <a:endParaRPr lang="en-US"/>
        </a:p>
      </dgm:t>
    </dgm:pt>
    <dgm:pt modelId="{056F7DBA-CCE2-4FB9-9F1B-B29FCC65C33A}">
      <dgm:prSet custT="1"/>
      <dgm:spPr/>
      <dgm:t>
        <a:bodyPr/>
        <a:lstStyle/>
        <a:p>
          <a:pPr indent="-91440">
            <a:lnSpc>
              <a:spcPct val="100000"/>
            </a:lnSpc>
            <a:spcAft>
              <a:spcPts val="0"/>
            </a:spcAft>
          </a:pPr>
          <a:r>
            <a:rPr lang="en-US" sz="1100" dirty="0"/>
            <a:t>Moderately levered at 20% - 45%</a:t>
          </a:r>
          <a:endParaRPr lang="en-US" sz="1050" dirty="0"/>
        </a:p>
      </dgm:t>
    </dgm:pt>
    <dgm:pt modelId="{C978614C-83C0-4B74-98BD-10D8CB28E36F}" type="parTrans" cxnId="{0E47A5D7-969F-4113-816C-0A42B279A318}">
      <dgm:prSet/>
      <dgm:spPr/>
      <dgm:t>
        <a:bodyPr/>
        <a:lstStyle/>
        <a:p>
          <a:endParaRPr lang="en-US"/>
        </a:p>
      </dgm:t>
    </dgm:pt>
    <dgm:pt modelId="{5EA08BB0-E057-4F3F-9108-CCBC7A41306C}" type="sibTrans" cxnId="{0E47A5D7-969F-4113-816C-0A42B279A318}">
      <dgm:prSet/>
      <dgm:spPr/>
      <dgm:t>
        <a:bodyPr/>
        <a:lstStyle/>
        <a:p>
          <a:endParaRPr lang="en-US"/>
        </a:p>
      </dgm:t>
    </dgm:pt>
    <dgm:pt modelId="{E46637E3-90C0-4B9D-ABAD-DD5560B0CA33}">
      <dgm:prSet phldrT="[Text]" custT="1"/>
      <dgm:spPr/>
      <dgm:t>
        <a:bodyPr/>
        <a:lstStyle/>
        <a:p>
          <a:pPr indent="-91440">
            <a:lnSpc>
              <a:spcPct val="100000"/>
            </a:lnSpc>
            <a:spcAft>
              <a:spcPts val="0"/>
            </a:spcAft>
          </a:pPr>
          <a:r>
            <a:rPr lang="en-US" sz="1100" kern="1200" dirty="0">
              <a:solidFill>
                <a:prstClr val="black">
                  <a:hueOff val="0"/>
                  <a:satOff val="0"/>
                  <a:lumOff val="0"/>
                  <a:alphaOff val="0"/>
                </a:prstClr>
              </a:solidFill>
              <a:latin typeface="Arial"/>
              <a:ea typeface="+mn-ea"/>
              <a:cs typeface="+mn-cs"/>
            </a:rPr>
            <a:t>Leverage 60%+</a:t>
          </a:r>
        </a:p>
      </dgm:t>
    </dgm:pt>
    <dgm:pt modelId="{42AB7287-0EA9-418D-B343-D5B90D15F21A}" type="parTrans" cxnId="{A780BD84-81ED-4618-A620-23A60AF1F455}">
      <dgm:prSet/>
      <dgm:spPr/>
      <dgm:t>
        <a:bodyPr/>
        <a:lstStyle/>
        <a:p>
          <a:endParaRPr lang="en-US"/>
        </a:p>
      </dgm:t>
    </dgm:pt>
    <dgm:pt modelId="{05EDEDE3-46B5-4992-AD67-C38EE301F405}" type="sibTrans" cxnId="{A780BD84-81ED-4618-A620-23A60AF1F455}">
      <dgm:prSet/>
      <dgm:spPr/>
      <dgm:t>
        <a:bodyPr/>
        <a:lstStyle/>
        <a:p>
          <a:endParaRPr lang="en-US"/>
        </a:p>
      </dgm:t>
    </dgm:pt>
    <dgm:pt modelId="{48EB530E-DB40-4055-B9D7-C7E2A0F60F69}">
      <dgm:prSet phldrT="[Text]" custT="1"/>
      <dgm:spPr/>
      <dgm:t>
        <a:bodyPr/>
        <a:lstStyle/>
        <a:p>
          <a:pPr indent="-91440">
            <a:lnSpc>
              <a:spcPct val="100000"/>
            </a:lnSpc>
            <a:spcBef>
              <a:spcPts val="0"/>
            </a:spcBef>
            <a:spcAft>
              <a:spcPts val="0"/>
            </a:spcAft>
          </a:pPr>
          <a:r>
            <a:rPr lang="en-US" sz="1100" dirty="0"/>
            <a:t>Leverage up to 40% for core, up to 55% for core plus.</a:t>
          </a:r>
          <a:endParaRPr lang="en-US" sz="1050" dirty="0"/>
        </a:p>
      </dgm:t>
    </dgm:pt>
    <dgm:pt modelId="{8C9CF996-0B36-49BD-BFA2-4459982448AF}" type="parTrans" cxnId="{CEB902B1-7C7B-4D7B-8E42-BD41FEDC00B1}">
      <dgm:prSet/>
      <dgm:spPr/>
      <dgm:t>
        <a:bodyPr/>
        <a:lstStyle/>
        <a:p>
          <a:endParaRPr lang="en-US"/>
        </a:p>
      </dgm:t>
    </dgm:pt>
    <dgm:pt modelId="{4E639391-FE61-4D98-B557-10FDCD0F4C73}" type="sibTrans" cxnId="{CEB902B1-7C7B-4D7B-8E42-BD41FEDC00B1}">
      <dgm:prSet/>
      <dgm:spPr/>
      <dgm:t>
        <a:bodyPr/>
        <a:lstStyle/>
        <a:p>
          <a:endParaRPr lang="en-US"/>
        </a:p>
      </dgm:t>
    </dgm:pt>
    <dgm:pt modelId="{4C2A0A5E-7174-4EFF-9F2C-5C54B31031FD}" type="pres">
      <dgm:prSet presAssocID="{11A49C7B-85BE-4DBF-9E79-2E1984651B23}" presName="Name0" presStyleCnt="0">
        <dgm:presLayoutVars>
          <dgm:dir/>
          <dgm:animLvl val="lvl"/>
          <dgm:resizeHandles val="exact"/>
        </dgm:presLayoutVars>
      </dgm:prSet>
      <dgm:spPr/>
    </dgm:pt>
    <dgm:pt modelId="{BE5747AE-A13A-4B96-9E64-BA9547FAA529}" type="pres">
      <dgm:prSet presAssocID="{DA42EA0B-C6B8-42C8-919D-30C33219CAC4}" presName="linNode" presStyleCnt="0"/>
      <dgm:spPr/>
    </dgm:pt>
    <dgm:pt modelId="{E69BF558-FF4D-4A62-8C91-2B9DD6CD7FC3}" type="pres">
      <dgm:prSet presAssocID="{DA42EA0B-C6B8-42C8-919D-30C33219CAC4}" presName="parentText" presStyleLbl="node1" presStyleIdx="0" presStyleCnt="4">
        <dgm:presLayoutVars>
          <dgm:chMax val="1"/>
          <dgm:bulletEnabled val="1"/>
        </dgm:presLayoutVars>
      </dgm:prSet>
      <dgm:spPr/>
    </dgm:pt>
    <dgm:pt modelId="{31AD7650-71DE-49D2-B2C9-FABD08B241C1}" type="pres">
      <dgm:prSet presAssocID="{DA42EA0B-C6B8-42C8-919D-30C33219CAC4}" presName="descendantText" presStyleLbl="alignAccFollowNode1" presStyleIdx="0" presStyleCnt="4" custScaleY="119397">
        <dgm:presLayoutVars>
          <dgm:bulletEnabled val="1"/>
        </dgm:presLayoutVars>
      </dgm:prSet>
      <dgm:spPr/>
    </dgm:pt>
    <dgm:pt modelId="{1BD7F99C-403F-419B-BA38-90D44323D580}" type="pres">
      <dgm:prSet presAssocID="{D78D2A8F-CF79-40F5-84E4-8996CCE65D74}" presName="sp" presStyleCnt="0"/>
      <dgm:spPr/>
    </dgm:pt>
    <dgm:pt modelId="{CE14A746-E1F2-47C3-8D06-E35FF70ED13A}" type="pres">
      <dgm:prSet presAssocID="{47BCDF2A-D87F-4B79-9FEB-D7FEDAD43476}" presName="linNode" presStyleCnt="0"/>
      <dgm:spPr/>
    </dgm:pt>
    <dgm:pt modelId="{D3DF874F-44AC-40AE-8757-EABEA18DA2A3}" type="pres">
      <dgm:prSet presAssocID="{47BCDF2A-D87F-4B79-9FEB-D7FEDAD43476}" presName="parentText" presStyleLbl="node1" presStyleIdx="1" presStyleCnt="4">
        <dgm:presLayoutVars>
          <dgm:chMax val="1"/>
          <dgm:bulletEnabled val="1"/>
        </dgm:presLayoutVars>
      </dgm:prSet>
      <dgm:spPr/>
    </dgm:pt>
    <dgm:pt modelId="{6077337E-4E67-4E64-8B67-D7FA05CF8599}" type="pres">
      <dgm:prSet presAssocID="{47BCDF2A-D87F-4B79-9FEB-D7FEDAD43476}" presName="descendantText" presStyleLbl="alignAccFollowNode1" presStyleIdx="1" presStyleCnt="4" custScaleY="122223">
        <dgm:presLayoutVars>
          <dgm:bulletEnabled val="1"/>
        </dgm:presLayoutVars>
      </dgm:prSet>
      <dgm:spPr/>
    </dgm:pt>
    <dgm:pt modelId="{1DFE84D2-0532-4414-9ADE-B7E6F6FD15EE}" type="pres">
      <dgm:prSet presAssocID="{5E704A87-9CB4-413B-86C2-9EB8BF23B636}" presName="sp" presStyleCnt="0"/>
      <dgm:spPr/>
    </dgm:pt>
    <dgm:pt modelId="{F411A2A4-7104-482C-B2AE-8D2B61137D91}" type="pres">
      <dgm:prSet presAssocID="{FF0638E8-2637-403C-8D0A-F271114FAE59}" presName="linNode" presStyleCnt="0"/>
      <dgm:spPr/>
    </dgm:pt>
    <dgm:pt modelId="{921E57BA-7429-488A-808D-6AEB95648BD5}" type="pres">
      <dgm:prSet presAssocID="{FF0638E8-2637-403C-8D0A-F271114FAE59}" presName="parentText" presStyleLbl="node1" presStyleIdx="2" presStyleCnt="4">
        <dgm:presLayoutVars>
          <dgm:chMax val="1"/>
          <dgm:bulletEnabled val="1"/>
        </dgm:presLayoutVars>
      </dgm:prSet>
      <dgm:spPr/>
    </dgm:pt>
    <dgm:pt modelId="{A561FE7B-F332-4A44-A258-28946BC6BE37}" type="pres">
      <dgm:prSet presAssocID="{FF0638E8-2637-403C-8D0A-F271114FAE59}" presName="descendantText" presStyleLbl="alignAccFollowNode1" presStyleIdx="2" presStyleCnt="4" custScaleY="106842">
        <dgm:presLayoutVars>
          <dgm:bulletEnabled val="1"/>
        </dgm:presLayoutVars>
      </dgm:prSet>
      <dgm:spPr/>
    </dgm:pt>
    <dgm:pt modelId="{92E25A78-2F5E-49BC-9620-890A9FC763BB}" type="pres">
      <dgm:prSet presAssocID="{FD59729B-8DE5-4025-8154-09563AD3442D}" presName="sp" presStyleCnt="0"/>
      <dgm:spPr/>
    </dgm:pt>
    <dgm:pt modelId="{9F4048BA-7E6E-40EC-AE2D-ED32D13B80DA}" type="pres">
      <dgm:prSet presAssocID="{D005444C-D198-444C-97A7-AAD8C22F0444}" presName="linNode" presStyleCnt="0"/>
      <dgm:spPr/>
    </dgm:pt>
    <dgm:pt modelId="{97FF0CBE-18A7-49A0-9549-D4AAFF826825}" type="pres">
      <dgm:prSet presAssocID="{D005444C-D198-444C-97A7-AAD8C22F0444}" presName="parentText" presStyleLbl="node1" presStyleIdx="3" presStyleCnt="4">
        <dgm:presLayoutVars>
          <dgm:chMax val="1"/>
          <dgm:bulletEnabled val="1"/>
        </dgm:presLayoutVars>
      </dgm:prSet>
      <dgm:spPr/>
    </dgm:pt>
    <dgm:pt modelId="{B50A46EF-9646-4C11-B34D-4210E2B79E17}" type="pres">
      <dgm:prSet presAssocID="{D005444C-D198-444C-97A7-AAD8C22F0444}" presName="descendantText" presStyleLbl="alignAccFollowNode1" presStyleIdx="3" presStyleCnt="4" custScaleY="107465" custLinFactNeighborX="-464" custLinFactNeighborY="5417">
        <dgm:presLayoutVars>
          <dgm:bulletEnabled val="1"/>
        </dgm:presLayoutVars>
      </dgm:prSet>
      <dgm:spPr/>
    </dgm:pt>
  </dgm:ptLst>
  <dgm:cxnLst>
    <dgm:cxn modelId="{5D3F6608-1A75-47DA-B02B-320FF24DBA81}" type="presOf" srcId="{48EB530E-DB40-4055-B9D7-C7E2A0F60F69}" destId="{31AD7650-71DE-49D2-B2C9-FABD08B241C1}" srcOrd="0" destOrd="4" presId="urn:microsoft.com/office/officeart/2005/8/layout/vList5"/>
    <dgm:cxn modelId="{310E301B-BD92-4BED-8B30-B0511EF37B1C}" type="presOf" srcId="{207BA366-E4A8-48CA-9A30-4C0FE43A061C}" destId="{B50A46EF-9646-4C11-B34D-4210E2B79E17}" srcOrd="0" destOrd="3" presId="urn:microsoft.com/office/officeart/2005/8/layout/vList5"/>
    <dgm:cxn modelId="{E9E6BA1F-53E4-4A71-B583-567E1098A65B}" type="presOf" srcId="{C814D813-A4B4-442F-9DEA-1E8BCE36CEDD}" destId="{31AD7650-71DE-49D2-B2C9-FABD08B241C1}" srcOrd="0" destOrd="0" presId="urn:microsoft.com/office/officeart/2005/8/layout/vList5"/>
    <dgm:cxn modelId="{5C04AD20-859D-4ABF-94FE-4D89591BB9C0}" srcId="{D005444C-D198-444C-97A7-AAD8C22F0444}" destId="{67D3569D-8C25-4C0A-A5C5-7A62212E61BD}" srcOrd="1" destOrd="0" parTransId="{1D9931F7-60EE-4B5F-AA08-84CB5F3A483F}" sibTransId="{42B2215D-D24F-4391-85EF-CE4A644BCFFA}"/>
    <dgm:cxn modelId="{2611F524-34C9-4A0F-B912-26FD79C3B673}" srcId="{DA42EA0B-C6B8-42C8-919D-30C33219CAC4}" destId="{C814D813-A4B4-442F-9DEA-1E8BCE36CEDD}" srcOrd="0" destOrd="0" parTransId="{F10467C3-D138-4E83-96CB-42627E761335}" sibTransId="{9D359F47-3C2A-4F12-997C-9E87240E438F}"/>
    <dgm:cxn modelId="{4077E82B-825C-46D6-B478-1E7486D3BF05}" srcId="{FF0638E8-2637-403C-8D0A-F271114FAE59}" destId="{2042C05F-5074-4823-AC16-21450E345A22}" srcOrd="2" destOrd="0" parTransId="{901D8B07-F070-4F11-88E0-982833C2976A}" sibTransId="{F3C3B60D-D5D6-4AAB-92DE-FEA8B51F7749}"/>
    <dgm:cxn modelId="{A7760E2C-C85A-4F0E-ACF2-4D3C4C3ED633}" type="presOf" srcId="{6EE90F0A-CF1F-4A0C-BEFF-62727B5F6CF7}" destId="{6077337E-4E67-4E64-8B67-D7FA05CF8599}" srcOrd="0" destOrd="1" presId="urn:microsoft.com/office/officeart/2005/8/layout/vList5"/>
    <dgm:cxn modelId="{7AF40830-6448-4711-8EE0-884670BAE53B}" type="presOf" srcId="{FF0638E8-2637-403C-8D0A-F271114FAE59}" destId="{921E57BA-7429-488A-808D-6AEB95648BD5}" srcOrd="0" destOrd="0" presId="urn:microsoft.com/office/officeart/2005/8/layout/vList5"/>
    <dgm:cxn modelId="{897C7430-CFFC-4C0F-80DF-E27AA4CFD1D1}" srcId="{FF0638E8-2637-403C-8D0A-F271114FAE59}" destId="{904B1ADC-38B8-412A-986E-8F40F19CDACA}" srcOrd="0" destOrd="0" parTransId="{B8353104-0BE9-425A-AB2F-87CCC2494D88}" sibTransId="{E1DB4DE6-2995-4CDC-9BED-C1342DEDEE11}"/>
    <dgm:cxn modelId="{17154536-5D52-49D7-9728-2440DF62040C}" type="presOf" srcId="{11A49C7B-85BE-4DBF-9E79-2E1984651B23}" destId="{4C2A0A5E-7174-4EFF-9F2C-5C54B31031FD}" srcOrd="0" destOrd="0" presId="urn:microsoft.com/office/officeart/2005/8/layout/vList5"/>
    <dgm:cxn modelId="{CDD4743A-27A7-4888-A73B-8BBA5EC0CD44}" type="presOf" srcId="{D005444C-D198-444C-97A7-AAD8C22F0444}" destId="{97FF0CBE-18A7-49A0-9549-D4AAFF826825}" srcOrd="0" destOrd="0" presId="urn:microsoft.com/office/officeart/2005/8/layout/vList5"/>
    <dgm:cxn modelId="{97F5883E-5714-4AEA-821D-C17CE35CA5C4}" srcId="{D005444C-D198-444C-97A7-AAD8C22F0444}" destId="{A1DE44FB-F89B-4B2E-B3E4-4326859550E0}" srcOrd="0" destOrd="0" parTransId="{064B8200-C7E7-4CA5-91DD-AB2ED9BAE329}" sibTransId="{35201357-39E1-4A6C-ABCD-3DC91EBAEEDD}"/>
    <dgm:cxn modelId="{75229740-753A-472D-92A9-63AB54ED562A}" srcId="{47BCDF2A-D87F-4B79-9FEB-D7FEDAD43476}" destId="{043ADC0B-EC18-48A9-A957-9A948A419613}" srcOrd="0" destOrd="0" parTransId="{DFD42130-B202-409B-9F52-34626F2A14AF}" sibTransId="{4C646BF2-C397-44A5-9E06-829CF7D17CBF}"/>
    <dgm:cxn modelId="{A0943D61-0F86-41FA-ACD9-B1997C667016}" type="presOf" srcId="{E46637E3-90C0-4B9D-ABAD-DD5560B0CA33}" destId="{6077337E-4E67-4E64-8B67-D7FA05CF8599}" srcOrd="0" destOrd="4" presId="urn:microsoft.com/office/officeart/2005/8/layout/vList5"/>
    <dgm:cxn modelId="{5933BA42-AE63-47FA-88C3-7D9988C75423}" srcId="{11A49C7B-85BE-4DBF-9E79-2E1984651B23}" destId="{D005444C-D198-444C-97A7-AAD8C22F0444}" srcOrd="3" destOrd="0" parTransId="{FDF10F80-92E8-40AC-9707-9C5548BD198F}" sibTransId="{1C433986-B468-435E-A76B-04D7A89518CF}"/>
    <dgm:cxn modelId="{DDA70C63-B898-4356-B2F9-2C821832C12C}" type="presOf" srcId="{043ADC0B-EC18-48A9-A957-9A948A419613}" destId="{6077337E-4E67-4E64-8B67-D7FA05CF8599}" srcOrd="0" destOrd="0" presId="urn:microsoft.com/office/officeart/2005/8/layout/vList5"/>
    <dgm:cxn modelId="{369C7845-DA4B-4343-AC17-3A94F9B542C0}" srcId="{DA42EA0B-C6B8-42C8-919D-30C33219CAC4}" destId="{218D7AEA-A103-4CD6-97D5-F1174D0BE49F}" srcOrd="1" destOrd="0" parTransId="{3B014479-264A-4806-B41F-B636CBD91155}" sibTransId="{DC1DB6AB-CDFB-40A9-8A11-D055AB63E2A9}"/>
    <dgm:cxn modelId="{C102EA46-7EA3-40DE-BCD5-DF327946DEBC}" srcId="{D005444C-D198-444C-97A7-AAD8C22F0444}" destId="{FBF62CDD-5E8D-4671-B044-8AE80589247A}" srcOrd="2" destOrd="0" parTransId="{DDAECD2E-0768-4368-95A6-2E22A6A1FA4E}" sibTransId="{7DC8C85C-35A2-4C9E-ACFE-78241866A433}"/>
    <dgm:cxn modelId="{1C88D568-75D8-4142-955D-E668025EFDB1}" srcId="{D005444C-D198-444C-97A7-AAD8C22F0444}" destId="{207BA366-E4A8-48CA-9A30-4C0FE43A061C}" srcOrd="3" destOrd="0" parTransId="{2F1F4FE1-2FDF-4821-9756-404FAC29C9EA}" sibTransId="{9BB36F45-3485-42B5-BBB1-A8841C8A1029}"/>
    <dgm:cxn modelId="{E35B004D-A747-40A2-9E51-776E8386AD60}" srcId="{47BCDF2A-D87F-4B79-9FEB-D7FEDAD43476}" destId="{BF1C1702-2D61-4F29-82C3-1CFD2B7B317C}" srcOrd="3" destOrd="0" parTransId="{DD863915-DB0D-4C6F-9F2B-8B535F8691AD}" sibTransId="{5D888428-362B-45E4-89AB-E90272C6FB11}"/>
    <dgm:cxn modelId="{B9E80F6F-FB47-4024-8BA9-A3A26790628D}" type="presOf" srcId="{DB5C4C56-636D-4D73-BB13-56017B711DB7}" destId="{A561FE7B-F332-4A44-A258-28946BC6BE37}" srcOrd="0" destOrd="3" presId="urn:microsoft.com/office/officeart/2005/8/layout/vList5"/>
    <dgm:cxn modelId="{ECC66474-914D-4C02-98CA-AD46BA8053DD}" type="presOf" srcId="{BF1C1702-2D61-4F29-82C3-1CFD2B7B317C}" destId="{6077337E-4E67-4E64-8B67-D7FA05CF8599}" srcOrd="0" destOrd="3" presId="urn:microsoft.com/office/officeart/2005/8/layout/vList5"/>
    <dgm:cxn modelId="{82BB2658-44A8-47AC-A61F-71E93B125DA9}" type="presOf" srcId="{218D7AEA-A103-4CD6-97D5-F1174D0BE49F}" destId="{31AD7650-71DE-49D2-B2C9-FABD08B241C1}" srcOrd="0" destOrd="1" presId="urn:microsoft.com/office/officeart/2005/8/layout/vList5"/>
    <dgm:cxn modelId="{C062897A-13DD-432A-8F4B-B718F1B3B425}" type="presOf" srcId="{47BCDF2A-D87F-4B79-9FEB-D7FEDAD43476}" destId="{D3DF874F-44AC-40AE-8757-EABEA18DA2A3}" srcOrd="0" destOrd="0" presId="urn:microsoft.com/office/officeart/2005/8/layout/vList5"/>
    <dgm:cxn modelId="{FBE80A7B-D714-44B2-9B6B-8323BFF9E09C}" type="presOf" srcId="{2042C05F-5074-4823-AC16-21450E345A22}" destId="{A561FE7B-F332-4A44-A258-28946BC6BE37}" srcOrd="0" destOrd="2" presId="urn:microsoft.com/office/officeart/2005/8/layout/vList5"/>
    <dgm:cxn modelId="{F9A23C7C-E0DB-44E1-978D-90B3816465AD}" srcId="{11A49C7B-85BE-4DBF-9E79-2E1984651B23}" destId="{DA42EA0B-C6B8-42C8-919D-30C33219CAC4}" srcOrd="0" destOrd="0" parTransId="{5DC5591B-9CDD-41D1-89BA-4F377B32F7A8}" sibTransId="{D78D2A8F-CF79-40F5-84E4-8996CCE65D74}"/>
    <dgm:cxn modelId="{FBC0547C-025F-4E2E-AA95-17EBE1282C2C}" srcId="{DA42EA0B-C6B8-42C8-919D-30C33219CAC4}" destId="{373D2A47-96F1-4DBC-BE3A-E0A8C496E34D}" srcOrd="2" destOrd="0" parTransId="{E4EE84C9-9A76-4225-A663-E70A5AD4F1AC}" sibTransId="{67E97001-9761-44E4-AF62-8718965023E1}"/>
    <dgm:cxn modelId="{E5091A7F-0864-4C9D-BD0B-9A12BE5890CB}" type="presOf" srcId="{198BFF4C-158C-4B96-A7EB-357097B9DA2E}" destId="{31AD7650-71DE-49D2-B2C9-FABD08B241C1}" srcOrd="0" destOrd="3" presId="urn:microsoft.com/office/officeart/2005/8/layout/vList5"/>
    <dgm:cxn modelId="{A780BD84-81ED-4618-A620-23A60AF1F455}" srcId="{47BCDF2A-D87F-4B79-9FEB-D7FEDAD43476}" destId="{E46637E3-90C0-4B9D-ABAD-DD5560B0CA33}" srcOrd="4" destOrd="0" parTransId="{42AB7287-0EA9-418D-B343-D5B90D15F21A}" sibTransId="{05EDEDE3-46B5-4992-AD67-C38EE301F405}"/>
    <dgm:cxn modelId="{BF936A8C-C01D-410C-A86C-13CD6BE84250}" type="presOf" srcId="{056F7DBA-CCE2-4FB9-9F1B-B29FCC65C33A}" destId="{B50A46EF-9646-4C11-B34D-4210E2B79E17}" srcOrd="0" destOrd="4" presId="urn:microsoft.com/office/officeart/2005/8/layout/vList5"/>
    <dgm:cxn modelId="{0858969E-46B4-4E5B-9FEF-A53420BFC894}" srcId="{11A49C7B-85BE-4DBF-9E79-2E1984651B23}" destId="{FF0638E8-2637-403C-8D0A-F271114FAE59}" srcOrd="2" destOrd="0" parTransId="{4B28018E-A917-462E-9268-581355E1E3A1}" sibTransId="{FD59729B-8DE5-4025-8154-09563AD3442D}"/>
    <dgm:cxn modelId="{DAE035A0-3503-4CB3-B5B4-967D182B6238}" type="presOf" srcId="{B535F06D-6AC4-47FC-8C18-7786A11694BB}" destId="{A561FE7B-F332-4A44-A258-28946BC6BE37}" srcOrd="0" destOrd="1" presId="urn:microsoft.com/office/officeart/2005/8/layout/vList5"/>
    <dgm:cxn modelId="{783FB7A3-3D6C-430D-AC2C-73640B3C9805}" type="presOf" srcId="{67D3569D-8C25-4C0A-A5C5-7A62212E61BD}" destId="{B50A46EF-9646-4C11-B34D-4210E2B79E17}" srcOrd="0" destOrd="1" presId="urn:microsoft.com/office/officeart/2005/8/layout/vList5"/>
    <dgm:cxn modelId="{09D9ABB0-C42F-423E-8F48-5D9D1D8731C1}" type="presOf" srcId="{A2A05982-7766-4FBD-8094-569E153D27FF}" destId="{6077337E-4E67-4E64-8B67-D7FA05CF8599}" srcOrd="0" destOrd="2" presId="urn:microsoft.com/office/officeart/2005/8/layout/vList5"/>
    <dgm:cxn modelId="{CEB902B1-7C7B-4D7B-8E42-BD41FEDC00B1}" srcId="{DA42EA0B-C6B8-42C8-919D-30C33219CAC4}" destId="{48EB530E-DB40-4055-B9D7-C7E2A0F60F69}" srcOrd="4" destOrd="0" parTransId="{8C9CF996-0B36-49BD-BFA2-4459982448AF}" sibTransId="{4E639391-FE61-4D98-B557-10FDCD0F4C73}"/>
    <dgm:cxn modelId="{BC32BEB1-55B0-4E0A-992E-D4A86FDD4BEF}" type="presOf" srcId="{FBF62CDD-5E8D-4671-B044-8AE80589247A}" destId="{B50A46EF-9646-4C11-B34D-4210E2B79E17}" srcOrd="0" destOrd="2" presId="urn:microsoft.com/office/officeart/2005/8/layout/vList5"/>
    <dgm:cxn modelId="{8A5496B4-58AF-4590-B5F6-2979ADB4053E}" type="presOf" srcId="{904B1ADC-38B8-412A-986E-8F40F19CDACA}" destId="{A561FE7B-F332-4A44-A258-28946BC6BE37}" srcOrd="0" destOrd="0" presId="urn:microsoft.com/office/officeart/2005/8/layout/vList5"/>
    <dgm:cxn modelId="{B936DFB9-BB80-4369-80B2-091B0A69F544}" srcId="{11A49C7B-85BE-4DBF-9E79-2E1984651B23}" destId="{47BCDF2A-D87F-4B79-9FEB-D7FEDAD43476}" srcOrd="1" destOrd="0" parTransId="{99C89691-056F-487A-9E4C-59D4F05ECF98}" sibTransId="{5E704A87-9CB4-413B-86C2-9EB8BF23B636}"/>
    <dgm:cxn modelId="{61C87DBD-85DA-4FB2-93E7-6AFD5E5C94DE}" srcId="{47BCDF2A-D87F-4B79-9FEB-D7FEDAD43476}" destId="{A2A05982-7766-4FBD-8094-569E153D27FF}" srcOrd="2" destOrd="0" parTransId="{0E853677-3B33-4B8C-B2F7-FAD259549E4D}" sibTransId="{22FB65F5-E4D3-4F36-A488-E515C307E790}"/>
    <dgm:cxn modelId="{DDC33ED2-5582-411F-9157-3979198EE7EA}" type="presOf" srcId="{373D2A47-96F1-4DBC-BE3A-E0A8C496E34D}" destId="{31AD7650-71DE-49D2-B2C9-FABD08B241C1}" srcOrd="0" destOrd="2" presId="urn:microsoft.com/office/officeart/2005/8/layout/vList5"/>
    <dgm:cxn modelId="{0E47A5D7-969F-4113-816C-0A42B279A318}" srcId="{D005444C-D198-444C-97A7-AAD8C22F0444}" destId="{056F7DBA-CCE2-4FB9-9F1B-B29FCC65C33A}" srcOrd="4" destOrd="0" parTransId="{C978614C-83C0-4B74-98BD-10D8CB28E36F}" sibTransId="{5EA08BB0-E057-4F3F-9108-CCBC7A41306C}"/>
    <dgm:cxn modelId="{3710FDDE-6DC5-4339-A89D-86918CE9700A}" srcId="{FF0638E8-2637-403C-8D0A-F271114FAE59}" destId="{B535F06D-6AC4-47FC-8C18-7786A11694BB}" srcOrd="1" destOrd="0" parTransId="{6313DC5F-F2BF-4CD2-8E5F-626C03E46DE1}" sibTransId="{5D8B258F-7AB0-48F5-B1DB-48A01515FBA4}"/>
    <dgm:cxn modelId="{E3DA45E5-BAB2-4385-8AA5-AE09C41F0896}" type="presOf" srcId="{DA42EA0B-C6B8-42C8-919D-30C33219CAC4}" destId="{E69BF558-FF4D-4A62-8C91-2B9DD6CD7FC3}" srcOrd="0" destOrd="0" presId="urn:microsoft.com/office/officeart/2005/8/layout/vList5"/>
    <dgm:cxn modelId="{04B8A6ED-E8CC-4BF7-9492-86F1395CF955}" type="presOf" srcId="{A1DE44FB-F89B-4B2E-B3E4-4326859550E0}" destId="{B50A46EF-9646-4C11-B34D-4210E2B79E17}" srcOrd="0" destOrd="0" presId="urn:microsoft.com/office/officeart/2005/8/layout/vList5"/>
    <dgm:cxn modelId="{BA9018F2-B195-4F36-AD2A-ABC317EA2AE3}" srcId="{DA42EA0B-C6B8-42C8-919D-30C33219CAC4}" destId="{198BFF4C-158C-4B96-A7EB-357097B9DA2E}" srcOrd="3" destOrd="0" parTransId="{9974060E-2D7E-4581-AD8D-CA599984707F}" sibTransId="{E258611A-0192-4251-B25F-8F5EFB208211}"/>
    <dgm:cxn modelId="{DBAD53F9-58C2-4657-A588-E9C4FAB7935F}" srcId="{FF0638E8-2637-403C-8D0A-F271114FAE59}" destId="{DB5C4C56-636D-4D73-BB13-56017B711DB7}" srcOrd="3" destOrd="0" parTransId="{4FB33CE3-7D6D-4180-82F6-3BF16814E4A4}" sibTransId="{CB6F5A4B-18A9-40DA-8793-99FD7965D9AA}"/>
    <dgm:cxn modelId="{5161A5FA-F7E2-4505-8FE4-9E5047257E18}" srcId="{47BCDF2A-D87F-4B79-9FEB-D7FEDAD43476}" destId="{6EE90F0A-CF1F-4A0C-BEFF-62727B5F6CF7}" srcOrd="1" destOrd="0" parTransId="{DFBA9840-E9E3-420B-9470-73E7C3F3479C}" sibTransId="{D59B543B-EE5E-4020-BDBE-F48A470F9241}"/>
    <dgm:cxn modelId="{514968ED-DC31-4172-BB85-83E6E2A8687D}" type="presParOf" srcId="{4C2A0A5E-7174-4EFF-9F2C-5C54B31031FD}" destId="{BE5747AE-A13A-4B96-9E64-BA9547FAA529}" srcOrd="0" destOrd="0" presId="urn:microsoft.com/office/officeart/2005/8/layout/vList5"/>
    <dgm:cxn modelId="{FBF06830-220E-467C-ADC5-AA51D0E958B2}" type="presParOf" srcId="{BE5747AE-A13A-4B96-9E64-BA9547FAA529}" destId="{E69BF558-FF4D-4A62-8C91-2B9DD6CD7FC3}" srcOrd="0" destOrd="0" presId="urn:microsoft.com/office/officeart/2005/8/layout/vList5"/>
    <dgm:cxn modelId="{5347314D-1374-45F9-91A4-93A575026591}" type="presParOf" srcId="{BE5747AE-A13A-4B96-9E64-BA9547FAA529}" destId="{31AD7650-71DE-49D2-B2C9-FABD08B241C1}" srcOrd="1" destOrd="0" presId="urn:microsoft.com/office/officeart/2005/8/layout/vList5"/>
    <dgm:cxn modelId="{EA2384A6-3CBB-4172-A5DC-2EE2E6BE3C16}" type="presParOf" srcId="{4C2A0A5E-7174-4EFF-9F2C-5C54B31031FD}" destId="{1BD7F99C-403F-419B-BA38-90D44323D580}" srcOrd="1" destOrd="0" presId="urn:microsoft.com/office/officeart/2005/8/layout/vList5"/>
    <dgm:cxn modelId="{B3483BC3-69F6-40BF-9AFE-B60F872A71BA}" type="presParOf" srcId="{4C2A0A5E-7174-4EFF-9F2C-5C54B31031FD}" destId="{CE14A746-E1F2-47C3-8D06-E35FF70ED13A}" srcOrd="2" destOrd="0" presId="urn:microsoft.com/office/officeart/2005/8/layout/vList5"/>
    <dgm:cxn modelId="{14A22746-710B-40B3-8D98-469F9C647709}" type="presParOf" srcId="{CE14A746-E1F2-47C3-8D06-E35FF70ED13A}" destId="{D3DF874F-44AC-40AE-8757-EABEA18DA2A3}" srcOrd="0" destOrd="0" presId="urn:microsoft.com/office/officeart/2005/8/layout/vList5"/>
    <dgm:cxn modelId="{ECF3D249-214D-4445-92E8-1FD333195539}" type="presParOf" srcId="{CE14A746-E1F2-47C3-8D06-E35FF70ED13A}" destId="{6077337E-4E67-4E64-8B67-D7FA05CF8599}" srcOrd="1" destOrd="0" presId="urn:microsoft.com/office/officeart/2005/8/layout/vList5"/>
    <dgm:cxn modelId="{1CCD705D-3A05-4D17-A471-FD9660E1893F}" type="presParOf" srcId="{4C2A0A5E-7174-4EFF-9F2C-5C54B31031FD}" destId="{1DFE84D2-0532-4414-9ADE-B7E6F6FD15EE}" srcOrd="3" destOrd="0" presId="urn:microsoft.com/office/officeart/2005/8/layout/vList5"/>
    <dgm:cxn modelId="{212A46BA-B0D5-4BCB-ACFC-925690B142C0}" type="presParOf" srcId="{4C2A0A5E-7174-4EFF-9F2C-5C54B31031FD}" destId="{F411A2A4-7104-482C-B2AE-8D2B61137D91}" srcOrd="4" destOrd="0" presId="urn:microsoft.com/office/officeart/2005/8/layout/vList5"/>
    <dgm:cxn modelId="{F761FCD6-6F47-49ED-BAC5-C94F39D48457}" type="presParOf" srcId="{F411A2A4-7104-482C-B2AE-8D2B61137D91}" destId="{921E57BA-7429-488A-808D-6AEB95648BD5}" srcOrd="0" destOrd="0" presId="urn:microsoft.com/office/officeart/2005/8/layout/vList5"/>
    <dgm:cxn modelId="{FDF608E6-0171-43E4-A0D5-0C7C2B481F0A}" type="presParOf" srcId="{F411A2A4-7104-482C-B2AE-8D2B61137D91}" destId="{A561FE7B-F332-4A44-A258-28946BC6BE37}" srcOrd="1" destOrd="0" presId="urn:microsoft.com/office/officeart/2005/8/layout/vList5"/>
    <dgm:cxn modelId="{2FDCA380-CA98-44B2-8E28-D0BEC6373269}" type="presParOf" srcId="{4C2A0A5E-7174-4EFF-9F2C-5C54B31031FD}" destId="{92E25A78-2F5E-49BC-9620-890A9FC763BB}" srcOrd="5" destOrd="0" presId="urn:microsoft.com/office/officeart/2005/8/layout/vList5"/>
    <dgm:cxn modelId="{2299662B-55B3-4977-9950-1049ABF3BAE4}" type="presParOf" srcId="{4C2A0A5E-7174-4EFF-9F2C-5C54B31031FD}" destId="{9F4048BA-7E6E-40EC-AE2D-ED32D13B80DA}" srcOrd="6" destOrd="0" presId="urn:microsoft.com/office/officeart/2005/8/layout/vList5"/>
    <dgm:cxn modelId="{00E1A783-4AA4-43CE-B5F8-83E8EB2A841C}" type="presParOf" srcId="{9F4048BA-7E6E-40EC-AE2D-ED32D13B80DA}" destId="{97FF0CBE-18A7-49A0-9549-D4AAFF826825}" srcOrd="0" destOrd="0" presId="urn:microsoft.com/office/officeart/2005/8/layout/vList5"/>
    <dgm:cxn modelId="{9EAAAE87-6E9C-4D48-AA3F-D4A53CB31A5C}" type="presParOf" srcId="{9F4048BA-7E6E-40EC-AE2D-ED32D13B80DA}" destId="{B50A46EF-9646-4C11-B34D-4210E2B79E1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AD7650-71DE-49D2-B2C9-FABD08B241C1}">
      <dsp:nvSpPr>
        <dsp:cNvPr id="0" name=""/>
        <dsp:cNvSpPr/>
      </dsp:nvSpPr>
      <dsp:spPr>
        <a:xfrm rot="5400000">
          <a:off x="5184129" y="-2180734"/>
          <a:ext cx="891541" cy="529872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91440" algn="l" defTabSz="488950">
            <a:lnSpc>
              <a:spcPct val="100000"/>
            </a:lnSpc>
            <a:spcBef>
              <a:spcPct val="0"/>
            </a:spcBef>
            <a:spcAft>
              <a:spcPts val="0"/>
            </a:spcAft>
            <a:buChar char="•"/>
          </a:pPr>
          <a:r>
            <a:rPr lang="en-US" sz="1100" kern="1200" dirty="0"/>
            <a:t>Typically for Core and Core Plus Real Estate</a:t>
          </a:r>
        </a:p>
        <a:p>
          <a:pPr marL="57150" lvl="1" indent="-91440" algn="l" defTabSz="488950">
            <a:lnSpc>
              <a:spcPct val="100000"/>
            </a:lnSpc>
            <a:spcBef>
              <a:spcPct val="0"/>
            </a:spcBef>
            <a:spcAft>
              <a:spcPts val="0"/>
            </a:spcAft>
            <a:buChar char="•"/>
          </a:pPr>
          <a:r>
            <a:rPr lang="en-US" sz="1100" kern="1200" dirty="0"/>
            <a:t>Quarterly Liquidity in Normal Market Environment</a:t>
          </a:r>
        </a:p>
        <a:p>
          <a:pPr marL="57150" lvl="1" indent="-91440" algn="l" defTabSz="488950">
            <a:lnSpc>
              <a:spcPct val="100000"/>
            </a:lnSpc>
            <a:spcBef>
              <a:spcPct val="0"/>
            </a:spcBef>
            <a:spcAft>
              <a:spcPts val="0"/>
            </a:spcAft>
            <a:buChar char="•"/>
          </a:pPr>
          <a:r>
            <a:rPr lang="en-US" sz="1100" kern="1200" dirty="0"/>
            <a:t>Diversified Portfolio</a:t>
          </a:r>
        </a:p>
        <a:p>
          <a:pPr marL="57150" lvl="1" indent="-91440" algn="l" defTabSz="488950">
            <a:lnSpc>
              <a:spcPct val="100000"/>
            </a:lnSpc>
            <a:spcBef>
              <a:spcPct val="0"/>
            </a:spcBef>
            <a:spcAft>
              <a:spcPts val="0"/>
            </a:spcAft>
            <a:buChar char="•"/>
          </a:pPr>
          <a:r>
            <a:rPr lang="en-US" sz="1100" kern="1200" dirty="0"/>
            <a:t>Attractive income return</a:t>
          </a:r>
        </a:p>
        <a:p>
          <a:pPr marL="57150" lvl="1" indent="-91440" algn="l" defTabSz="488950">
            <a:lnSpc>
              <a:spcPct val="100000"/>
            </a:lnSpc>
            <a:spcBef>
              <a:spcPct val="0"/>
            </a:spcBef>
            <a:spcAft>
              <a:spcPts val="0"/>
            </a:spcAft>
            <a:buChar char="•"/>
          </a:pPr>
          <a:r>
            <a:rPr lang="en-US" sz="1100" kern="1200" dirty="0"/>
            <a:t>Leverage up to 40% for core, up to 55% for core plus.</a:t>
          </a:r>
          <a:endParaRPr lang="en-US" sz="1050" kern="1200" dirty="0"/>
        </a:p>
      </dsp:txBody>
      <dsp:txXfrm rot="-5400000">
        <a:off x="2980536" y="66380"/>
        <a:ext cx="5255208" cy="804499"/>
      </dsp:txXfrm>
    </dsp:sp>
    <dsp:sp modelId="{E69BF558-FF4D-4A62-8C91-2B9DD6CD7FC3}">
      <dsp:nvSpPr>
        <dsp:cNvPr id="0" name=""/>
        <dsp:cNvSpPr/>
      </dsp:nvSpPr>
      <dsp:spPr>
        <a:xfrm>
          <a:off x="0" y="1940"/>
          <a:ext cx="2980535" cy="9333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Open End Commingled Fund</a:t>
          </a:r>
        </a:p>
      </dsp:txBody>
      <dsp:txXfrm>
        <a:off x="45564" y="47504"/>
        <a:ext cx="2889407" cy="842251"/>
      </dsp:txXfrm>
    </dsp:sp>
    <dsp:sp modelId="{6077337E-4E67-4E64-8B67-D7FA05CF8599}">
      <dsp:nvSpPr>
        <dsp:cNvPr id="0" name=""/>
        <dsp:cNvSpPr/>
      </dsp:nvSpPr>
      <dsp:spPr>
        <a:xfrm rot="5400000">
          <a:off x="5173578" y="-1200685"/>
          <a:ext cx="912643" cy="5298729"/>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91440" algn="l" defTabSz="488950">
            <a:lnSpc>
              <a:spcPct val="100000"/>
            </a:lnSpc>
            <a:spcBef>
              <a:spcPct val="0"/>
            </a:spcBef>
            <a:spcAft>
              <a:spcPts val="0"/>
            </a:spcAft>
            <a:buChar char="•"/>
          </a:pPr>
          <a:r>
            <a:rPr lang="en-US" sz="1100" kern="1200" dirty="0">
              <a:solidFill>
                <a:prstClr val="black">
                  <a:hueOff val="0"/>
                  <a:satOff val="0"/>
                  <a:lumOff val="0"/>
                  <a:alphaOff val="0"/>
                </a:prstClr>
              </a:solidFill>
              <a:latin typeface="Arial"/>
              <a:ea typeface="+mn-ea"/>
              <a:cs typeface="+mn-cs"/>
            </a:rPr>
            <a:t>Typically a 10-year term</a:t>
          </a:r>
        </a:p>
        <a:p>
          <a:pPr marL="57150" lvl="1" indent="-91440" algn="l" defTabSz="488950">
            <a:lnSpc>
              <a:spcPct val="100000"/>
            </a:lnSpc>
            <a:spcBef>
              <a:spcPct val="0"/>
            </a:spcBef>
            <a:spcAft>
              <a:spcPts val="0"/>
            </a:spcAft>
            <a:buChar char="•"/>
          </a:pPr>
          <a:r>
            <a:rPr lang="en-US" sz="1100" kern="1200" dirty="0">
              <a:solidFill>
                <a:prstClr val="black">
                  <a:hueOff val="0"/>
                  <a:satOff val="0"/>
                  <a:lumOff val="0"/>
                  <a:alphaOff val="0"/>
                </a:prstClr>
              </a:solidFill>
              <a:latin typeface="Arial"/>
              <a:ea typeface="+mn-ea"/>
              <a:cs typeface="+mn-cs"/>
            </a:rPr>
            <a:t>Value-Add and Opportunistic Strategies primarily</a:t>
          </a:r>
        </a:p>
        <a:p>
          <a:pPr marL="57150" lvl="1" indent="-91440" algn="l" defTabSz="488950">
            <a:lnSpc>
              <a:spcPct val="100000"/>
            </a:lnSpc>
            <a:spcBef>
              <a:spcPct val="0"/>
            </a:spcBef>
            <a:spcAft>
              <a:spcPts val="0"/>
            </a:spcAft>
            <a:buChar char="•"/>
          </a:pPr>
          <a:r>
            <a:rPr lang="en-US" sz="1100" kern="1200" dirty="0">
              <a:solidFill>
                <a:prstClr val="black">
                  <a:hueOff val="0"/>
                  <a:satOff val="0"/>
                  <a:lumOff val="0"/>
                  <a:alphaOff val="0"/>
                </a:prstClr>
              </a:solidFill>
              <a:latin typeface="Arial"/>
              <a:ea typeface="+mn-ea"/>
              <a:cs typeface="+mn-cs"/>
            </a:rPr>
            <a:t>More concentrated Portfolio</a:t>
          </a:r>
        </a:p>
        <a:p>
          <a:pPr marL="57150" lvl="1" indent="-91440" algn="l" defTabSz="488950">
            <a:lnSpc>
              <a:spcPct val="100000"/>
            </a:lnSpc>
            <a:spcBef>
              <a:spcPct val="0"/>
            </a:spcBef>
            <a:spcAft>
              <a:spcPts val="0"/>
            </a:spcAft>
            <a:buChar char="•"/>
          </a:pPr>
          <a:r>
            <a:rPr lang="en-US" sz="1100" kern="1200" dirty="0">
              <a:solidFill>
                <a:prstClr val="black">
                  <a:hueOff val="0"/>
                  <a:satOff val="0"/>
                  <a:lumOff val="0"/>
                  <a:alphaOff val="0"/>
                </a:prstClr>
              </a:solidFill>
              <a:latin typeface="Arial"/>
              <a:ea typeface="+mn-ea"/>
              <a:cs typeface="+mn-cs"/>
            </a:rPr>
            <a:t>Blind Pool Risk</a:t>
          </a:r>
        </a:p>
        <a:p>
          <a:pPr marL="57150" lvl="1" indent="-91440" algn="l" defTabSz="488950">
            <a:lnSpc>
              <a:spcPct val="100000"/>
            </a:lnSpc>
            <a:spcBef>
              <a:spcPct val="0"/>
            </a:spcBef>
            <a:spcAft>
              <a:spcPts val="0"/>
            </a:spcAft>
            <a:buChar char="•"/>
          </a:pPr>
          <a:r>
            <a:rPr lang="en-US" sz="1100" kern="1200" dirty="0">
              <a:solidFill>
                <a:prstClr val="black">
                  <a:hueOff val="0"/>
                  <a:satOff val="0"/>
                  <a:lumOff val="0"/>
                  <a:alphaOff val="0"/>
                </a:prstClr>
              </a:solidFill>
              <a:latin typeface="Arial"/>
              <a:ea typeface="+mn-ea"/>
              <a:cs typeface="+mn-cs"/>
            </a:rPr>
            <a:t>Leverage 60%+</a:t>
          </a:r>
        </a:p>
      </dsp:txBody>
      <dsp:txXfrm rot="-5400000">
        <a:off x="2980535" y="1036910"/>
        <a:ext cx="5254177" cy="823539"/>
      </dsp:txXfrm>
    </dsp:sp>
    <dsp:sp modelId="{D3DF874F-44AC-40AE-8757-EABEA18DA2A3}">
      <dsp:nvSpPr>
        <dsp:cNvPr id="0" name=""/>
        <dsp:cNvSpPr/>
      </dsp:nvSpPr>
      <dsp:spPr>
        <a:xfrm>
          <a:off x="0" y="981989"/>
          <a:ext cx="2980535" cy="9333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Primary Closed End Limited Partnership</a:t>
          </a:r>
        </a:p>
      </dsp:txBody>
      <dsp:txXfrm>
        <a:off x="45564" y="1027553"/>
        <a:ext cx="2889407" cy="842251"/>
      </dsp:txXfrm>
    </dsp:sp>
    <dsp:sp modelId="{A561FE7B-F332-4A44-A258-28946BC6BE37}">
      <dsp:nvSpPr>
        <dsp:cNvPr id="0" name=""/>
        <dsp:cNvSpPr/>
      </dsp:nvSpPr>
      <dsp:spPr>
        <a:xfrm rot="5400000">
          <a:off x="5231003" y="-220636"/>
          <a:ext cx="797793" cy="5298729"/>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91440" algn="l" defTabSz="488950">
            <a:lnSpc>
              <a:spcPct val="100000"/>
            </a:lnSpc>
            <a:spcBef>
              <a:spcPct val="0"/>
            </a:spcBef>
            <a:spcAft>
              <a:spcPts val="0"/>
            </a:spcAft>
            <a:buChar char="•"/>
          </a:pPr>
          <a:r>
            <a:rPr lang="en-US" sz="1100" kern="1200" dirty="0"/>
            <a:t>Lesser Part of Real Estate Universe</a:t>
          </a:r>
        </a:p>
        <a:p>
          <a:pPr marL="57150" lvl="1" indent="-91440" algn="l" defTabSz="488950">
            <a:lnSpc>
              <a:spcPct val="100000"/>
            </a:lnSpc>
            <a:spcBef>
              <a:spcPct val="0"/>
            </a:spcBef>
            <a:spcAft>
              <a:spcPts val="0"/>
            </a:spcAft>
            <a:buChar char="•"/>
          </a:pPr>
          <a:r>
            <a:rPr lang="en-US" sz="1100" kern="1200" dirty="0"/>
            <a:t>Highly diversified portfolio</a:t>
          </a:r>
        </a:p>
        <a:p>
          <a:pPr marL="57150" lvl="1" indent="-91440" algn="l" defTabSz="488950">
            <a:lnSpc>
              <a:spcPct val="100000"/>
            </a:lnSpc>
            <a:spcBef>
              <a:spcPct val="0"/>
            </a:spcBef>
            <a:spcAft>
              <a:spcPts val="0"/>
            </a:spcAft>
            <a:buChar char="•"/>
          </a:pPr>
          <a:r>
            <a:rPr lang="en-US" sz="1100" kern="1200" dirty="0"/>
            <a:t>Typically a 10+ year term</a:t>
          </a:r>
        </a:p>
        <a:p>
          <a:pPr marL="57150" lvl="1" indent="-91440" algn="l" defTabSz="488950">
            <a:lnSpc>
              <a:spcPct val="100000"/>
            </a:lnSpc>
            <a:spcBef>
              <a:spcPct val="0"/>
            </a:spcBef>
            <a:spcAft>
              <a:spcPts val="0"/>
            </a:spcAft>
            <a:buChar char="•"/>
          </a:pPr>
          <a:r>
            <a:rPr lang="en-US" sz="1100" kern="1200" dirty="0"/>
            <a:t>Double Layer of Fees and Expenses </a:t>
          </a:r>
          <a:endParaRPr lang="en-US" sz="1050" kern="1200" dirty="0"/>
        </a:p>
      </dsp:txBody>
      <dsp:txXfrm rot="-5400000">
        <a:off x="2980536" y="2068776"/>
        <a:ext cx="5259784" cy="719903"/>
      </dsp:txXfrm>
    </dsp:sp>
    <dsp:sp modelId="{921E57BA-7429-488A-808D-6AEB95648BD5}">
      <dsp:nvSpPr>
        <dsp:cNvPr id="0" name=""/>
        <dsp:cNvSpPr/>
      </dsp:nvSpPr>
      <dsp:spPr>
        <a:xfrm>
          <a:off x="0" y="1962037"/>
          <a:ext cx="2980535" cy="9333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Secondary, Fund of Funds &amp; Co-Investments</a:t>
          </a:r>
        </a:p>
      </dsp:txBody>
      <dsp:txXfrm>
        <a:off x="45564" y="2007601"/>
        <a:ext cx="2889407" cy="842251"/>
      </dsp:txXfrm>
    </dsp:sp>
    <dsp:sp modelId="{B50A46EF-9646-4C11-B34D-4210E2B79E17}">
      <dsp:nvSpPr>
        <dsp:cNvPr id="0" name=""/>
        <dsp:cNvSpPr/>
      </dsp:nvSpPr>
      <dsp:spPr>
        <a:xfrm rot="5400000">
          <a:off x="5214847" y="799860"/>
          <a:ext cx="802445" cy="5298729"/>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91440" algn="l" defTabSz="488950">
            <a:lnSpc>
              <a:spcPct val="100000"/>
            </a:lnSpc>
            <a:spcBef>
              <a:spcPct val="0"/>
            </a:spcBef>
            <a:spcAft>
              <a:spcPts val="0"/>
            </a:spcAft>
            <a:buChar char="•"/>
          </a:pPr>
          <a:r>
            <a:rPr lang="en-US" sz="1100" kern="1200" dirty="0"/>
            <a:t>Publicly Traded</a:t>
          </a:r>
        </a:p>
        <a:p>
          <a:pPr marL="57150" lvl="1" indent="-91440" algn="l" defTabSz="488950">
            <a:lnSpc>
              <a:spcPct val="100000"/>
            </a:lnSpc>
            <a:spcBef>
              <a:spcPct val="0"/>
            </a:spcBef>
            <a:spcAft>
              <a:spcPts val="0"/>
            </a:spcAft>
            <a:buChar char="•"/>
          </a:pPr>
          <a:r>
            <a:rPr lang="en-US" sz="1100" kern="1200" dirty="0"/>
            <a:t>Daily Liquidity</a:t>
          </a:r>
        </a:p>
        <a:p>
          <a:pPr marL="57150" lvl="1" indent="-91440" algn="l" defTabSz="488950">
            <a:lnSpc>
              <a:spcPct val="100000"/>
            </a:lnSpc>
            <a:spcBef>
              <a:spcPct val="0"/>
            </a:spcBef>
            <a:spcAft>
              <a:spcPts val="0"/>
            </a:spcAft>
            <a:buChar char="•"/>
          </a:pPr>
          <a:r>
            <a:rPr lang="en-US" sz="1100" kern="1200" dirty="0"/>
            <a:t>Large, diverse investment universe</a:t>
          </a:r>
        </a:p>
        <a:p>
          <a:pPr marL="57150" lvl="1" indent="-91440" algn="l" defTabSz="488950">
            <a:lnSpc>
              <a:spcPct val="100000"/>
            </a:lnSpc>
            <a:spcBef>
              <a:spcPct val="0"/>
            </a:spcBef>
            <a:spcAft>
              <a:spcPts val="0"/>
            </a:spcAft>
            <a:buChar char="•"/>
          </a:pPr>
          <a:r>
            <a:rPr lang="en-US" sz="1100" kern="1200" dirty="0"/>
            <a:t>Increased volatility compared to private real estate</a:t>
          </a:r>
        </a:p>
        <a:p>
          <a:pPr marL="57150" lvl="1" indent="-91440" algn="l" defTabSz="488950">
            <a:lnSpc>
              <a:spcPct val="100000"/>
            </a:lnSpc>
            <a:spcBef>
              <a:spcPct val="0"/>
            </a:spcBef>
            <a:spcAft>
              <a:spcPts val="0"/>
            </a:spcAft>
            <a:buChar char="•"/>
          </a:pPr>
          <a:r>
            <a:rPr lang="en-US" sz="1100" kern="1200" dirty="0"/>
            <a:t>Moderately levered at 20% - 45%</a:t>
          </a:r>
          <a:endParaRPr lang="en-US" sz="1050" kern="1200" dirty="0"/>
        </a:p>
      </dsp:txBody>
      <dsp:txXfrm rot="-5400000">
        <a:off x="2966705" y="3087174"/>
        <a:ext cx="5259557" cy="724101"/>
      </dsp:txXfrm>
    </dsp:sp>
    <dsp:sp modelId="{97FF0CBE-18A7-49A0-9549-D4AAFF826825}">
      <dsp:nvSpPr>
        <dsp:cNvPr id="0" name=""/>
        <dsp:cNvSpPr/>
      </dsp:nvSpPr>
      <dsp:spPr>
        <a:xfrm>
          <a:off x="0" y="2942086"/>
          <a:ext cx="2980535" cy="933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REITs</a:t>
          </a:r>
        </a:p>
      </dsp:txBody>
      <dsp:txXfrm>
        <a:off x="45564" y="2987650"/>
        <a:ext cx="2889407" cy="8422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0.88889</cdr:x>
      <cdr:y>0.40741</cdr:y>
    </cdr:from>
    <cdr:to>
      <cdr:x>0.92593</cdr:x>
      <cdr:y>0.51852</cdr:y>
    </cdr:to>
    <cdr:cxnSp macro="">
      <cdr:nvCxnSpPr>
        <cdr:cNvPr id="3" name="Straight Arrow Connector 2">
          <a:extLst xmlns:a="http://schemas.openxmlformats.org/drawingml/2006/main">
            <a:ext uri="{FF2B5EF4-FFF2-40B4-BE49-F238E27FC236}">
              <a16:creationId xmlns:a16="http://schemas.microsoft.com/office/drawing/2014/main" id="{BE0A51B4-079B-C0F2-CB70-E2A86541AFFC}"/>
            </a:ext>
          </a:extLst>
        </cdr:cNvPr>
        <cdr:cNvCxnSpPr/>
      </cdr:nvCxnSpPr>
      <cdr:spPr bwMode="auto">
        <a:xfrm xmlns:a="http://schemas.openxmlformats.org/drawingml/2006/main">
          <a:off x="3657600" y="838200"/>
          <a:ext cx="152400" cy="228600"/>
        </a:xfrm>
        <a:prstGeom xmlns:a="http://schemas.openxmlformats.org/drawingml/2006/main" prst="straightConnector1">
          <a:avLst/>
        </a:prstGeom>
        <a:solidFill xmlns:a="http://schemas.openxmlformats.org/drawingml/2006/main">
          <a:schemeClr val="accent1"/>
        </a:solidFill>
        <a:ln xmlns:a="http://schemas.openxmlformats.org/drawingml/2006/main" w="6350" cap="flat" cmpd="sng" algn="ctr">
          <a:solidFill>
            <a:schemeClr val="tx1"/>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dr:relSizeAnchor xmlns:cdr="http://schemas.openxmlformats.org/drawingml/2006/chartDrawing">
    <cdr:from>
      <cdr:x>0.87037</cdr:x>
      <cdr:y>0.28858</cdr:y>
    </cdr:from>
    <cdr:to>
      <cdr:x>1</cdr:x>
      <cdr:y>0.55785</cdr:y>
    </cdr:to>
    <cdr:sp macro="" textlink="">
      <cdr:nvSpPr>
        <cdr:cNvPr id="4" name="TextBox 11">
          <a:extLst xmlns:a="http://schemas.openxmlformats.org/drawingml/2006/main">
            <a:ext uri="{FF2B5EF4-FFF2-40B4-BE49-F238E27FC236}">
              <a16:creationId xmlns:a16="http://schemas.microsoft.com/office/drawing/2014/main" id="{544EA3F3-7D71-2DB1-1765-16133945C638}"/>
            </a:ext>
          </a:extLst>
        </cdr:cNvPr>
        <cdr:cNvSpPr txBox="1"/>
      </cdr:nvSpPr>
      <cdr:spPr>
        <a:xfrm xmlns:a="http://schemas.openxmlformats.org/drawingml/2006/main">
          <a:off x="4111976" y="1383785"/>
          <a:ext cx="612424" cy="129119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t>Down 41% YOY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290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476500" y="73025"/>
            <a:ext cx="4094163" cy="2303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1600" y="2457450"/>
            <a:ext cx="8940800" cy="411694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8534400" y="6673105"/>
            <a:ext cx="508000" cy="157331"/>
          </a:xfrm>
          <a:prstGeom prst="rect">
            <a:avLst/>
          </a:prstGeom>
        </p:spPr>
        <p:txBody>
          <a:bodyPr vert="horz" lIns="91440" tIns="45720" rIns="91440" bIns="45720" rtlCol="0" anchor="b"/>
          <a:lstStyle>
            <a:lvl1pPr algn="r">
              <a:defRPr sz="1000"/>
            </a:lvl1pPr>
          </a:lstStyle>
          <a:p>
            <a:fld id="{6DF3F157-FE2F-4DAB-AF0E-F60637E9AA77}" type="slidenum">
              <a:rPr lang="en-US" smtClean="0"/>
              <a:pPr/>
              <a:t>‹#›</a:t>
            </a:fld>
            <a:endParaRPr lang="en-US" dirty="0"/>
          </a:p>
        </p:txBody>
      </p:sp>
      <p:grpSp>
        <p:nvGrpSpPr>
          <p:cNvPr id="17" name="Group 4"/>
          <p:cNvGrpSpPr>
            <a:grpSpLocks noChangeAspect="1"/>
          </p:cNvGrpSpPr>
          <p:nvPr/>
        </p:nvGrpSpPr>
        <p:grpSpPr bwMode="auto">
          <a:xfrm>
            <a:off x="5683527" y="6671274"/>
            <a:ext cx="2756847" cy="150876"/>
            <a:chOff x="528" y="2626"/>
            <a:chExt cx="4841" cy="471"/>
          </a:xfrm>
          <a:solidFill>
            <a:schemeClr val="accent5"/>
          </a:solidFill>
        </p:grpSpPr>
        <p:sp>
          <p:nvSpPr>
            <p:cNvPr id="18" name="Freeform 5"/>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3"/>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4"/>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5"/>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6"/>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7"/>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8"/>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9"/>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0"/>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1"/>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22"/>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3"/>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4"/>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5"/>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65195586"/>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lnSpc>
        <a:spcPct val="90000"/>
      </a:lnSpc>
      <a:spcBef>
        <a:spcPts val="1200"/>
      </a:spcBef>
      <a:buClr>
        <a:schemeClr val="accent5"/>
      </a:buClr>
      <a:buFont typeface="Symbol" panose="05050102010706020507" pitchFamily="18" charset="2"/>
      <a:buChar char="·"/>
      <a:defRPr sz="1100" kern="1200">
        <a:solidFill>
          <a:schemeClr val="tx1"/>
        </a:solidFill>
        <a:latin typeface="+mn-lt"/>
        <a:ea typeface="+mn-ea"/>
        <a:cs typeface="+mn-cs"/>
      </a:defRPr>
    </a:lvl1pPr>
    <a:lvl2pPr marL="311150" indent="-144463" algn="l" defTabSz="914400" rtl="0" eaLnBrk="1" latinLnBrk="0" hangingPunct="1">
      <a:lnSpc>
        <a:spcPct val="90000"/>
      </a:lnSpc>
      <a:spcBef>
        <a:spcPts val="600"/>
      </a:spcBef>
      <a:buClr>
        <a:schemeClr val="accent5"/>
      </a:buClr>
      <a:buFont typeface="Arial" panose="020B0604020202020204" pitchFamily="34" charset="0"/>
      <a:buChar char="–"/>
      <a:defRPr sz="1100" kern="1200">
        <a:solidFill>
          <a:schemeClr val="tx1"/>
        </a:solidFill>
        <a:latin typeface="+mn-lt"/>
        <a:ea typeface="+mn-ea"/>
        <a:cs typeface="+mn-cs"/>
      </a:defRPr>
    </a:lvl2pPr>
    <a:lvl3pPr marL="446088" indent="-134938" algn="l" defTabSz="914400" rtl="0" eaLnBrk="1" latinLnBrk="0" hangingPunct="1">
      <a:lnSpc>
        <a:spcPct val="90000"/>
      </a:lnSpc>
      <a:spcBef>
        <a:spcPts val="300"/>
      </a:spcBef>
      <a:buClr>
        <a:schemeClr val="accent5"/>
      </a:buClr>
      <a:buFont typeface="Arial" panose="020B0604020202020204" pitchFamily="34" charset="0"/>
      <a:buChar char="•"/>
      <a:defRPr sz="1100" kern="1200">
        <a:solidFill>
          <a:schemeClr val="tx1"/>
        </a:solidFill>
        <a:latin typeface="+mn-lt"/>
        <a:ea typeface="+mn-ea"/>
        <a:cs typeface="+mn-cs"/>
      </a:defRPr>
    </a:lvl3pPr>
    <a:lvl4pPr marL="603250" indent="-166688" algn="l" defTabSz="914400" rtl="0" eaLnBrk="1" latinLnBrk="0" hangingPunct="1">
      <a:lnSpc>
        <a:spcPct val="90000"/>
      </a:lnSpc>
      <a:spcBef>
        <a:spcPts val="300"/>
      </a:spcBef>
      <a:buClr>
        <a:schemeClr val="accent5"/>
      </a:buClr>
      <a:buFont typeface="Arial" panose="020B0604020202020204" pitchFamily="34" charset="0"/>
      <a:buChar char="−"/>
      <a:defRPr sz="1100" kern="1200">
        <a:solidFill>
          <a:schemeClr val="tx1"/>
        </a:solidFill>
        <a:latin typeface="+mn-lt"/>
        <a:ea typeface="+mn-ea"/>
        <a:cs typeface="+mn-cs"/>
      </a:defRPr>
    </a:lvl4pPr>
    <a:lvl5pPr marL="696913" indent="-93663" algn="l" defTabSz="914400" rtl="0" eaLnBrk="1" latinLnBrk="0" hangingPunct="1">
      <a:lnSpc>
        <a:spcPct val="90000"/>
      </a:lnSpc>
      <a:spcBef>
        <a:spcPts val="300"/>
      </a:spcBef>
      <a:buClr>
        <a:schemeClr val="accent5"/>
      </a:buClr>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A60AB-79C0-474D-8284-6BF830E069E0}" type="slidenum">
              <a:rPr lang="en-US" smtClean="0"/>
              <a:pPr/>
              <a:t>4</a:t>
            </a:fld>
            <a:endParaRPr lang="en-US"/>
          </a:p>
        </p:txBody>
      </p:sp>
    </p:spTree>
    <p:extLst>
      <p:ext uri="{BB962C8B-B14F-4D97-AF65-F5344CB8AC3E}">
        <p14:creationId xmlns:p14="http://schemas.microsoft.com/office/powerpoint/2010/main" val="232984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98425"/>
            <a:ext cx="5454650" cy="3068638"/>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chemeClr val="accent5"/>
              </a:buClr>
              <a:buSzTx/>
              <a:buFont typeface="Symbol" panose="05050102010706020507" pitchFamily="18" charset="2"/>
              <a:buChar char="·"/>
              <a:tabLst/>
              <a:defRPr/>
            </a:pPr>
            <a:r>
              <a:rPr lang="en-US"/>
              <a:t>Thank you question section </a:t>
            </a:r>
            <a:r>
              <a:rPr lang="en-US" err="1"/>
              <a:t>q&amp;a</a:t>
            </a:r>
            <a:r>
              <a:rPr lang="en-US"/>
              <a:t> divider orange</a:t>
            </a:r>
          </a:p>
          <a:p>
            <a:endParaRPr lang="en-US"/>
          </a:p>
        </p:txBody>
      </p:sp>
      <p:sp>
        <p:nvSpPr>
          <p:cNvPr id="4" name="Slide Number Placeholder 3"/>
          <p:cNvSpPr>
            <a:spLocks noGrp="1"/>
          </p:cNvSpPr>
          <p:nvPr>
            <p:ph type="sldNum" sz="quarter" idx="5"/>
          </p:nvPr>
        </p:nvSpPr>
        <p:spPr/>
        <p:txBody>
          <a:bodyPr/>
          <a:lstStyle/>
          <a:p>
            <a:fld id="{6DF3F157-FE2F-4DAB-AF0E-F60637E9AA77}" type="slidenum">
              <a:rPr lang="en-US"/>
              <a:pPr/>
              <a:t>38</a:t>
            </a:fld>
            <a:endParaRPr lang="en-US"/>
          </a:p>
        </p:txBody>
      </p:sp>
    </p:spTree>
    <p:extLst>
      <p:ext uri="{BB962C8B-B14F-4D97-AF65-F5344CB8AC3E}">
        <p14:creationId xmlns:p14="http://schemas.microsoft.com/office/powerpoint/2010/main" val="80790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CA1AF4-2708-4CD1-A20E-34F2387A0468}" type="slidenum">
              <a:rPr lang="en-US"/>
              <a:pPr>
                <a:defRPr/>
              </a:pPr>
              <a:t>11</a:t>
            </a:fld>
            <a:endParaRPr lang="en-US"/>
          </a:p>
        </p:txBody>
      </p:sp>
      <p:sp>
        <p:nvSpPr>
          <p:cNvPr id="77827" name="Rectangle 2"/>
          <p:cNvSpPr>
            <a:spLocks noGrp="1" noRot="1" noChangeAspect="1" noChangeArrowheads="1" noTextEdit="1"/>
          </p:cNvSpPr>
          <p:nvPr>
            <p:ph type="sldImg"/>
          </p:nvPr>
        </p:nvSpPr>
        <p:spPr>
          <a:xfrm>
            <a:off x="412750" y="695325"/>
            <a:ext cx="6208713" cy="3492500"/>
          </a:xfrm>
          <a:ln/>
        </p:spPr>
      </p:sp>
      <p:sp>
        <p:nvSpPr>
          <p:cNvPr id="77828" name="Rectangle 3"/>
          <p:cNvSpPr>
            <a:spLocks noGrp="1" noChangeArrowheads="1"/>
          </p:cNvSpPr>
          <p:nvPr>
            <p:ph type="body" idx="1"/>
          </p:nvPr>
        </p:nvSpPr>
        <p:spPr>
          <a:xfrm>
            <a:off x="940339" y="4427149"/>
            <a:ext cx="5145601" cy="419020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243" tIns="43621" rIns="87243" bIns="43621"/>
          <a:lstStyle/>
          <a:p>
            <a:endParaRPr lang="en-US"/>
          </a:p>
        </p:txBody>
      </p:sp>
    </p:spTree>
    <p:extLst>
      <p:ext uri="{BB962C8B-B14F-4D97-AF65-F5344CB8AC3E}">
        <p14:creationId xmlns:p14="http://schemas.microsoft.com/office/powerpoint/2010/main" val="329177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2200" y="131763"/>
            <a:ext cx="7272338" cy="4090987"/>
          </a:xfrm>
        </p:spPr>
      </p:sp>
      <p:sp>
        <p:nvSpPr>
          <p:cNvPr id="3" name="Notes Placeholder 2"/>
          <p:cNvSpPr>
            <a:spLocks noGrp="1"/>
          </p:cNvSpPr>
          <p:nvPr>
            <p:ph type="body" idx="1"/>
          </p:nvPr>
        </p:nvSpPr>
        <p:spPr/>
        <p:txBody>
          <a:bodyPr/>
          <a:lstStyle/>
          <a:p>
            <a:r>
              <a:rPr lang="en-US"/>
              <a:t>Triangle Top Bottom Funnel pyramid arrow</a:t>
            </a:r>
          </a:p>
        </p:txBody>
      </p:sp>
      <p:sp>
        <p:nvSpPr>
          <p:cNvPr id="4" name="Slide Number Placeholder 3"/>
          <p:cNvSpPr>
            <a:spLocks noGrp="1"/>
          </p:cNvSpPr>
          <p:nvPr>
            <p:ph type="sldNum" sz="quarter" idx="10"/>
          </p:nvPr>
        </p:nvSpPr>
        <p:spPr/>
        <p:txBody>
          <a:bodyPr/>
          <a:lstStyle/>
          <a:p>
            <a:fld id="{64DFEF08-32CF-4102-9A26-37CA49BC3ECF}" type="slidenum">
              <a:rPr lang="en-US"/>
              <a:pPr/>
              <a:t>12</a:t>
            </a:fld>
            <a:endParaRPr lang="en-US"/>
          </a:p>
        </p:txBody>
      </p:sp>
    </p:spTree>
    <p:extLst>
      <p:ext uri="{BB962C8B-B14F-4D97-AF65-F5344CB8AC3E}">
        <p14:creationId xmlns:p14="http://schemas.microsoft.com/office/powerpoint/2010/main" val="40950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a:t>
            </a:r>
          </a:p>
          <a:p>
            <a:r>
              <a:rPr lang="en-US" dirty="0"/>
              <a:t>2</a:t>
            </a:r>
          </a:p>
          <a:p>
            <a:r>
              <a:rPr lang="en-US" dirty="0"/>
              <a:t>Icons</a:t>
            </a:r>
          </a:p>
          <a:p>
            <a:r>
              <a:rPr lang="en-US" dirty="0"/>
              <a:t>Callout</a:t>
            </a:r>
          </a:p>
          <a:p>
            <a:r>
              <a:rPr lang="en-US" dirty="0"/>
              <a:t>Two</a:t>
            </a:r>
          </a:p>
          <a:p>
            <a:r>
              <a:rPr lang="en-US" dirty="0"/>
              <a:t>Compare</a:t>
            </a:r>
          </a:p>
          <a:p>
            <a:endParaRPr lang="en-US" dirty="0"/>
          </a:p>
        </p:txBody>
      </p:sp>
      <p:sp>
        <p:nvSpPr>
          <p:cNvPr id="4" name="Slide Number Placeholder 3"/>
          <p:cNvSpPr>
            <a:spLocks noGrp="1"/>
          </p:cNvSpPr>
          <p:nvPr>
            <p:ph type="sldNum" sz="quarter" idx="5"/>
          </p:nvPr>
        </p:nvSpPr>
        <p:spPr/>
        <p:txBody>
          <a:bodyPr/>
          <a:lstStyle/>
          <a:p>
            <a:fld id="{6DF3F157-FE2F-4DAB-AF0E-F60637E9AA77}" type="slidenum">
              <a:rPr lang="en-US"/>
              <a:pPr/>
              <a:t>23</a:t>
            </a:fld>
            <a:endParaRPr lang="en-US" dirty="0"/>
          </a:p>
        </p:txBody>
      </p:sp>
    </p:spTree>
    <p:extLst>
      <p:ext uri="{BB962C8B-B14F-4D97-AF65-F5344CB8AC3E}">
        <p14:creationId xmlns:p14="http://schemas.microsoft.com/office/powerpoint/2010/main" val="63474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A60AB-79C0-474D-8284-6BF830E069E0}" type="slidenum">
              <a:rPr lang="en-US" smtClean="0"/>
              <a:pPr/>
              <a:t>24</a:t>
            </a:fld>
            <a:endParaRPr lang="en-US"/>
          </a:p>
        </p:txBody>
      </p:sp>
    </p:spTree>
    <p:extLst>
      <p:ext uri="{BB962C8B-B14F-4D97-AF65-F5344CB8AC3E}">
        <p14:creationId xmlns:p14="http://schemas.microsoft.com/office/powerpoint/2010/main" val="336105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A60AB-79C0-474D-8284-6BF830E069E0}" type="slidenum">
              <a:rPr lang="en-US" smtClean="0"/>
              <a:pPr/>
              <a:t>25</a:t>
            </a:fld>
            <a:endParaRPr lang="en-US"/>
          </a:p>
        </p:txBody>
      </p:sp>
    </p:spTree>
    <p:extLst>
      <p:ext uri="{BB962C8B-B14F-4D97-AF65-F5344CB8AC3E}">
        <p14:creationId xmlns:p14="http://schemas.microsoft.com/office/powerpoint/2010/main" val="380524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90000"/>
              </a:lnSpc>
              <a:spcBef>
                <a:spcPts val="1200"/>
              </a:spcBef>
              <a:spcAft>
                <a:spcPts val="0"/>
              </a:spcAft>
              <a:buClr>
                <a:schemeClr val="accent5"/>
              </a:buClr>
              <a:buSzTx/>
              <a:buFont typeface="Symbol" panose="05050102010706020507" pitchFamily="18" charset="2"/>
              <a:buChar char="·"/>
              <a:tabLst/>
              <a:defRPr/>
            </a:pPr>
            <a:r>
              <a:rPr lang="en-US" sz="1100" b="0" i="0" dirty="0">
                <a:effectLst/>
              </a:rPr>
              <a:t>CBRE calculates that the average house payment for a newly purchased home in Q3 2022 was 57% more expensive than the average monthly apartment rent, the widest cost gap on record. The premium averaged just 8.5% before the pandemic</a:t>
            </a:r>
            <a:endParaRPr lang="en-US" sz="1100" dirty="0"/>
          </a:p>
          <a:p>
            <a:endParaRPr lang="en-US" dirty="0"/>
          </a:p>
        </p:txBody>
      </p:sp>
      <p:sp>
        <p:nvSpPr>
          <p:cNvPr id="4" name="Slide Number Placeholder 3"/>
          <p:cNvSpPr>
            <a:spLocks noGrp="1"/>
          </p:cNvSpPr>
          <p:nvPr>
            <p:ph type="sldNum" sz="quarter" idx="5"/>
          </p:nvPr>
        </p:nvSpPr>
        <p:spPr/>
        <p:txBody>
          <a:bodyPr/>
          <a:lstStyle/>
          <a:p>
            <a:fld id="{6DF3F157-FE2F-4DAB-AF0E-F60637E9AA77}" type="slidenum">
              <a:rPr lang="en-US" smtClean="0"/>
              <a:pPr/>
              <a:t>27</a:t>
            </a:fld>
            <a:endParaRPr lang="en-US" dirty="0"/>
          </a:p>
        </p:txBody>
      </p:sp>
    </p:spTree>
    <p:extLst>
      <p:ext uri="{BB962C8B-B14F-4D97-AF65-F5344CB8AC3E}">
        <p14:creationId xmlns:p14="http://schemas.microsoft.com/office/powerpoint/2010/main" val="1420389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5163" y="98425"/>
            <a:ext cx="5454650" cy="3068638"/>
          </a:xfrm>
        </p:spPr>
      </p:sp>
      <p:sp>
        <p:nvSpPr>
          <p:cNvPr id="3" name="Notes Placeholder 2"/>
          <p:cNvSpPr>
            <a:spLocks noGrp="1"/>
          </p:cNvSpPr>
          <p:nvPr>
            <p:ph type="body" idx="1"/>
          </p:nvPr>
        </p:nvSpPr>
        <p:spPr/>
        <p:txBody>
          <a:bodyPr/>
          <a:lstStyle/>
          <a:p>
            <a:pPr rtl="0" eaLnBrk="1" fontAlgn="ctr" latinLnBrk="0" hangingPunct="1"/>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9048C97-2DBE-46BA-B856-2D513CE8C881}" type="slidenum">
              <a:rPr lang="en-US" smtClean="0"/>
              <a:t>36</a:t>
            </a:fld>
            <a:endParaRPr lang="en-US"/>
          </a:p>
        </p:txBody>
      </p:sp>
    </p:spTree>
    <p:extLst>
      <p:ext uri="{BB962C8B-B14F-4D97-AF65-F5344CB8AC3E}">
        <p14:creationId xmlns:p14="http://schemas.microsoft.com/office/powerpoint/2010/main" val="412251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665163" y="98425"/>
            <a:ext cx="5454650" cy="3068638"/>
          </a:xfrm>
        </p:spPr>
      </p:sp>
      <p:sp>
        <p:nvSpPr>
          <p:cNvPr id="6" name="Notes Placeholder 5"/>
          <p:cNvSpPr>
            <a:spLocks noGrp="1"/>
          </p:cNvSpPr>
          <p:nvPr>
            <p:ph type="body" idx="1"/>
          </p:nvPr>
        </p:nvSpPr>
        <p:spPr/>
        <p:txBody>
          <a:bodyPr/>
          <a:lstStyle/>
          <a:p>
            <a:endParaRPr lang="en-US"/>
          </a:p>
        </p:txBody>
      </p:sp>
      <p:sp>
        <p:nvSpPr>
          <p:cNvPr id="9" name="Slide Number Placeholder 8"/>
          <p:cNvSpPr>
            <a:spLocks noGrp="1"/>
          </p:cNvSpPr>
          <p:nvPr>
            <p:ph type="sldNum" sz="quarter" idx="10"/>
          </p:nvPr>
        </p:nvSpPr>
        <p:spPr/>
        <p:txBody>
          <a:bodyPr/>
          <a:lstStyle/>
          <a:p>
            <a:fld id="{6DF3F157-FE2F-4DAB-AF0E-F60637E9AA77}" type="slidenum">
              <a:rPr lang="en-US" smtClean="0"/>
              <a:pPr/>
              <a:t>37</a:t>
            </a:fld>
            <a:endParaRPr lang="en-US" dirty="0"/>
          </a:p>
        </p:txBody>
      </p:sp>
    </p:spTree>
    <p:extLst>
      <p:ext uri="{BB962C8B-B14F-4D97-AF65-F5344CB8AC3E}">
        <p14:creationId xmlns:p14="http://schemas.microsoft.com/office/powerpoint/2010/main" val="1899710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1" y="0"/>
            <a:ext cx="12192001" cy="6858000"/>
          </a:xfrm>
          <a:prstGeom prst="rect">
            <a:avLst/>
          </a:prstGeom>
          <a:gradFill flip="none" rotWithShape="1">
            <a:gsLst>
              <a:gs pos="0">
                <a:schemeClr val="accent5">
                  <a:alpha val="0"/>
                </a:schemeClr>
              </a:gs>
              <a:gs pos="100000">
                <a:schemeClr val="accent5"/>
              </a:gs>
            </a:gsLst>
            <a:lin ang="10800000" scaled="1"/>
            <a:tileRect/>
          </a:gra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5000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ndParaRPr>
          </a:p>
        </p:txBody>
      </p:sp>
      <p:sp>
        <p:nvSpPr>
          <p:cNvPr id="37" name="Text Box 47"/>
          <p:cNvSpPr txBox="1">
            <a:spLocks noChangeArrowheads="1"/>
          </p:cNvSpPr>
          <p:nvPr userDrawn="1"/>
        </p:nvSpPr>
        <p:spPr bwMode="auto">
          <a:xfrm>
            <a:off x="381000" y="6507280"/>
            <a:ext cx="17267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chemeClr val="bg1">
                    <a:lumMod val="75000"/>
                  </a:schemeClr>
                </a:solidFill>
              </a:rPr>
              <a:t>© 2024 by The Segal Group, Inc. </a:t>
            </a:r>
          </a:p>
        </p:txBody>
      </p:sp>
      <p:sp>
        <p:nvSpPr>
          <p:cNvPr id="2" name="Title 1"/>
          <p:cNvSpPr>
            <a:spLocks noGrp="1"/>
          </p:cNvSpPr>
          <p:nvPr>
            <p:ph type="ctrTitle" hasCustomPrompt="1"/>
          </p:nvPr>
        </p:nvSpPr>
        <p:spPr>
          <a:xfrm>
            <a:off x="380999" y="1475489"/>
            <a:ext cx="7473075" cy="2182111"/>
          </a:xfrm>
        </p:spPr>
        <p:txBody>
          <a:bodyPr anchor="ctr" anchorCtr="0">
            <a:normAutofit/>
          </a:bodyPr>
          <a:lstStyle>
            <a:lvl1pPr algn="l">
              <a:defRPr sz="5500">
                <a:solidFill>
                  <a:schemeClr val="bg1"/>
                </a:solidFill>
              </a:defRPr>
            </a:lvl1pPr>
          </a:lstStyle>
          <a:p>
            <a:r>
              <a:rPr lang="en-US" dirty="0"/>
              <a:t>Report Title </a:t>
            </a:r>
            <a:br>
              <a:rPr lang="en-US" dirty="0"/>
            </a:br>
            <a:r>
              <a:rPr lang="en-US" dirty="0"/>
              <a:t>(Title Case)</a:t>
            </a:r>
          </a:p>
        </p:txBody>
      </p:sp>
      <p:sp>
        <p:nvSpPr>
          <p:cNvPr id="3" name="Subtitle 2"/>
          <p:cNvSpPr>
            <a:spLocks noGrp="1"/>
          </p:cNvSpPr>
          <p:nvPr>
            <p:ph type="subTitle" idx="1" hasCustomPrompt="1"/>
          </p:nvPr>
        </p:nvSpPr>
        <p:spPr>
          <a:xfrm>
            <a:off x="380999" y="3733800"/>
            <a:ext cx="7473075" cy="762000"/>
          </a:xfrm>
        </p:spPr>
        <p:txBody>
          <a:bodyPr>
            <a:norm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(Title Case)</a:t>
            </a:r>
          </a:p>
        </p:txBody>
      </p:sp>
      <p:sp>
        <p:nvSpPr>
          <p:cNvPr id="35" name="Text Placeholder 34"/>
          <p:cNvSpPr>
            <a:spLocks noGrp="1"/>
          </p:cNvSpPr>
          <p:nvPr>
            <p:ph type="body" sz="quarter" idx="10" hasCustomPrompt="1"/>
          </p:nvPr>
        </p:nvSpPr>
        <p:spPr>
          <a:xfrm>
            <a:off x="380999" y="4495800"/>
            <a:ext cx="7473075" cy="1143000"/>
          </a:xfrm>
          <a:ln>
            <a:noFill/>
          </a:ln>
        </p:spPr>
        <p:txBody>
          <a:bodyPr>
            <a:normAutofit/>
          </a:bodyPr>
          <a:lstStyle>
            <a:lvl1pPr marL="0" indent="0">
              <a:buNone/>
              <a:defRPr sz="1400">
                <a:solidFill>
                  <a:schemeClr val="bg1"/>
                </a:solidFill>
              </a:defRPr>
            </a:lvl1pPr>
            <a:lvl2pPr marL="296862" indent="0">
              <a:buNone/>
              <a:defRPr>
                <a:solidFill>
                  <a:schemeClr val="bg1"/>
                </a:solidFill>
              </a:defRPr>
            </a:lvl2pPr>
            <a:lvl3pPr marL="600075" indent="0">
              <a:buNone/>
              <a:defRPr>
                <a:solidFill>
                  <a:schemeClr val="bg1"/>
                </a:solidFill>
              </a:defRPr>
            </a:lvl3pPr>
            <a:lvl4pPr marL="835025" indent="0">
              <a:buNone/>
              <a:defRPr>
                <a:solidFill>
                  <a:schemeClr val="bg1"/>
                </a:solidFill>
              </a:defRPr>
            </a:lvl4pPr>
            <a:lvl5pPr marL="1041400" indent="0">
              <a:buNone/>
              <a:defRPr>
                <a:solidFill>
                  <a:schemeClr val="bg1"/>
                </a:solidFill>
              </a:defRPr>
            </a:lvl5pPr>
          </a:lstStyle>
          <a:p>
            <a:pPr lvl="0"/>
            <a:r>
              <a:rPr lang="en-US" dirty="0"/>
              <a:t>Date / Consultant Name / Consultant Name</a:t>
            </a:r>
          </a:p>
        </p:txBody>
      </p:sp>
      <p:sp>
        <p:nvSpPr>
          <p:cNvPr id="38" name="Text Placeholder 34"/>
          <p:cNvSpPr>
            <a:spLocks noGrp="1"/>
          </p:cNvSpPr>
          <p:nvPr>
            <p:ph type="body" sz="quarter" idx="11" hasCustomPrompt="1"/>
          </p:nvPr>
        </p:nvSpPr>
        <p:spPr>
          <a:xfrm>
            <a:off x="380999" y="856431"/>
            <a:ext cx="7473075" cy="619058"/>
          </a:xfrm>
        </p:spPr>
        <p:txBody>
          <a:bodyPr anchor="b" anchorCtr="0">
            <a:noAutofit/>
          </a:bodyPr>
          <a:lstStyle>
            <a:lvl1pPr marL="0" indent="0">
              <a:buNone/>
              <a:defRPr sz="1800">
                <a:solidFill>
                  <a:schemeClr val="accent1">
                    <a:lumMod val="40000"/>
                    <a:lumOff val="60000"/>
                  </a:schemeClr>
                </a:solidFill>
              </a:defRPr>
            </a:lvl1pPr>
            <a:lvl2pPr marL="296862" indent="0">
              <a:buNone/>
              <a:defRPr>
                <a:solidFill>
                  <a:schemeClr val="bg1"/>
                </a:solidFill>
              </a:defRPr>
            </a:lvl2pPr>
            <a:lvl3pPr marL="600075" indent="0">
              <a:buNone/>
              <a:defRPr>
                <a:solidFill>
                  <a:schemeClr val="bg1"/>
                </a:solidFill>
              </a:defRPr>
            </a:lvl3pPr>
            <a:lvl4pPr marL="835025" indent="0">
              <a:buNone/>
              <a:defRPr>
                <a:solidFill>
                  <a:schemeClr val="bg1"/>
                </a:solidFill>
              </a:defRPr>
            </a:lvl4pPr>
            <a:lvl5pPr marL="1041400" indent="0">
              <a:buNone/>
              <a:defRPr>
                <a:solidFill>
                  <a:schemeClr val="bg1"/>
                </a:solidFill>
              </a:defRPr>
            </a:lvl5pPr>
          </a:lstStyle>
          <a:p>
            <a:pPr lvl="0"/>
            <a:r>
              <a:rPr lang="en-US" dirty="0"/>
              <a:t>Client Name (Title Case)</a:t>
            </a:r>
          </a:p>
        </p:txBody>
      </p:sp>
      <p:grpSp>
        <p:nvGrpSpPr>
          <p:cNvPr id="10" name="Group 9"/>
          <p:cNvGrpSpPr/>
          <p:nvPr userDrawn="1"/>
        </p:nvGrpSpPr>
        <p:grpSpPr>
          <a:xfrm>
            <a:off x="7909467" y="0"/>
            <a:ext cx="4282534" cy="4953000"/>
            <a:chOff x="5751982" y="1"/>
            <a:chExt cx="3376613" cy="3905250"/>
          </a:xfrm>
        </p:grpSpPr>
        <p:sp>
          <p:nvSpPr>
            <p:cNvPr id="11" name="Freeform 10"/>
            <p:cNvSpPr>
              <a:spLocks noChangeAspect="1" noChangeArrowheads="1" noTextEdit="1"/>
            </p:cNvSpPr>
            <p:nvPr userDrawn="1"/>
          </p:nvSpPr>
          <p:spPr bwMode="auto">
            <a:xfrm>
              <a:off x="7119277" y="1"/>
              <a:ext cx="2009318" cy="1819275"/>
            </a:xfrm>
            <a:custGeom>
              <a:avLst/>
              <a:gdLst>
                <a:gd name="connsiteX0" fmla="*/ 0 w 2009318"/>
                <a:gd name="connsiteY0" fmla="*/ 0 h 1819275"/>
                <a:gd name="connsiteX1" fmla="*/ 216303 w 2009318"/>
                <a:gd name="connsiteY1" fmla="*/ 0 h 1819275"/>
                <a:gd name="connsiteX2" fmla="*/ 1044118 w 2009318"/>
                <a:gd name="connsiteY2" fmla="*/ 608012 h 1819275"/>
                <a:gd name="connsiteX3" fmla="*/ 1877401 w 2009318"/>
                <a:gd name="connsiteY3" fmla="*/ 0 h 1819275"/>
                <a:gd name="connsiteX4" fmla="*/ 2009318 w 2009318"/>
                <a:gd name="connsiteY4" fmla="*/ 0 h 1819275"/>
                <a:gd name="connsiteX5" fmla="*/ 2009318 w 2009318"/>
                <a:gd name="connsiteY5" fmla="*/ 148541 h 1819275"/>
                <a:gd name="connsiteX6" fmla="*/ 1044118 w 2009318"/>
                <a:gd name="connsiteY6" fmla="*/ 1819275 h 1819275"/>
                <a:gd name="connsiteX7" fmla="*/ 0 w 2009318"/>
                <a:gd name="connsiteY7"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318" h="1819275">
                  <a:moveTo>
                    <a:pt x="0" y="0"/>
                  </a:moveTo>
                  <a:lnTo>
                    <a:pt x="216303" y="0"/>
                  </a:lnTo>
                  <a:lnTo>
                    <a:pt x="1044118" y="608012"/>
                  </a:lnTo>
                  <a:lnTo>
                    <a:pt x="1877401" y="0"/>
                  </a:lnTo>
                  <a:lnTo>
                    <a:pt x="2009318" y="0"/>
                  </a:lnTo>
                  <a:lnTo>
                    <a:pt x="2009318" y="148541"/>
                  </a:lnTo>
                  <a:lnTo>
                    <a:pt x="1044118" y="181927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2" name="Freeform 11"/>
            <p:cNvSpPr>
              <a:spLocks noChangeAspect="1" noChangeArrowheads="1" noTextEdit="1"/>
            </p:cNvSpPr>
            <p:nvPr userDrawn="1"/>
          </p:nvSpPr>
          <p:spPr bwMode="auto">
            <a:xfrm>
              <a:off x="5751982" y="1819276"/>
              <a:ext cx="2411413" cy="2085975"/>
            </a:xfrm>
            <a:custGeom>
              <a:avLst/>
              <a:gdLst>
                <a:gd name="connsiteX0" fmla="*/ 0 w 2411413"/>
                <a:gd name="connsiteY0" fmla="*/ 0 h 2085975"/>
                <a:gd name="connsiteX1" fmla="*/ 2411413 w 2411413"/>
                <a:gd name="connsiteY1" fmla="*/ 0 h 2085975"/>
                <a:gd name="connsiteX2" fmla="*/ 1214231 w 2411413"/>
                <a:gd name="connsiteY2" fmla="*/ 2085975 h 2085975"/>
                <a:gd name="connsiteX3" fmla="*/ 1210511 w 2411413"/>
                <a:gd name="connsiteY3" fmla="*/ 2085975 h 2085975"/>
                <a:gd name="connsiteX4" fmla="*/ 1366838 w 2411413"/>
                <a:gd name="connsiteY4" fmla="*/ 601663 h 2085975"/>
                <a:gd name="connsiteX5" fmla="*/ 0 w 2411413"/>
                <a:gd name="connsiteY5"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413" h="2085975">
                  <a:moveTo>
                    <a:pt x="0" y="0"/>
                  </a:moveTo>
                  <a:lnTo>
                    <a:pt x="2411413" y="0"/>
                  </a:lnTo>
                  <a:lnTo>
                    <a:pt x="1214231" y="2085975"/>
                  </a:lnTo>
                  <a:lnTo>
                    <a:pt x="1210511" y="2085975"/>
                  </a:lnTo>
                  <a:lnTo>
                    <a:pt x="1366838" y="601663"/>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3" name="Freeform 12"/>
            <p:cNvSpPr>
              <a:spLocks noChangeAspect="1" noChangeArrowheads="1" noTextEdit="1"/>
            </p:cNvSpPr>
            <p:nvPr userDrawn="1"/>
          </p:nvSpPr>
          <p:spPr bwMode="auto">
            <a:xfrm>
              <a:off x="8163395" y="1819275"/>
              <a:ext cx="965200" cy="1670734"/>
            </a:xfrm>
            <a:custGeom>
              <a:avLst/>
              <a:gdLst>
                <a:gd name="connsiteX0" fmla="*/ 0 w 965200"/>
                <a:gd name="connsiteY0" fmla="*/ 0 h 1670734"/>
                <a:gd name="connsiteX1" fmla="*/ 965200 w 965200"/>
                <a:gd name="connsiteY1" fmla="*/ 0 h 1670734"/>
                <a:gd name="connsiteX2" fmla="*/ 965200 w 965200"/>
                <a:gd name="connsiteY2" fmla="*/ 1670734 h 1670734"/>
                <a:gd name="connsiteX3" fmla="*/ 0 w 965200"/>
                <a:gd name="connsiteY3" fmla="*/ 0 h 1670734"/>
              </a:gdLst>
              <a:ahLst/>
              <a:cxnLst>
                <a:cxn ang="0">
                  <a:pos x="connsiteX0" y="connsiteY0"/>
                </a:cxn>
                <a:cxn ang="0">
                  <a:pos x="connsiteX1" y="connsiteY1"/>
                </a:cxn>
                <a:cxn ang="0">
                  <a:pos x="connsiteX2" y="connsiteY2"/>
                </a:cxn>
                <a:cxn ang="0">
                  <a:pos x="connsiteX3" y="connsiteY3"/>
                </a:cxn>
              </a:cxnLst>
              <a:rect l="l" t="t" r="r" b="b"/>
              <a:pathLst>
                <a:path w="965200" h="1670734">
                  <a:moveTo>
                    <a:pt x="0" y="0"/>
                  </a:moveTo>
                  <a:lnTo>
                    <a:pt x="965200" y="0"/>
                  </a:lnTo>
                  <a:lnTo>
                    <a:pt x="965200" y="1670734"/>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34" name="Group 33"/>
          <p:cNvGrpSpPr/>
          <p:nvPr userDrawn="1"/>
        </p:nvGrpSpPr>
        <p:grpSpPr>
          <a:xfrm>
            <a:off x="7854075" y="6294120"/>
            <a:ext cx="4114395" cy="411480"/>
            <a:chOff x="5667713" y="6390718"/>
            <a:chExt cx="3323887" cy="320402"/>
          </a:xfrm>
          <a:solidFill>
            <a:schemeClr val="bg1"/>
          </a:solidFill>
        </p:grpSpPr>
        <p:sp>
          <p:nvSpPr>
            <p:cNvPr id="39" name="Freeform 5"/>
            <p:cNvSpPr>
              <a:spLocks/>
            </p:cNvSpPr>
            <p:nvPr userDrawn="1"/>
          </p:nvSpPr>
          <p:spPr bwMode="auto">
            <a:xfrm>
              <a:off x="6659474" y="6396985"/>
              <a:ext cx="233448" cy="252248"/>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p:cNvSpPr>
              <a:spLocks noEditPoints="1"/>
            </p:cNvSpPr>
            <p:nvPr userDrawn="1"/>
          </p:nvSpPr>
          <p:spPr bwMode="auto">
            <a:xfrm>
              <a:off x="6917206" y="6465139"/>
              <a:ext cx="167644" cy="189578"/>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p:cNvSpPr>
              <a:spLocks/>
            </p:cNvSpPr>
            <p:nvPr userDrawn="1"/>
          </p:nvSpPr>
          <p:spPr bwMode="auto">
            <a:xfrm>
              <a:off x="7110701" y="6466705"/>
              <a:ext cx="97923" cy="182528"/>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p:cNvSpPr>
              <a:spLocks/>
            </p:cNvSpPr>
            <p:nvPr userDrawn="1"/>
          </p:nvSpPr>
          <p:spPr bwMode="auto">
            <a:xfrm>
              <a:off x="7214891" y="6465139"/>
              <a:ext cx="167644" cy="191145"/>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p:cNvSpPr>
              <a:spLocks noEditPoints="1"/>
            </p:cNvSpPr>
            <p:nvPr userDrawn="1"/>
          </p:nvSpPr>
          <p:spPr bwMode="auto">
            <a:xfrm>
              <a:off x="7395069" y="6465139"/>
              <a:ext cx="182528" cy="191145"/>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p:cNvSpPr>
              <a:spLocks noEditPoints="1"/>
            </p:cNvSpPr>
            <p:nvPr userDrawn="1"/>
          </p:nvSpPr>
          <p:spPr bwMode="auto">
            <a:xfrm>
              <a:off x="7646534" y="6396985"/>
              <a:ext cx="224047" cy="252248"/>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p:cNvSpPr>
              <a:spLocks noEditPoints="1"/>
            </p:cNvSpPr>
            <p:nvPr userDrawn="1"/>
          </p:nvSpPr>
          <p:spPr bwMode="auto">
            <a:xfrm>
              <a:off x="7873715" y="6396985"/>
              <a:ext cx="170777" cy="259299"/>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p:cNvSpPr>
            <p:nvPr userDrawn="1"/>
          </p:nvSpPr>
          <p:spPr bwMode="auto">
            <a:xfrm>
              <a:off x="8065643" y="6469839"/>
              <a:ext cx="161377" cy="179394"/>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p:cNvSpPr>
              <a:spLocks noEditPoints="1"/>
            </p:cNvSpPr>
            <p:nvPr userDrawn="1"/>
          </p:nvSpPr>
          <p:spPr bwMode="auto">
            <a:xfrm>
              <a:off x="8254438" y="6398551"/>
              <a:ext cx="43086" cy="250682"/>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p:cNvSpPr>
              <a:spLocks/>
            </p:cNvSpPr>
            <p:nvPr userDrawn="1"/>
          </p:nvSpPr>
          <p:spPr bwMode="auto">
            <a:xfrm>
              <a:off x="8328076" y="6465139"/>
              <a:ext cx="164510" cy="191145"/>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p:cNvSpPr>
              <a:spLocks noEditPoints="1"/>
            </p:cNvSpPr>
            <p:nvPr userDrawn="1"/>
          </p:nvSpPr>
          <p:spPr bwMode="auto">
            <a:xfrm>
              <a:off x="8512171" y="6465139"/>
              <a:ext cx="181744" cy="191145"/>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p:cNvSpPr>
              <a:spLocks/>
            </p:cNvSpPr>
            <p:nvPr userDrawn="1"/>
          </p:nvSpPr>
          <p:spPr bwMode="auto">
            <a:xfrm>
              <a:off x="8715066" y="6466705"/>
              <a:ext cx="97139" cy="182528"/>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p:cNvSpPr>
              <a:spLocks/>
            </p:cNvSpPr>
            <p:nvPr userDrawn="1"/>
          </p:nvSpPr>
          <p:spPr bwMode="auto">
            <a:xfrm>
              <a:off x="8825523" y="6465139"/>
              <a:ext cx="166077" cy="191145"/>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userDrawn="1"/>
          </p:nvSpPr>
          <p:spPr bwMode="auto">
            <a:xfrm>
              <a:off x="5667713" y="6390718"/>
              <a:ext cx="216213" cy="267133"/>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p:cNvSpPr>
              <a:spLocks noEditPoints="1"/>
            </p:cNvSpPr>
            <p:nvPr userDrawn="1"/>
          </p:nvSpPr>
          <p:spPr bwMode="auto">
            <a:xfrm>
              <a:off x="5898027" y="6465139"/>
              <a:ext cx="177828" cy="191145"/>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p:cNvSpPr>
              <a:spLocks noEditPoints="1"/>
            </p:cNvSpPr>
            <p:nvPr userDrawn="1"/>
          </p:nvSpPr>
          <p:spPr bwMode="auto">
            <a:xfrm>
              <a:off x="6100140" y="6465139"/>
              <a:ext cx="172344" cy="245981"/>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p:cNvSpPr>
              <a:spLocks noEditPoints="1"/>
            </p:cNvSpPr>
            <p:nvPr userDrawn="1"/>
          </p:nvSpPr>
          <p:spPr bwMode="auto">
            <a:xfrm>
              <a:off x="6304602" y="6465139"/>
              <a:ext cx="167644" cy="189578"/>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22"/>
            <p:cNvSpPr>
              <a:spLocks noChangeArrowheads="1"/>
            </p:cNvSpPr>
            <p:nvPr userDrawn="1"/>
          </p:nvSpPr>
          <p:spPr bwMode="auto">
            <a:xfrm>
              <a:off x="6520815" y="6396985"/>
              <a:ext cx="41519" cy="2545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85748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402426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02217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29863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98291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205878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897884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252879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178386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210245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58496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5"/>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0" y="0"/>
            <a:ext cx="12192000" cy="5257800"/>
          </a:xfrm>
          <a:solidFill>
            <a:schemeClr val="bg1">
              <a:lumMod val="85000"/>
            </a:schemeClr>
          </a:solidFill>
        </p:spPr>
        <p:txBody>
          <a:bodyPr tIns="365760"/>
          <a:lstStyle>
            <a:lvl1pPr marL="0" indent="0" algn="ctr">
              <a:spcBef>
                <a:spcPts val="0"/>
              </a:spcBef>
              <a:buNone/>
              <a:defRPr sz="2400" b="1"/>
            </a:lvl1pPr>
          </a:lstStyle>
          <a:p>
            <a:r>
              <a:rPr lang="en-US" dirty="0"/>
              <a:t>To add a cover photo, first select this object, </a:t>
            </a:r>
            <a:br>
              <a:rPr lang="en-US" dirty="0"/>
            </a:br>
            <a:r>
              <a:rPr lang="en-US" dirty="0"/>
              <a:t>then click on a photo or graphic in the Images tab in Templafy.</a:t>
            </a:r>
          </a:p>
        </p:txBody>
      </p:sp>
      <p:sp>
        <p:nvSpPr>
          <p:cNvPr id="12" name="Text Placeholder 11"/>
          <p:cNvSpPr>
            <a:spLocks noGrp="1"/>
          </p:cNvSpPr>
          <p:nvPr>
            <p:ph type="body" sz="quarter" idx="15" hasCustomPrompt="1"/>
          </p:nvPr>
        </p:nvSpPr>
        <p:spPr>
          <a:xfrm>
            <a:off x="3968262" y="2743200"/>
            <a:ext cx="8229600" cy="2514600"/>
          </a:xfrm>
          <a:prstGeom prst="triangle">
            <a:avLst>
              <a:gd name="adj" fmla="val 100000"/>
            </a:avLst>
          </a:prstGeom>
          <a:solidFill>
            <a:schemeClr val="accent1">
              <a:alpha val="65000"/>
            </a:schemeClr>
          </a:solidFill>
        </p:spPr>
        <p:txBody>
          <a:bodyPr/>
          <a:lstStyle>
            <a:lvl1pPr marL="0" indent="0">
              <a:buNone/>
              <a:defRPr baseline="0"/>
            </a:lvl1pPr>
          </a:lstStyle>
          <a:p>
            <a:pPr lvl="0"/>
            <a:r>
              <a:rPr lang="en-US" dirty="0"/>
              <a:t> </a:t>
            </a:r>
          </a:p>
        </p:txBody>
      </p:sp>
      <p:sp>
        <p:nvSpPr>
          <p:cNvPr id="10" name="Text Placeholder 9"/>
          <p:cNvSpPr>
            <a:spLocks noGrp="1"/>
          </p:cNvSpPr>
          <p:nvPr>
            <p:ph type="body" sz="quarter" idx="14" hasCustomPrompt="1"/>
          </p:nvPr>
        </p:nvSpPr>
        <p:spPr>
          <a:xfrm>
            <a:off x="0" y="1447800"/>
            <a:ext cx="12192000" cy="3810000"/>
          </a:xfrm>
          <a:prstGeom prst="rtTriangle">
            <a:avLst/>
          </a:prstGeom>
          <a:solidFill>
            <a:schemeClr val="accent5"/>
          </a:solidFill>
        </p:spPr>
        <p:txBody>
          <a:bodyPr/>
          <a:lstStyle>
            <a:lvl1pPr marL="0" indent="0" algn="l">
              <a:buNone/>
              <a:defRPr/>
            </a:lvl1pPr>
          </a:lstStyle>
          <a:p>
            <a:pPr lvl="0"/>
            <a:r>
              <a:rPr lang="en-US" dirty="0"/>
              <a:t> </a:t>
            </a:r>
          </a:p>
        </p:txBody>
      </p:sp>
      <p:sp>
        <p:nvSpPr>
          <p:cNvPr id="9" name="Text Box 47"/>
          <p:cNvSpPr txBox="1">
            <a:spLocks noChangeArrowheads="1"/>
          </p:cNvSpPr>
          <p:nvPr/>
        </p:nvSpPr>
        <p:spPr bwMode="gray">
          <a:xfrm>
            <a:off x="234462" y="6578667"/>
            <a:ext cx="1726755"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chemeClr val="bg1">
                    <a:lumMod val="75000"/>
                  </a:schemeClr>
                </a:solidFill>
              </a:rPr>
              <a:t>© 2024 by The Segal Group, Inc. </a:t>
            </a:r>
          </a:p>
        </p:txBody>
      </p:sp>
      <p:sp>
        <p:nvSpPr>
          <p:cNvPr id="19" name="Picture Placeholder 4"/>
          <p:cNvSpPr>
            <a:spLocks noGrp="1"/>
          </p:cNvSpPr>
          <p:nvPr userDrawn="1"/>
        </p:nvSpPr>
        <p:spPr bwMode="gray">
          <a:xfrm>
            <a:off x="1524000" y="971061"/>
            <a:ext cx="9144000" cy="491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163513" indent="-163513" algn="l" rtl="0" eaLnBrk="1" fontAlgn="base" hangingPunct="1">
              <a:lnSpc>
                <a:spcPct val="90000"/>
              </a:lnSpc>
              <a:spcBef>
                <a:spcPts val="1200"/>
              </a:spcBef>
              <a:spcAft>
                <a:spcPct val="0"/>
              </a:spcAft>
              <a:buClr>
                <a:schemeClr val="accent5"/>
              </a:buClr>
              <a:buFont typeface="Symbol" panose="05050102010706020507" pitchFamily="18" charset="2"/>
              <a:buChar char="·"/>
              <a:defRPr sz="1400">
                <a:solidFill>
                  <a:schemeClr val="tx1"/>
                </a:solidFill>
                <a:latin typeface="+mn-lt"/>
                <a:ea typeface="+mn-ea"/>
                <a:cs typeface="+mn-cs"/>
              </a:defRPr>
            </a:lvl1pPr>
            <a:lvl2pPr marL="301625" indent="-138113" algn="l" rtl="0" eaLnBrk="1" fontAlgn="base" hangingPunct="1">
              <a:lnSpc>
                <a:spcPct val="90000"/>
              </a:lnSpc>
              <a:spcBef>
                <a:spcPts val="300"/>
              </a:spcBef>
              <a:spcAft>
                <a:spcPct val="0"/>
              </a:spcAft>
              <a:buClr>
                <a:schemeClr val="accent5"/>
              </a:buClr>
              <a:buFont typeface="Arial" panose="020B0604020202020204" pitchFamily="34" charset="0"/>
              <a:buChar char="–"/>
              <a:tabLst/>
              <a:defRPr sz="1400">
                <a:solidFill>
                  <a:schemeClr val="tx1"/>
                </a:solidFill>
                <a:latin typeface="+mn-lt"/>
              </a:defRPr>
            </a:lvl2pPr>
            <a:lvl3pPr marL="441325" indent="-139700" algn="l" rtl="0" eaLnBrk="1" fontAlgn="base" hangingPunct="1">
              <a:lnSpc>
                <a:spcPct val="90000"/>
              </a:lnSpc>
              <a:spcBef>
                <a:spcPts val="300"/>
              </a:spcBef>
              <a:spcAft>
                <a:spcPct val="0"/>
              </a:spcAft>
              <a:buClr>
                <a:schemeClr val="accent5"/>
              </a:buClr>
              <a:buFont typeface="Arial" panose="020B0604020202020204" pitchFamily="34" charset="0"/>
              <a:buChar char="•"/>
              <a:defRPr sz="1400">
                <a:solidFill>
                  <a:schemeClr val="tx1"/>
                </a:solidFill>
                <a:latin typeface="+mn-lt"/>
              </a:defRPr>
            </a:lvl3pPr>
            <a:lvl4pPr marL="595313" indent="-153988" algn="l" rtl="0" eaLnBrk="1" fontAlgn="base" hangingPunct="1">
              <a:lnSpc>
                <a:spcPct val="90000"/>
              </a:lnSpc>
              <a:spcBef>
                <a:spcPts val="300"/>
              </a:spcBef>
              <a:spcAft>
                <a:spcPct val="0"/>
              </a:spcAft>
              <a:buClr>
                <a:schemeClr val="accent5"/>
              </a:buClr>
              <a:buFont typeface="Arial" panose="020B0604020202020204" pitchFamily="34" charset="0"/>
              <a:buChar char="−"/>
              <a:defRPr sz="1400">
                <a:solidFill>
                  <a:schemeClr val="tx1"/>
                </a:solidFill>
                <a:latin typeface="+mn-lt"/>
              </a:defRPr>
            </a:lvl4pPr>
            <a:lvl5pPr marL="685800" indent="-80963" algn="l" rtl="0" eaLnBrk="1" fontAlgn="base" hangingPunct="1">
              <a:lnSpc>
                <a:spcPct val="90000"/>
              </a:lnSpc>
              <a:spcBef>
                <a:spcPts val="300"/>
              </a:spcBef>
              <a:spcAft>
                <a:spcPct val="0"/>
              </a:spcAft>
              <a:buClr>
                <a:schemeClr val="accent5"/>
              </a:buClr>
              <a:buChar char="›"/>
              <a:defRPr sz="14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a:lstStyle>
          <a:p>
            <a:endParaRPr lang="en-US"/>
          </a:p>
        </p:txBody>
      </p:sp>
      <p:sp>
        <p:nvSpPr>
          <p:cNvPr id="4" name="Text Placeholder 3"/>
          <p:cNvSpPr>
            <a:spLocks noGrp="1"/>
          </p:cNvSpPr>
          <p:nvPr>
            <p:ph type="body" sz="quarter" idx="11" hasCustomPrompt="1"/>
          </p:nvPr>
        </p:nvSpPr>
        <p:spPr>
          <a:xfrm>
            <a:off x="234462" y="3733800"/>
            <a:ext cx="3164071" cy="341632"/>
          </a:xfrm>
          <a:noFill/>
        </p:spPr>
        <p:txBody>
          <a:bodyPr wrap="none" lIns="91440" tIns="45720" rIns="91440" bIns="45720" anchor="ctr" anchorCtr="0">
            <a:noAutofit/>
          </a:bodyPr>
          <a:lstStyle>
            <a:lvl1pPr marL="0" indent="0">
              <a:buFontTx/>
              <a:buNone/>
              <a:defRPr sz="1800" b="0">
                <a:solidFill>
                  <a:schemeClr val="accent1">
                    <a:lumMod val="40000"/>
                    <a:lumOff val="60000"/>
                  </a:schemeClr>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Company Name (Title Case) </a:t>
            </a:r>
          </a:p>
        </p:txBody>
      </p:sp>
      <p:sp>
        <p:nvSpPr>
          <p:cNvPr id="6" name="Text Placeholder 5"/>
          <p:cNvSpPr>
            <a:spLocks noGrp="1"/>
          </p:cNvSpPr>
          <p:nvPr>
            <p:ph type="body" sz="quarter" idx="12" hasCustomPrompt="1"/>
          </p:nvPr>
        </p:nvSpPr>
        <p:spPr>
          <a:xfrm>
            <a:off x="234462" y="6038850"/>
            <a:ext cx="8134508" cy="285750"/>
          </a:xfrm>
        </p:spPr>
        <p:txBody>
          <a:bodyPr lIns="91440" tIns="45720" rIns="91440" bIns="45720"/>
          <a:lstStyle>
            <a:lvl1pPr marL="0" indent="0">
              <a:buNone/>
              <a:defRPr lang="en-US" sz="1200" smtClean="0">
                <a:solidFill>
                  <a:schemeClr val="bg1"/>
                </a:solidFill>
                <a:effectLst/>
              </a:defRPr>
            </a:lvl1pPr>
          </a:lstStyle>
          <a:p>
            <a:r>
              <a:rPr lang="en-US" sz="1200" dirty="0">
                <a:solidFill>
                  <a:srgbClr val="001C71"/>
                </a:solidFill>
                <a:effectLst/>
                <a:latin typeface="Arial" panose="020B0604020202020204" pitchFamily="34" charset="0"/>
                <a:ea typeface="Times New Roman" panose="02020603050405020304" pitchFamily="18" charset="0"/>
                <a:cs typeface="Times New Roman" panose="02020603050405020304" pitchFamily="18" charset="0"/>
              </a:rPr>
              <a:t>Date / Consultant Name / Consultant Name</a:t>
            </a:r>
          </a:p>
        </p:txBody>
      </p:sp>
      <p:sp>
        <p:nvSpPr>
          <p:cNvPr id="35" name="Subtitle 2"/>
          <p:cNvSpPr>
            <a:spLocks noGrp="1"/>
          </p:cNvSpPr>
          <p:nvPr>
            <p:ph type="subTitle" idx="1" hasCustomPrompt="1"/>
          </p:nvPr>
        </p:nvSpPr>
        <p:spPr>
          <a:xfrm>
            <a:off x="234462" y="5257800"/>
            <a:ext cx="8147538" cy="762000"/>
          </a:xfrm>
        </p:spPr>
        <p:txBody>
          <a:bodyPr>
            <a:noAutofit/>
          </a:bodyPr>
          <a:lstStyle>
            <a:lvl1pPr marL="0" indent="0" algn="l">
              <a:buNone/>
              <a:defRPr sz="2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(Title Case)</a:t>
            </a:r>
          </a:p>
        </p:txBody>
      </p:sp>
      <p:grpSp>
        <p:nvGrpSpPr>
          <p:cNvPr id="20" name="Group 4"/>
          <p:cNvGrpSpPr>
            <a:grpSpLocks noChangeAspect="1"/>
          </p:cNvGrpSpPr>
          <p:nvPr userDrawn="1"/>
        </p:nvGrpSpPr>
        <p:grpSpPr bwMode="auto">
          <a:xfrm>
            <a:off x="8153400" y="6342148"/>
            <a:ext cx="3792349" cy="368972"/>
            <a:chOff x="528" y="2626"/>
            <a:chExt cx="4841" cy="471"/>
          </a:xfrm>
          <a:solidFill>
            <a:schemeClr val="bg1"/>
          </a:solidFill>
        </p:grpSpPr>
        <p:sp>
          <p:nvSpPr>
            <p:cNvPr id="21" name="Freeform 5"/>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4"/>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5"/>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6"/>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7"/>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8"/>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9"/>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0"/>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21"/>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2"/>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3"/>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4"/>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5"/>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a:xfrm>
            <a:off x="234462" y="4114801"/>
            <a:ext cx="8134507" cy="1155643"/>
          </a:xfrm>
        </p:spPr>
        <p:txBody>
          <a:bodyPr lIns="91440" tIns="45720" rIns="91440" bIns="45720" anchor="ctr" anchorCtr="0"/>
          <a:lstStyle>
            <a:lvl1pPr>
              <a:defRPr sz="4000">
                <a:solidFill>
                  <a:schemeClr val="bg1"/>
                </a:solidFill>
              </a:defRPr>
            </a:lvl1pPr>
          </a:lstStyle>
          <a:p>
            <a:r>
              <a:rPr kumimoji="0" lang="en-US" sz="4000" b="0" i="0" u="none" strike="noStrike" kern="0" cap="none" spc="0" normalizeH="0" baseline="0" noProof="0" dirty="0">
                <a:ln>
                  <a:noFill/>
                </a:ln>
                <a:solidFill>
                  <a:srgbClr val="001C71"/>
                </a:solidFill>
                <a:effectLst/>
                <a:uLnTx/>
                <a:uFillTx/>
                <a:latin typeface="Palatino Linotype" panose="02040502050505030304" pitchFamily="18" charset="0"/>
                <a:ea typeface="Times New Roman" panose="02020603050405020304" pitchFamily="18" charset="0"/>
                <a:cs typeface="Palatino Linotype" panose="02040502050505030304" pitchFamily="18" charset="0"/>
              </a:rPr>
              <a:t>Report Title (Title Case) </a:t>
            </a:r>
            <a:endParaRPr lang="en-US" dirty="0"/>
          </a:p>
        </p:txBody>
      </p:sp>
    </p:spTree>
    <p:extLst>
      <p:ext uri="{BB962C8B-B14F-4D97-AF65-F5344CB8AC3E}">
        <p14:creationId xmlns:p14="http://schemas.microsoft.com/office/powerpoint/2010/main" val="364494685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029090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0369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052693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80621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60933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15757423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599668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544433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3747140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3403710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_Page">
    <p:bg>
      <p:bgPr>
        <a:solidFill>
          <a:schemeClr val="accent5">
            <a:lumMod val="75000"/>
          </a:schemeClr>
        </a:solidFill>
        <a:effectLst/>
      </p:bgPr>
    </p:bg>
    <p:spTree>
      <p:nvGrpSpPr>
        <p:cNvPr id="1" name=""/>
        <p:cNvGrpSpPr/>
        <p:nvPr/>
      </p:nvGrpSpPr>
      <p:grpSpPr>
        <a:xfrm>
          <a:off x="0" y="0"/>
          <a:ext cx="0" cy="0"/>
          <a:chOff x="0" y="0"/>
          <a:chExt cx="0" cy="0"/>
        </a:xfrm>
      </p:grpSpPr>
      <p:grpSp>
        <p:nvGrpSpPr>
          <p:cNvPr id="23" name="Group 4"/>
          <p:cNvGrpSpPr>
            <a:grpSpLocks noChangeAspect="1"/>
          </p:cNvGrpSpPr>
          <p:nvPr userDrawn="1"/>
        </p:nvGrpSpPr>
        <p:grpSpPr bwMode="auto">
          <a:xfrm>
            <a:off x="9600961" y="6569625"/>
            <a:ext cx="2161618" cy="210312"/>
            <a:chOff x="528" y="2626"/>
            <a:chExt cx="4841" cy="471"/>
          </a:xfrm>
          <a:solidFill>
            <a:schemeClr val="bg1"/>
          </a:solidFill>
        </p:grpSpPr>
        <p:sp>
          <p:nvSpPr>
            <p:cNvPr id="24" name="Freeform 5"/>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4"/>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5"/>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6"/>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17"/>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0"/>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1"/>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2"/>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23"/>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4"/>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5"/>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Text Placeholder 18"/>
          <p:cNvSpPr>
            <a:spLocks noGrp="1"/>
          </p:cNvSpPr>
          <p:nvPr>
            <p:ph type="body" sz="quarter" idx="10"/>
          </p:nvPr>
        </p:nvSpPr>
        <p:spPr>
          <a:xfrm>
            <a:off x="1524000" y="2057400"/>
            <a:ext cx="9677400" cy="3429000"/>
          </a:xfrm>
        </p:spPr>
        <p:txBody>
          <a:bodyPr/>
          <a:lstStyle>
            <a:lvl1pPr marL="0" indent="0">
              <a:spcBef>
                <a:spcPts val="2400"/>
              </a:spcBef>
              <a:buClr>
                <a:schemeClr val="accent6"/>
              </a:buClr>
              <a:buFont typeface="Arial" panose="020B0604020202020204" pitchFamily="34" charset="0"/>
              <a:buNone/>
              <a:defRPr sz="2600" b="1">
                <a:solidFill>
                  <a:schemeClr val="bg1"/>
                </a:solidFill>
                <a:latin typeface="+mn-lt"/>
              </a:defRPr>
            </a:lvl1pPr>
            <a:lvl2pPr marL="233363" indent="-233363">
              <a:spcBef>
                <a:spcPts val="1200"/>
              </a:spcBef>
              <a:buClr>
                <a:schemeClr val="accent1">
                  <a:lumMod val="50000"/>
                </a:schemeClr>
              </a:buClr>
              <a:buFont typeface="Symbol" panose="05050102010706020507" pitchFamily="18" charset="2"/>
              <a:buChar char="·"/>
              <a:defRPr b="0">
                <a:solidFill>
                  <a:schemeClr val="bg1"/>
                </a:solidFill>
              </a:defRPr>
            </a:lvl2pPr>
            <a:lvl3pPr marL="538163" indent="-282575">
              <a:spcBef>
                <a:spcPts val="600"/>
              </a:spcBef>
              <a:buClr>
                <a:schemeClr val="accent1">
                  <a:lumMod val="50000"/>
                </a:schemeClr>
              </a:buClr>
              <a:buFont typeface="Arial" panose="020B0604020202020204" pitchFamily="34" charset="0"/>
              <a:buChar char="–"/>
              <a:defRPr b="0">
                <a:solidFill>
                  <a:schemeClr val="bg1"/>
                </a:solidFill>
              </a:defRPr>
            </a:lvl3pPr>
            <a:lvl4pPr marL="555625" indent="0">
              <a:spcBef>
                <a:spcPts val="600"/>
              </a:spcBef>
              <a:buNone/>
              <a:defRPr>
                <a:solidFill>
                  <a:schemeClr val="bg1"/>
                </a:solidFill>
              </a:defRPr>
            </a:lvl4pPr>
            <a:lvl5pPr marL="804863" indent="0">
              <a:spcBef>
                <a:spcPts val="600"/>
              </a:spcBef>
              <a:buNone/>
              <a:defRPr>
                <a:solidFill>
                  <a:schemeClr val="bg1"/>
                </a:solidFill>
              </a:defRPr>
            </a:lvl5pPr>
          </a:lstStyle>
          <a:p>
            <a:pPr lvl="0"/>
            <a:r>
              <a:rPr lang="en-US" dirty="0"/>
              <a:t>Edit Master text styles</a:t>
            </a:r>
          </a:p>
        </p:txBody>
      </p:sp>
      <p:sp>
        <p:nvSpPr>
          <p:cNvPr id="18" name="Text Placeholder 18"/>
          <p:cNvSpPr>
            <a:spLocks noGrp="1"/>
          </p:cNvSpPr>
          <p:nvPr>
            <p:ph type="body" sz="quarter" idx="11" hasCustomPrompt="1"/>
          </p:nvPr>
        </p:nvSpPr>
        <p:spPr>
          <a:xfrm>
            <a:off x="1066800" y="685800"/>
            <a:ext cx="9982200" cy="762000"/>
          </a:xfrm>
        </p:spPr>
        <p:txBody>
          <a:bodyPr>
            <a:noAutofit/>
          </a:bodyPr>
          <a:lstStyle>
            <a:lvl1pPr marL="331788" indent="-331788">
              <a:spcBef>
                <a:spcPts val="2400"/>
              </a:spcBef>
              <a:buClr>
                <a:schemeClr val="accent2"/>
              </a:buClr>
              <a:buFont typeface="Arial" panose="020B0604020202020204" pitchFamily="34" charset="0"/>
              <a:buChar char="│"/>
              <a:defRPr sz="5400" b="0">
                <a:solidFill>
                  <a:schemeClr val="bg1"/>
                </a:solidFill>
                <a:latin typeface="+mj-lt"/>
              </a:defRPr>
            </a:lvl1pPr>
            <a:lvl2pPr marL="342900" indent="0">
              <a:spcBef>
                <a:spcPts val="1800"/>
              </a:spcBef>
              <a:buNone/>
              <a:defRPr>
                <a:solidFill>
                  <a:schemeClr val="accent1"/>
                </a:solidFill>
              </a:defRPr>
            </a:lvl2pPr>
            <a:lvl3pPr marL="600075" indent="0">
              <a:buNone/>
              <a:defRPr>
                <a:solidFill>
                  <a:schemeClr val="accent1"/>
                </a:solidFill>
              </a:defRPr>
            </a:lvl3pPr>
            <a:lvl4pPr marL="835025" indent="0">
              <a:buNone/>
              <a:defRPr>
                <a:solidFill>
                  <a:schemeClr val="accent1"/>
                </a:solidFill>
              </a:defRPr>
            </a:lvl4pPr>
            <a:lvl5pPr marL="1041400" indent="0">
              <a:buNone/>
              <a:defRPr>
                <a:solidFill>
                  <a:schemeClr val="accent1"/>
                </a:solidFill>
              </a:defRPr>
            </a:lvl5pPr>
          </a:lstStyle>
          <a:p>
            <a:pPr lvl="0"/>
            <a:r>
              <a:rPr lang="en-US" dirty="0"/>
              <a:t>Title Goes Here</a:t>
            </a:r>
          </a:p>
        </p:txBody>
      </p:sp>
      <p:sp>
        <p:nvSpPr>
          <p:cNvPr id="22" name="Slide Number Placeholder 7"/>
          <p:cNvSpPr txBox="1">
            <a:spLocks/>
          </p:cNvSpPr>
          <p:nvPr userDrawn="1"/>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a:t>
            </a:fld>
            <a:endParaRPr lang="en-US" sz="1200" dirty="0">
              <a:solidFill>
                <a:schemeClr val="bg1"/>
              </a:solidFill>
            </a:endParaRPr>
          </a:p>
        </p:txBody>
      </p:sp>
      <p:grpSp>
        <p:nvGrpSpPr>
          <p:cNvPr id="5" name="Group 4">
            <a:extLst>
              <a:ext uri="{FF2B5EF4-FFF2-40B4-BE49-F238E27FC236}">
                <a16:creationId xmlns:a16="http://schemas.microsoft.com/office/drawing/2014/main" id="{2F26929E-3885-58DF-1D71-FF2862DF9543}"/>
              </a:ext>
            </a:extLst>
          </p:cNvPr>
          <p:cNvGrpSpPr/>
          <p:nvPr userDrawn="1"/>
        </p:nvGrpSpPr>
        <p:grpSpPr>
          <a:xfrm>
            <a:off x="9290348" y="2850286"/>
            <a:ext cx="2961735" cy="4007714"/>
            <a:chOff x="9290348" y="2850286"/>
            <a:chExt cx="2961735" cy="4007714"/>
          </a:xfrm>
        </p:grpSpPr>
        <p:sp>
          <p:nvSpPr>
            <p:cNvPr id="3" name="Isosceles Triangle 2">
              <a:extLst>
                <a:ext uri="{FF2B5EF4-FFF2-40B4-BE49-F238E27FC236}">
                  <a16:creationId xmlns:a16="http://schemas.microsoft.com/office/drawing/2014/main" id="{C3D9890B-62AF-C0F1-1FA3-A5D3139D609B}"/>
                </a:ext>
                <a:ext uri="{C183D7F6-B498-43B3-948B-1728B52AA6E4}">
                  <adec:decorative xmlns:adec="http://schemas.microsoft.com/office/drawing/2017/decorative" val="1"/>
                </a:ext>
              </a:extLst>
            </p:cNvPr>
            <p:cNvSpPr/>
            <p:nvPr userDrawn="1"/>
          </p:nvSpPr>
          <p:spPr>
            <a:xfrm>
              <a:off x="9290348" y="2850286"/>
              <a:ext cx="2961735" cy="4007714"/>
            </a:xfrm>
            <a:prstGeom prst="triangle">
              <a:avLst>
                <a:gd name="adj" fmla="val 10000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734800C1-B3D3-67DD-C278-87C1360131AA}"/>
                </a:ext>
                <a:ext uri="{C183D7F6-B498-43B3-948B-1728B52AA6E4}">
                  <adec:decorative xmlns:adec="http://schemas.microsoft.com/office/drawing/2017/decorative" val="1"/>
                </a:ext>
              </a:extLst>
            </p:cNvPr>
            <p:cNvSpPr/>
            <p:nvPr userDrawn="1"/>
          </p:nvSpPr>
          <p:spPr>
            <a:xfrm>
              <a:off x="9580163" y="3242454"/>
              <a:ext cx="2671920" cy="3615546"/>
            </a:xfrm>
            <a:prstGeom prst="triangle">
              <a:avLst>
                <a:gd name="adj" fmla="val 100000"/>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803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300817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a:xfrm>
            <a:off x="206585" y="179070"/>
            <a:ext cx="11778827" cy="461665"/>
          </a:xfrm>
        </p:spPr>
        <p:txBody>
          <a:bodyPr anchor="t" anchorCtr="0"/>
          <a:lstStyle/>
          <a:p>
            <a:r>
              <a:rPr lang="en-US" dirty="0"/>
              <a:t>Heading 1 (Title Case)</a:t>
            </a:r>
          </a:p>
        </p:txBody>
      </p:sp>
      <p:sp>
        <p:nvSpPr>
          <p:cNvPr id="3" name="Text Placeholder 2"/>
          <p:cNvSpPr>
            <a:spLocks noGrp="1"/>
          </p:cNvSpPr>
          <p:nvPr>
            <p:ph type="body" sz="quarter" idx="11" hasCustomPrompt="1"/>
          </p:nvPr>
        </p:nvSpPr>
        <p:spPr>
          <a:xfrm>
            <a:off x="236989" y="1600201"/>
            <a:ext cx="11811000" cy="1384995"/>
          </a:xfrm>
        </p:spPr>
        <p:txBody>
          <a:bodyPr/>
          <a:lstStyle>
            <a:lvl1pPr>
              <a:defRPr baseline="0"/>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522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219200"/>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24153855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nchor="t" anchorCtr="0"/>
          <a:lstStyle/>
          <a:p>
            <a:r>
              <a:rPr lang="en-US" dirty="0"/>
              <a:t>Heading 1 (Title Case)</a:t>
            </a:r>
          </a:p>
        </p:txBody>
      </p:sp>
      <p:sp>
        <p:nvSpPr>
          <p:cNvPr id="3" name="Text Placeholder 2"/>
          <p:cNvSpPr>
            <a:spLocks noGrp="1"/>
          </p:cNvSpPr>
          <p:nvPr>
            <p:ph type="body" sz="quarter" idx="11" hasCustomPrompt="1"/>
          </p:nvPr>
        </p:nvSpPr>
        <p:spPr>
          <a:xfrm>
            <a:off x="236989" y="1600200"/>
            <a:ext cx="11811000" cy="4876800"/>
          </a:xfrm>
        </p:spPr>
        <p:txBody>
          <a:bodyPr/>
          <a:lstStyle>
            <a:lvl1pPr>
              <a:defRPr baseline="0"/>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26147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ustom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Heading 1 (Title Case)</a:t>
            </a:r>
          </a:p>
        </p:txBody>
      </p:sp>
      <p:sp>
        <p:nvSpPr>
          <p:cNvPr id="3" name="Content Placeholder 2"/>
          <p:cNvSpPr>
            <a:spLocks noGrp="1"/>
          </p:cNvSpPr>
          <p:nvPr>
            <p:ph sz="half" idx="1" hasCustomPrompt="1"/>
          </p:nvPr>
        </p:nvSpPr>
        <p:spPr>
          <a:xfrm>
            <a:off x="236415" y="1600200"/>
            <a:ext cx="5791200" cy="4800600"/>
          </a:xfrm>
        </p:spPr>
        <p:txBody>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600200"/>
            <a:ext cx="5867400" cy="4800600"/>
          </a:xfrm>
        </p:spPr>
        <p:txBody>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4522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Title Only">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nchor="t" anchorCtr="0"/>
          <a:lstStyle/>
          <a:p>
            <a:r>
              <a:rPr lang="en-US" dirty="0"/>
              <a:t>Heading 1 (Title Case)</a:t>
            </a:r>
          </a:p>
        </p:txBody>
      </p:sp>
    </p:spTree>
    <p:extLst>
      <p:ext uri="{BB962C8B-B14F-4D97-AF65-F5344CB8AC3E}">
        <p14:creationId xmlns:p14="http://schemas.microsoft.com/office/powerpoint/2010/main" val="4247689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sp>
        <p:nvSpPr>
          <p:cNvPr id="14" name="Freeform 5"/>
          <p:cNvSpPr>
            <a:spLocks/>
          </p:cNvSpPr>
          <p:nvPr userDrawn="1"/>
        </p:nvSpPr>
        <p:spPr bwMode="auto">
          <a:xfrm>
            <a:off x="10099170" y="6581243"/>
            <a:ext cx="156205" cy="168785"/>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userDrawn="1"/>
        </p:nvSpPr>
        <p:spPr bwMode="auto">
          <a:xfrm>
            <a:off x="10271625" y="6626847"/>
            <a:ext cx="112174" cy="126851"/>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10401097" y="6627895"/>
            <a:ext cx="65522" cy="122134"/>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10470813" y="6626847"/>
            <a:ext cx="112174" cy="127900"/>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userDrawn="1"/>
        </p:nvSpPr>
        <p:spPr bwMode="auto">
          <a:xfrm>
            <a:off x="10591375" y="6626847"/>
            <a:ext cx="122134" cy="127900"/>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noEditPoints="1"/>
          </p:cNvSpPr>
          <p:nvPr userDrawn="1"/>
        </p:nvSpPr>
        <p:spPr bwMode="auto">
          <a:xfrm>
            <a:off x="10759636" y="6581243"/>
            <a:ext cx="149915" cy="168785"/>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10911648" y="6581243"/>
            <a:ext cx="114271" cy="173503"/>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p:cNvSpPr>
          <p:nvPr userDrawn="1"/>
        </p:nvSpPr>
        <p:spPr bwMode="auto">
          <a:xfrm>
            <a:off x="11040072" y="6629992"/>
            <a:ext cx="107981" cy="120037"/>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noEditPoints="1"/>
          </p:cNvSpPr>
          <p:nvPr userDrawn="1"/>
        </p:nvSpPr>
        <p:spPr bwMode="auto">
          <a:xfrm>
            <a:off x="11166399" y="6582292"/>
            <a:ext cx="28830" cy="167737"/>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p:cNvSpPr>
            <a:spLocks/>
          </p:cNvSpPr>
          <p:nvPr userDrawn="1"/>
        </p:nvSpPr>
        <p:spPr bwMode="auto">
          <a:xfrm>
            <a:off x="11215672" y="6626847"/>
            <a:ext cx="110078" cy="127900"/>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noEditPoints="1"/>
          </p:cNvSpPr>
          <p:nvPr userDrawn="1"/>
        </p:nvSpPr>
        <p:spPr bwMode="auto">
          <a:xfrm>
            <a:off x="11338854" y="6626847"/>
            <a:ext cx="121610" cy="127900"/>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userDrawn="1"/>
        </p:nvSpPr>
        <p:spPr bwMode="auto">
          <a:xfrm>
            <a:off x="11474617" y="6627895"/>
            <a:ext cx="64998" cy="122134"/>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userDrawn="1"/>
        </p:nvSpPr>
        <p:spPr bwMode="auto">
          <a:xfrm>
            <a:off x="11548526" y="6626847"/>
            <a:ext cx="111126" cy="127900"/>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userDrawn="1"/>
        </p:nvSpPr>
        <p:spPr bwMode="auto">
          <a:xfrm>
            <a:off x="9435559" y="6577050"/>
            <a:ext cx="144673" cy="178745"/>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noEditPoints="1"/>
          </p:cNvSpPr>
          <p:nvPr userDrawn="1"/>
        </p:nvSpPr>
        <p:spPr bwMode="auto">
          <a:xfrm>
            <a:off x="9589668" y="6626847"/>
            <a:ext cx="118989" cy="127900"/>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userDrawn="1"/>
        </p:nvSpPr>
        <p:spPr bwMode="auto">
          <a:xfrm>
            <a:off x="9724906" y="6626847"/>
            <a:ext cx="115319" cy="164592"/>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noEditPoints="1"/>
          </p:cNvSpPr>
          <p:nvPr userDrawn="1"/>
        </p:nvSpPr>
        <p:spPr bwMode="auto">
          <a:xfrm>
            <a:off x="9861717" y="6626847"/>
            <a:ext cx="112174" cy="126851"/>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2"/>
          <p:cNvSpPr>
            <a:spLocks noChangeArrowheads="1"/>
          </p:cNvSpPr>
          <p:nvPr userDrawn="1"/>
        </p:nvSpPr>
        <p:spPr bwMode="auto">
          <a:xfrm>
            <a:off x="10006390" y="6581243"/>
            <a:ext cx="27782" cy="1703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p:cNvSpPr>
            <a:spLocks/>
          </p:cNvSpPr>
          <p:nvPr userDrawn="1"/>
        </p:nvSpPr>
        <p:spPr bwMode="auto">
          <a:xfrm>
            <a:off x="9262580" y="6667733"/>
            <a:ext cx="141004" cy="12370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24"/>
          <p:cNvSpPr>
            <a:spLocks/>
          </p:cNvSpPr>
          <p:nvPr userDrawn="1"/>
        </p:nvSpPr>
        <p:spPr bwMode="auto">
          <a:xfrm>
            <a:off x="9192864" y="6544551"/>
            <a:ext cx="139956" cy="123182"/>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25"/>
          <p:cNvSpPr>
            <a:spLocks/>
          </p:cNvSpPr>
          <p:nvPr userDrawn="1"/>
        </p:nvSpPr>
        <p:spPr bwMode="auto">
          <a:xfrm>
            <a:off x="9122100" y="6667733"/>
            <a:ext cx="140480" cy="12370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Slide Number Placeholder 7"/>
          <p:cNvSpPr txBox="1">
            <a:spLocks/>
          </p:cNvSpPr>
          <p:nvPr userDrawn="1"/>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90274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nchor="t" anchorCtr="0"/>
          <a:lstStyle/>
          <a:p>
            <a:r>
              <a:rPr lang="en-US" dirty="0"/>
              <a:t>Heading 1 (Title Case)</a:t>
            </a:r>
          </a:p>
        </p:txBody>
      </p:sp>
      <p:sp>
        <p:nvSpPr>
          <p:cNvPr id="3" name="Text Placeholder 2"/>
          <p:cNvSpPr>
            <a:spLocks noGrp="1"/>
          </p:cNvSpPr>
          <p:nvPr>
            <p:ph type="body" sz="quarter" idx="11" hasCustomPrompt="1"/>
          </p:nvPr>
        </p:nvSpPr>
        <p:spPr>
          <a:xfrm>
            <a:off x="236989" y="1600200"/>
            <a:ext cx="11811000" cy="4800600"/>
          </a:xfrm>
        </p:spPr>
        <p:txBody>
          <a:bodyPr/>
          <a:lstStyle>
            <a:lvl1pPr>
              <a:defRPr baseline="0"/>
            </a:lvl1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069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lstStyle/>
          <a:p>
            <a:r>
              <a:rPr lang="en-US" dirty="0"/>
              <a:t>Heading 1 (Title Case)</a:t>
            </a:r>
          </a:p>
        </p:txBody>
      </p:sp>
      <p:sp>
        <p:nvSpPr>
          <p:cNvPr id="3" name="Content Placeholder 2"/>
          <p:cNvSpPr>
            <a:spLocks noGrp="1"/>
          </p:cNvSpPr>
          <p:nvPr>
            <p:ph sz="half" idx="1" hasCustomPrompt="1"/>
          </p:nvPr>
        </p:nvSpPr>
        <p:spPr>
          <a:xfrm>
            <a:off x="236415" y="1600200"/>
            <a:ext cx="5791200" cy="4800600"/>
          </a:xfrm>
        </p:spPr>
        <p:txBody>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600200"/>
            <a:ext cx="5867400" cy="4800600"/>
          </a:xfrm>
        </p:spPr>
        <p:txBody>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48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nchor="t" anchorCtr="0"/>
          <a:lstStyle/>
          <a:p>
            <a:r>
              <a:rPr lang="en-US" dirty="0"/>
              <a:t>Heading 1 (Title Case)</a:t>
            </a:r>
          </a:p>
        </p:txBody>
      </p:sp>
    </p:spTree>
    <p:extLst>
      <p:ext uri="{BB962C8B-B14F-4D97-AF65-F5344CB8AC3E}">
        <p14:creationId xmlns:p14="http://schemas.microsoft.com/office/powerpoint/2010/main" val="2588301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2" name="Group 4"/>
          <p:cNvGrpSpPr>
            <a:grpSpLocks noChangeAspect="1"/>
          </p:cNvGrpSpPr>
          <p:nvPr userDrawn="1"/>
        </p:nvGrpSpPr>
        <p:grpSpPr bwMode="auto">
          <a:xfrm>
            <a:off x="9122100" y="6544551"/>
            <a:ext cx="2537552" cy="246888"/>
            <a:chOff x="528" y="2626"/>
            <a:chExt cx="4841" cy="471"/>
          </a:xfrm>
          <a:solidFill>
            <a:schemeClr val="accent5"/>
          </a:solidFill>
        </p:grpSpPr>
        <p:sp>
          <p:nvSpPr>
            <p:cNvPr id="14" name="Freeform 5"/>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8"/>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2"/>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4"/>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 name="Slide Number Placeholder 7"/>
          <p:cNvSpPr txBox="1">
            <a:spLocks/>
          </p:cNvSpPr>
          <p:nvPr userDrawn="1"/>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9724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325718" y="6452513"/>
            <a:ext cx="23023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rIns="91440">
            <a:noAutofit/>
          </a:bodyPr>
          <a:lstStyle/>
          <a:p>
            <a:r>
              <a:rPr lang="en-US" sz="800" dirty="0">
                <a:solidFill>
                  <a:srgbClr val="616365"/>
                </a:solidFill>
              </a:rPr>
              <a:t>© 2022 by The Segal Group, Inc. </a:t>
            </a:r>
          </a:p>
        </p:txBody>
      </p:sp>
      <p:sp>
        <p:nvSpPr>
          <p:cNvPr id="16" name="Rectangle 3"/>
          <p:cNvSpPr>
            <a:spLocks noGrp="1" noChangeArrowheads="1"/>
          </p:cNvSpPr>
          <p:nvPr>
            <p:ph type="subTitle" idx="1" hasCustomPrompt="1"/>
          </p:nvPr>
        </p:nvSpPr>
        <p:spPr bwMode="gray">
          <a:xfrm>
            <a:off x="325717" y="4876800"/>
            <a:ext cx="10443883" cy="6096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1800" b="1" smtClean="0">
                <a:solidFill>
                  <a:schemeClr val="accent5"/>
                </a:solidFill>
                <a:effectLst/>
              </a:defRPr>
            </a:lvl1pPr>
          </a:lstStyle>
          <a:p>
            <a:r>
              <a:rPr lang="en-US" sz="1800" b="1" dirty="0">
                <a:solidFill>
                  <a:srgbClr val="001C71"/>
                </a:solidFill>
                <a:effectLst/>
                <a:latin typeface="Arial" panose="020B0604020202020204" pitchFamily="34" charset="0"/>
                <a:ea typeface="Times New Roman" panose="02020603050405020304" pitchFamily="18" charset="0"/>
              </a:rPr>
              <a:t>Report Sub-Title (Title Case)</a:t>
            </a:r>
          </a:p>
        </p:txBody>
      </p:sp>
      <p:sp>
        <p:nvSpPr>
          <p:cNvPr id="4" name="Text Placeholder 3"/>
          <p:cNvSpPr>
            <a:spLocks noGrp="1"/>
          </p:cNvSpPr>
          <p:nvPr>
            <p:ph type="body" sz="quarter" idx="11" hasCustomPrompt="1"/>
          </p:nvPr>
        </p:nvSpPr>
        <p:spPr>
          <a:xfrm>
            <a:off x="325718" y="3352800"/>
            <a:ext cx="4654988" cy="341632"/>
          </a:xfrm>
          <a:noFill/>
        </p:spPr>
        <p:txBody>
          <a:bodyPr wrap="square" lIns="91440" tIns="45720" rIns="91440" bIns="45720" anchor="b" anchorCtr="0">
            <a:no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0">
                <a:solidFill>
                  <a:schemeClr val="accent4"/>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Company Name (Title Case) </a:t>
            </a:r>
          </a:p>
        </p:txBody>
      </p:sp>
      <p:sp>
        <p:nvSpPr>
          <p:cNvPr id="11" name="Text Placeholder 5"/>
          <p:cNvSpPr>
            <a:spLocks noGrp="1"/>
          </p:cNvSpPr>
          <p:nvPr>
            <p:ph type="body" sz="quarter" idx="12" hasCustomPrompt="1"/>
          </p:nvPr>
        </p:nvSpPr>
        <p:spPr>
          <a:xfrm>
            <a:off x="325717" y="5486400"/>
            <a:ext cx="10443883" cy="285750"/>
          </a:xfrm>
        </p:spPr>
        <p:txBody>
          <a:bodyPr lIns="91440" tIns="45720" rIns="91440" bIns="45720"/>
          <a:lstStyle>
            <a:lvl1pPr marL="0" indent="0">
              <a:buNone/>
              <a:defRPr lang="en-US" sz="1200" smtClean="0">
                <a:solidFill>
                  <a:schemeClr val="accent5"/>
                </a:solidFill>
                <a:effectLst/>
              </a:defRPr>
            </a:lvl1pPr>
          </a:lstStyle>
          <a:p>
            <a:r>
              <a:rPr lang="en-US" sz="1200" dirty="0">
                <a:solidFill>
                  <a:srgbClr val="001C71"/>
                </a:solidFill>
                <a:effectLst/>
                <a:latin typeface="Arial" panose="020B0604020202020204" pitchFamily="34" charset="0"/>
                <a:ea typeface="Times New Roman" panose="02020603050405020304" pitchFamily="18" charset="0"/>
                <a:cs typeface="Times New Roman" panose="02020603050405020304" pitchFamily="18" charset="0"/>
              </a:rPr>
              <a:t>Date / Consultant Name / Consultant Name</a:t>
            </a:r>
          </a:p>
        </p:txBody>
      </p:sp>
      <p:sp>
        <p:nvSpPr>
          <p:cNvPr id="21" name="Title 1"/>
          <p:cNvSpPr>
            <a:spLocks noGrp="1"/>
          </p:cNvSpPr>
          <p:nvPr>
            <p:ph type="title" hasCustomPrompt="1"/>
          </p:nvPr>
        </p:nvSpPr>
        <p:spPr>
          <a:xfrm>
            <a:off x="325717" y="3721158"/>
            <a:ext cx="7427483" cy="1155643"/>
          </a:xfrm>
        </p:spPr>
        <p:txBody>
          <a:bodyPr lIns="91440" tIns="45720" rIns="91440" bIns="45720" anchor="ctr" anchorCtr="0"/>
          <a:lstStyle>
            <a:lvl1pPr>
              <a:defRPr sz="4000">
                <a:solidFill>
                  <a:schemeClr val="accent5"/>
                </a:solidFill>
              </a:defRPr>
            </a:lvl1pPr>
          </a:lstStyle>
          <a:p>
            <a:r>
              <a:rPr kumimoji="0" lang="en-US" sz="4000" b="0" i="0" u="none" strike="noStrike" kern="0" cap="none" spc="0" normalizeH="0" baseline="0" noProof="0" dirty="0">
                <a:ln>
                  <a:noFill/>
                </a:ln>
                <a:solidFill>
                  <a:srgbClr val="001C71"/>
                </a:solidFill>
                <a:effectLst/>
                <a:uLnTx/>
                <a:uFillTx/>
                <a:latin typeface="Palatino Linotype" panose="02040502050505030304" pitchFamily="18" charset="0"/>
                <a:ea typeface="Times New Roman" panose="02020603050405020304" pitchFamily="18" charset="0"/>
                <a:cs typeface="Palatino Linotype" panose="02040502050505030304" pitchFamily="18" charset="0"/>
              </a:rPr>
              <a:t>Report Title (Title Case) </a:t>
            </a:r>
            <a:endParaRPr lang="en-US" dirty="0"/>
          </a:p>
        </p:txBody>
      </p:sp>
      <p:sp>
        <p:nvSpPr>
          <p:cNvPr id="2" name="Rectangle 1"/>
          <p:cNvSpPr/>
          <p:nvPr userDrawn="1"/>
        </p:nvSpPr>
        <p:spPr bwMode="auto">
          <a:xfrm>
            <a:off x="10160" y="7424"/>
            <a:ext cx="12167616" cy="6839712"/>
          </a:xfrm>
          <a:prstGeom prst="rec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90000"/>
              </a:lnSpc>
              <a:spcBef>
                <a:spcPts val="1200"/>
              </a:spcBef>
              <a:spcAft>
                <a:spcPct val="0"/>
              </a:spcAft>
              <a:buClrTx/>
              <a:buSzTx/>
              <a:buFontTx/>
              <a:buNone/>
              <a:tabLst/>
            </a:pPr>
            <a:endParaRPr kumimoji="0" lang="en-US" sz="1600" b="0" i="0" u="none" strike="noStrike" cap="none" normalizeH="0" baseline="0" dirty="0" err="1">
              <a:ln>
                <a:noFill/>
              </a:ln>
              <a:solidFill>
                <a:schemeClr val="tx1"/>
              </a:solidFill>
              <a:effectLst/>
              <a:latin typeface="Arial" charset="0"/>
            </a:endParaRPr>
          </a:p>
        </p:txBody>
      </p:sp>
      <p:sp>
        <p:nvSpPr>
          <p:cNvPr id="42" name="Freeform 41"/>
          <p:cNvSpPr>
            <a:spLocks noChangeAspect="1" noChangeArrowheads="1" noTextEdit="1"/>
          </p:cNvSpPr>
          <p:nvPr userDrawn="1"/>
        </p:nvSpPr>
        <p:spPr bwMode="auto">
          <a:xfrm>
            <a:off x="9492020" y="-7938"/>
            <a:ext cx="294477" cy="7938"/>
          </a:xfrm>
          <a:custGeom>
            <a:avLst/>
            <a:gdLst>
              <a:gd name="connsiteX0" fmla="*/ 0 w 220858"/>
              <a:gd name="connsiteY0" fmla="*/ 0 h 7938"/>
              <a:gd name="connsiteX1" fmla="*/ 210050 w 220858"/>
              <a:gd name="connsiteY1" fmla="*/ 0 h 7938"/>
              <a:gd name="connsiteX2" fmla="*/ 220858 w 220858"/>
              <a:gd name="connsiteY2" fmla="*/ 7938 h 7938"/>
              <a:gd name="connsiteX3" fmla="*/ 4555 w 220858"/>
              <a:gd name="connsiteY3" fmla="*/ 7938 h 7938"/>
              <a:gd name="connsiteX4" fmla="*/ 0 w 220858"/>
              <a:gd name="connsiteY4" fmla="*/ 0 h 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858" h="7938">
                <a:moveTo>
                  <a:pt x="0" y="0"/>
                </a:moveTo>
                <a:lnTo>
                  <a:pt x="210050" y="0"/>
                </a:lnTo>
                <a:lnTo>
                  <a:pt x="220858" y="7938"/>
                </a:lnTo>
                <a:lnTo>
                  <a:pt x="4555" y="793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41" name="Freeform 40"/>
          <p:cNvSpPr>
            <a:spLocks noChangeAspect="1" noChangeArrowheads="1" noTextEdit="1"/>
          </p:cNvSpPr>
          <p:nvPr userDrawn="1"/>
        </p:nvSpPr>
        <p:spPr bwMode="auto">
          <a:xfrm>
            <a:off x="12001296" y="-7938"/>
            <a:ext cx="175889" cy="7938"/>
          </a:xfrm>
          <a:custGeom>
            <a:avLst/>
            <a:gdLst>
              <a:gd name="connsiteX0" fmla="*/ 10879 w 131917"/>
              <a:gd name="connsiteY0" fmla="*/ 0 h 7938"/>
              <a:gd name="connsiteX1" fmla="*/ 131917 w 131917"/>
              <a:gd name="connsiteY1" fmla="*/ 0 h 7938"/>
              <a:gd name="connsiteX2" fmla="*/ 131917 w 131917"/>
              <a:gd name="connsiteY2" fmla="*/ 7938 h 7938"/>
              <a:gd name="connsiteX3" fmla="*/ 0 w 131917"/>
              <a:gd name="connsiteY3" fmla="*/ 7938 h 7938"/>
              <a:gd name="connsiteX4" fmla="*/ 10879 w 131917"/>
              <a:gd name="connsiteY4" fmla="*/ 0 h 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7" h="7938">
                <a:moveTo>
                  <a:pt x="10879" y="0"/>
                </a:moveTo>
                <a:lnTo>
                  <a:pt x="131917" y="0"/>
                </a:lnTo>
                <a:lnTo>
                  <a:pt x="131917" y="7938"/>
                </a:lnTo>
                <a:lnTo>
                  <a:pt x="0" y="7938"/>
                </a:lnTo>
                <a:lnTo>
                  <a:pt x="10879"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9" name="Freeform 38"/>
          <p:cNvSpPr>
            <a:spLocks noChangeAspect="1" noChangeArrowheads="1" noTextEdit="1"/>
          </p:cNvSpPr>
          <p:nvPr userDrawn="1"/>
        </p:nvSpPr>
        <p:spPr bwMode="auto">
          <a:xfrm>
            <a:off x="9786498" y="0"/>
            <a:ext cx="2214797" cy="608012"/>
          </a:xfrm>
          <a:custGeom>
            <a:avLst/>
            <a:gdLst>
              <a:gd name="connsiteX0" fmla="*/ 0 w 1661098"/>
              <a:gd name="connsiteY0" fmla="*/ 0 h 608012"/>
              <a:gd name="connsiteX1" fmla="*/ 1661098 w 1661098"/>
              <a:gd name="connsiteY1" fmla="*/ 0 h 608012"/>
              <a:gd name="connsiteX2" fmla="*/ 827815 w 1661098"/>
              <a:gd name="connsiteY2" fmla="*/ 608012 h 608012"/>
              <a:gd name="connsiteX3" fmla="*/ 0 w 1661098"/>
              <a:gd name="connsiteY3" fmla="*/ 0 h 608012"/>
            </a:gdLst>
            <a:ahLst/>
            <a:cxnLst>
              <a:cxn ang="0">
                <a:pos x="connsiteX0" y="connsiteY0"/>
              </a:cxn>
              <a:cxn ang="0">
                <a:pos x="connsiteX1" y="connsiteY1"/>
              </a:cxn>
              <a:cxn ang="0">
                <a:pos x="connsiteX2" y="connsiteY2"/>
              </a:cxn>
              <a:cxn ang="0">
                <a:pos x="connsiteX3" y="connsiteY3"/>
              </a:cxn>
            </a:cxnLst>
            <a:rect l="l" t="t" r="r" b="b"/>
            <a:pathLst>
              <a:path w="1661098" h="608012">
                <a:moveTo>
                  <a:pt x="0" y="0"/>
                </a:moveTo>
                <a:lnTo>
                  <a:pt x="1661098" y="0"/>
                </a:lnTo>
                <a:lnTo>
                  <a:pt x="827815" y="608012"/>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8" name="Freeform 37"/>
          <p:cNvSpPr>
            <a:spLocks noChangeAspect="1" noChangeArrowheads="1" noTextEdit="1"/>
          </p:cNvSpPr>
          <p:nvPr userDrawn="1"/>
        </p:nvSpPr>
        <p:spPr bwMode="auto">
          <a:xfrm>
            <a:off x="12177184" y="2"/>
            <a:ext cx="14816" cy="148541"/>
          </a:xfrm>
          <a:custGeom>
            <a:avLst/>
            <a:gdLst>
              <a:gd name="connsiteX0" fmla="*/ 0 w 11112"/>
              <a:gd name="connsiteY0" fmla="*/ 0 h 148541"/>
              <a:gd name="connsiteX1" fmla="*/ 11112 w 11112"/>
              <a:gd name="connsiteY1" fmla="*/ 0 h 148541"/>
              <a:gd name="connsiteX2" fmla="*/ 11112 w 11112"/>
              <a:gd name="connsiteY2" fmla="*/ 129307 h 148541"/>
              <a:gd name="connsiteX3" fmla="*/ 0 w 11112"/>
              <a:gd name="connsiteY3" fmla="*/ 148541 h 148541"/>
              <a:gd name="connsiteX4" fmla="*/ 0 w 11112"/>
              <a:gd name="connsiteY4" fmla="*/ 0 h 148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 h="148541">
                <a:moveTo>
                  <a:pt x="0" y="0"/>
                </a:moveTo>
                <a:lnTo>
                  <a:pt x="11112" y="0"/>
                </a:lnTo>
                <a:lnTo>
                  <a:pt x="11112" y="129307"/>
                </a:lnTo>
                <a:lnTo>
                  <a:pt x="0" y="148541"/>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7" name="Freeform 36"/>
          <p:cNvSpPr>
            <a:spLocks noChangeAspect="1" noChangeArrowheads="1" noTextEdit="1"/>
          </p:cNvSpPr>
          <p:nvPr userDrawn="1"/>
        </p:nvSpPr>
        <p:spPr bwMode="auto">
          <a:xfrm>
            <a:off x="10890251" y="148541"/>
            <a:ext cx="1286933" cy="1670734"/>
          </a:xfrm>
          <a:custGeom>
            <a:avLst/>
            <a:gdLst>
              <a:gd name="connsiteX0" fmla="*/ 965200 w 965200"/>
              <a:gd name="connsiteY0" fmla="*/ 0 h 1670734"/>
              <a:gd name="connsiteX1" fmla="*/ 965200 w 965200"/>
              <a:gd name="connsiteY1" fmla="*/ 1670734 h 1670734"/>
              <a:gd name="connsiteX2" fmla="*/ 0 w 965200"/>
              <a:gd name="connsiteY2" fmla="*/ 1670734 h 1670734"/>
              <a:gd name="connsiteX3" fmla="*/ 965200 w 965200"/>
              <a:gd name="connsiteY3" fmla="*/ 0 h 1670734"/>
            </a:gdLst>
            <a:ahLst/>
            <a:cxnLst>
              <a:cxn ang="0">
                <a:pos x="connsiteX0" y="connsiteY0"/>
              </a:cxn>
              <a:cxn ang="0">
                <a:pos x="connsiteX1" y="connsiteY1"/>
              </a:cxn>
              <a:cxn ang="0">
                <a:pos x="connsiteX2" y="connsiteY2"/>
              </a:cxn>
              <a:cxn ang="0">
                <a:pos x="connsiteX3" y="connsiteY3"/>
              </a:cxn>
            </a:cxnLst>
            <a:rect l="l" t="t" r="r" b="b"/>
            <a:pathLst>
              <a:path w="965200" h="1670734">
                <a:moveTo>
                  <a:pt x="965200" y="0"/>
                </a:moveTo>
                <a:lnTo>
                  <a:pt x="965200" y="1670734"/>
                </a:lnTo>
                <a:lnTo>
                  <a:pt x="0" y="1670734"/>
                </a:lnTo>
                <a:lnTo>
                  <a:pt x="96520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4" name="Freeform 33"/>
          <p:cNvSpPr>
            <a:spLocks noChangeAspect="1" noChangeArrowheads="1" noTextEdit="1"/>
          </p:cNvSpPr>
          <p:nvPr userDrawn="1"/>
        </p:nvSpPr>
        <p:spPr bwMode="auto">
          <a:xfrm>
            <a:off x="12177184" y="1819275"/>
            <a:ext cx="14816" cy="1689968"/>
          </a:xfrm>
          <a:custGeom>
            <a:avLst/>
            <a:gdLst>
              <a:gd name="connsiteX0" fmla="*/ 0 w 11112"/>
              <a:gd name="connsiteY0" fmla="*/ 0 h 1689968"/>
              <a:gd name="connsiteX1" fmla="*/ 11112 w 11112"/>
              <a:gd name="connsiteY1" fmla="*/ 0 h 1689968"/>
              <a:gd name="connsiteX2" fmla="*/ 11112 w 11112"/>
              <a:gd name="connsiteY2" fmla="*/ 1689968 h 1689968"/>
              <a:gd name="connsiteX3" fmla="*/ 0 w 11112"/>
              <a:gd name="connsiteY3" fmla="*/ 1670734 h 1689968"/>
              <a:gd name="connsiteX4" fmla="*/ 0 w 11112"/>
              <a:gd name="connsiteY4" fmla="*/ 0 h 168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 h="1689968">
                <a:moveTo>
                  <a:pt x="0" y="0"/>
                </a:moveTo>
                <a:lnTo>
                  <a:pt x="11112" y="0"/>
                </a:lnTo>
                <a:lnTo>
                  <a:pt x="11112" y="1689968"/>
                </a:lnTo>
                <a:lnTo>
                  <a:pt x="0" y="167073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3" name="Freeform 32"/>
          <p:cNvSpPr>
            <a:spLocks noChangeAspect="1" noChangeArrowheads="1" noTextEdit="1"/>
          </p:cNvSpPr>
          <p:nvPr userDrawn="1"/>
        </p:nvSpPr>
        <p:spPr bwMode="auto">
          <a:xfrm>
            <a:off x="9287933" y="3905250"/>
            <a:ext cx="6075" cy="7938"/>
          </a:xfrm>
          <a:custGeom>
            <a:avLst/>
            <a:gdLst>
              <a:gd name="connsiteX0" fmla="*/ 836 w 4556"/>
              <a:gd name="connsiteY0" fmla="*/ 0 h 7938"/>
              <a:gd name="connsiteX1" fmla="*/ 4556 w 4556"/>
              <a:gd name="connsiteY1" fmla="*/ 0 h 7938"/>
              <a:gd name="connsiteX2" fmla="*/ 0 w 4556"/>
              <a:gd name="connsiteY2" fmla="*/ 7938 h 7938"/>
              <a:gd name="connsiteX3" fmla="*/ 836 w 4556"/>
              <a:gd name="connsiteY3" fmla="*/ 0 h 7938"/>
            </a:gdLst>
            <a:ahLst/>
            <a:cxnLst>
              <a:cxn ang="0">
                <a:pos x="connsiteX0" y="connsiteY0"/>
              </a:cxn>
              <a:cxn ang="0">
                <a:pos x="connsiteX1" y="connsiteY1"/>
              </a:cxn>
              <a:cxn ang="0">
                <a:pos x="connsiteX2" y="connsiteY2"/>
              </a:cxn>
              <a:cxn ang="0">
                <a:pos x="connsiteX3" y="connsiteY3"/>
              </a:cxn>
            </a:cxnLst>
            <a:rect l="l" t="t" r="r" b="b"/>
            <a:pathLst>
              <a:path w="4556" h="7938">
                <a:moveTo>
                  <a:pt x="836" y="0"/>
                </a:moveTo>
                <a:lnTo>
                  <a:pt x="4556" y="0"/>
                </a:lnTo>
                <a:lnTo>
                  <a:pt x="0" y="7938"/>
                </a:lnTo>
                <a:lnTo>
                  <a:pt x="836"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2" name="Freeform 31"/>
          <p:cNvSpPr>
            <a:spLocks noChangeAspect="1" noChangeArrowheads="1" noTextEdit="1"/>
          </p:cNvSpPr>
          <p:nvPr userDrawn="1"/>
        </p:nvSpPr>
        <p:spPr bwMode="auto">
          <a:xfrm>
            <a:off x="9287934" y="-274638"/>
            <a:ext cx="484153" cy="266700"/>
          </a:xfrm>
          <a:custGeom>
            <a:avLst/>
            <a:gdLst>
              <a:gd name="connsiteX0" fmla="*/ 0 w 363115"/>
              <a:gd name="connsiteY0" fmla="*/ 0 h 266700"/>
              <a:gd name="connsiteX1" fmla="*/ 363115 w 363115"/>
              <a:gd name="connsiteY1" fmla="*/ 266700 h 266700"/>
              <a:gd name="connsiteX2" fmla="*/ 153065 w 363115"/>
              <a:gd name="connsiteY2" fmla="*/ 266700 h 266700"/>
              <a:gd name="connsiteX3" fmla="*/ 0 w 363115"/>
              <a:gd name="connsiteY3" fmla="*/ 0 h 266700"/>
            </a:gdLst>
            <a:ahLst/>
            <a:cxnLst>
              <a:cxn ang="0">
                <a:pos x="connsiteX0" y="connsiteY0"/>
              </a:cxn>
              <a:cxn ang="0">
                <a:pos x="connsiteX1" y="connsiteY1"/>
              </a:cxn>
              <a:cxn ang="0">
                <a:pos x="connsiteX2" y="connsiteY2"/>
              </a:cxn>
              <a:cxn ang="0">
                <a:pos x="connsiteX3" y="connsiteY3"/>
              </a:cxn>
            </a:cxnLst>
            <a:rect l="l" t="t" r="r" b="b"/>
            <a:pathLst>
              <a:path w="363115" h="266700">
                <a:moveTo>
                  <a:pt x="0" y="0"/>
                </a:moveTo>
                <a:lnTo>
                  <a:pt x="363115" y="266700"/>
                </a:lnTo>
                <a:lnTo>
                  <a:pt x="153065" y="2667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1" name="Freeform 30"/>
          <p:cNvSpPr>
            <a:spLocks noChangeAspect="1" noChangeArrowheads="1" noTextEdit="1"/>
          </p:cNvSpPr>
          <p:nvPr userDrawn="1"/>
        </p:nvSpPr>
        <p:spPr bwMode="auto">
          <a:xfrm>
            <a:off x="12015800" y="-274637"/>
            <a:ext cx="487351" cy="403945"/>
          </a:xfrm>
          <a:custGeom>
            <a:avLst/>
            <a:gdLst>
              <a:gd name="connsiteX0" fmla="*/ 365513 w 365513"/>
              <a:gd name="connsiteY0" fmla="*/ 0 h 403945"/>
              <a:gd name="connsiteX1" fmla="*/ 132150 w 365513"/>
              <a:gd name="connsiteY1" fmla="*/ 403945 h 403945"/>
              <a:gd name="connsiteX2" fmla="*/ 132150 w 365513"/>
              <a:gd name="connsiteY2" fmla="*/ 274638 h 403945"/>
              <a:gd name="connsiteX3" fmla="*/ 121038 w 365513"/>
              <a:gd name="connsiteY3" fmla="*/ 274638 h 403945"/>
              <a:gd name="connsiteX4" fmla="*/ 121038 w 365513"/>
              <a:gd name="connsiteY4" fmla="*/ 266700 h 403945"/>
              <a:gd name="connsiteX5" fmla="*/ 0 w 365513"/>
              <a:gd name="connsiteY5" fmla="*/ 266700 h 403945"/>
              <a:gd name="connsiteX6" fmla="*/ 365513 w 365513"/>
              <a:gd name="connsiteY6" fmla="*/ 0 h 40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513" h="403945">
                <a:moveTo>
                  <a:pt x="365513" y="0"/>
                </a:moveTo>
                <a:lnTo>
                  <a:pt x="132150" y="403945"/>
                </a:lnTo>
                <a:lnTo>
                  <a:pt x="132150" y="274638"/>
                </a:lnTo>
                <a:lnTo>
                  <a:pt x="121038" y="274638"/>
                </a:lnTo>
                <a:lnTo>
                  <a:pt x="121038" y="266700"/>
                </a:lnTo>
                <a:lnTo>
                  <a:pt x="0" y="266700"/>
                </a:lnTo>
                <a:lnTo>
                  <a:pt x="365513"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30" name="Freeform 29"/>
          <p:cNvSpPr>
            <a:spLocks noChangeAspect="1" noChangeArrowheads="1" noTextEdit="1"/>
          </p:cNvSpPr>
          <p:nvPr userDrawn="1"/>
        </p:nvSpPr>
        <p:spPr bwMode="auto">
          <a:xfrm>
            <a:off x="7675034" y="-7938"/>
            <a:ext cx="1823060" cy="7938"/>
          </a:xfrm>
          <a:custGeom>
            <a:avLst/>
            <a:gdLst>
              <a:gd name="connsiteX0" fmla="*/ 0 w 1367295"/>
              <a:gd name="connsiteY0" fmla="*/ 0 h 7938"/>
              <a:gd name="connsiteX1" fmla="*/ 1362740 w 1367295"/>
              <a:gd name="connsiteY1" fmla="*/ 0 h 7938"/>
              <a:gd name="connsiteX2" fmla="*/ 1367295 w 1367295"/>
              <a:gd name="connsiteY2" fmla="*/ 7938 h 7938"/>
              <a:gd name="connsiteX3" fmla="*/ 0 w 1367295"/>
              <a:gd name="connsiteY3" fmla="*/ 7938 h 7938"/>
              <a:gd name="connsiteX4" fmla="*/ 0 w 1367295"/>
              <a:gd name="connsiteY4" fmla="*/ 0 h 7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7295" h="7938">
                <a:moveTo>
                  <a:pt x="0" y="0"/>
                </a:moveTo>
                <a:lnTo>
                  <a:pt x="1362740" y="0"/>
                </a:lnTo>
                <a:lnTo>
                  <a:pt x="1367295" y="7938"/>
                </a:lnTo>
                <a:lnTo>
                  <a:pt x="0" y="793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27" name="Freeform 26"/>
          <p:cNvSpPr>
            <a:spLocks noChangeAspect="1" noChangeArrowheads="1" noTextEdit="1"/>
          </p:cNvSpPr>
          <p:nvPr userDrawn="1"/>
        </p:nvSpPr>
        <p:spPr bwMode="auto">
          <a:xfrm>
            <a:off x="9492369" y="2"/>
            <a:ext cx="2679091" cy="1819275"/>
          </a:xfrm>
          <a:custGeom>
            <a:avLst/>
            <a:gdLst>
              <a:gd name="connsiteX0" fmla="*/ 0 w 2009318"/>
              <a:gd name="connsiteY0" fmla="*/ 0 h 1819275"/>
              <a:gd name="connsiteX1" fmla="*/ 216303 w 2009318"/>
              <a:gd name="connsiteY1" fmla="*/ 0 h 1819275"/>
              <a:gd name="connsiteX2" fmla="*/ 1044118 w 2009318"/>
              <a:gd name="connsiteY2" fmla="*/ 608012 h 1819275"/>
              <a:gd name="connsiteX3" fmla="*/ 1877401 w 2009318"/>
              <a:gd name="connsiteY3" fmla="*/ 0 h 1819275"/>
              <a:gd name="connsiteX4" fmla="*/ 2009318 w 2009318"/>
              <a:gd name="connsiteY4" fmla="*/ 0 h 1819275"/>
              <a:gd name="connsiteX5" fmla="*/ 2009318 w 2009318"/>
              <a:gd name="connsiteY5" fmla="*/ 148541 h 1819275"/>
              <a:gd name="connsiteX6" fmla="*/ 1044118 w 2009318"/>
              <a:gd name="connsiteY6" fmla="*/ 1819275 h 1819275"/>
              <a:gd name="connsiteX7" fmla="*/ 0 w 2009318"/>
              <a:gd name="connsiteY7"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318" h="1819275">
                <a:moveTo>
                  <a:pt x="0" y="0"/>
                </a:moveTo>
                <a:lnTo>
                  <a:pt x="216303" y="0"/>
                </a:lnTo>
                <a:lnTo>
                  <a:pt x="1044118" y="608012"/>
                </a:lnTo>
                <a:lnTo>
                  <a:pt x="1877401" y="0"/>
                </a:lnTo>
                <a:lnTo>
                  <a:pt x="2009318" y="0"/>
                </a:lnTo>
                <a:lnTo>
                  <a:pt x="2009318" y="148541"/>
                </a:lnTo>
                <a:lnTo>
                  <a:pt x="1044118" y="181927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26" name="Freeform 25"/>
          <p:cNvSpPr>
            <a:spLocks noChangeAspect="1" noChangeArrowheads="1" noTextEdit="1"/>
          </p:cNvSpPr>
          <p:nvPr userDrawn="1"/>
        </p:nvSpPr>
        <p:spPr bwMode="auto">
          <a:xfrm>
            <a:off x="12177184" y="129307"/>
            <a:ext cx="14816" cy="1689968"/>
          </a:xfrm>
          <a:custGeom>
            <a:avLst/>
            <a:gdLst>
              <a:gd name="connsiteX0" fmla="*/ 11112 w 11112"/>
              <a:gd name="connsiteY0" fmla="*/ 0 h 1689968"/>
              <a:gd name="connsiteX1" fmla="*/ 11112 w 11112"/>
              <a:gd name="connsiteY1" fmla="*/ 1689968 h 1689968"/>
              <a:gd name="connsiteX2" fmla="*/ 0 w 11112"/>
              <a:gd name="connsiteY2" fmla="*/ 1689968 h 1689968"/>
              <a:gd name="connsiteX3" fmla="*/ 0 w 11112"/>
              <a:gd name="connsiteY3" fmla="*/ 19234 h 1689968"/>
              <a:gd name="connsiteX4" fmla="*/ 11112 w 11112"/>
              <a:gd name="connsiteY4" fmla="*/ 0 h 1689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 h="1689968">
                <a:moveTo>
                  <a:pt x="11112" y="0"/>
                </a:moveTo>
                <a:lnTo>
                  <a:pt x="11112" y="1689968"/>
                </a:lnTo>
                <a:lnTo>
                  <a:pt x="0" y="1689968"/>
                </a:lnTo>
                <a:lnTo>
                  <a:pt x="0" y="19234"/>
                </a:lnTo>
                <a:lnTo>
                  <a:pt x="11112"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sz="1800"/>
          </a:p>
        </p:txBody>
      </p:sp>
      <p:sp>
        <p:nvSpPr>
          <p:cNvPr id="25" name="Freeform 24"/>
          <p:cNvSpPr>
            <a:spLocks noChangeAspect="1" noChangeArrowheads="1" noTextEdit="1"/>
          </p:cNvSpPr>
          <p:nvPr userDrawn="1"/>
        </p:nvSpPr>
        <p:spPr bwMode="auto">
          <a:xfrm>
            <a:off x="7669310" y="1819277"/>
            <a:ext cx="3215217" cy="2085975"/>
          </a:xfrm>
          <a:custGeom>
            <a:avLst/>
            <a:gdLst>
              <a:gd name="connsiteX0" fmla="*/ 0 w 2411413"/>
              <a:gd name="connsiteY0" fmla="*/ 0 h 2085975"/>
              <a:gd name="connsiteX1" fmla="*/ 2411413 w 2411413"/>
              <a:gd name="connsiteY1" fmla="*/ 0 h 2085975"/>
              <a:gd name="connsiteX2" fmla="*/ 1214231 w 2411413"/>
              <a:gd name="connsiteY2" fmla="*/ 2085975 h 2085975"/>
              <a:gd name="connsiteX3" fmla="*/ 1210511 w 2411413"/>
              <a:gd name="connsiteY3" fmla="*/ 2085975 h 2085975"/>
              <a:gd name="connsiteX4" fmla="*/ 1366838 w 2411413"/>
              <a:gd name="connsiteY4" fmla="*/ 601663 h 2085975"/>
              <a:gd name="connsiteX5" fmla="*/ 0 w 2411413"/>
              <a:gd name="connsiteY5"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413" h="2085975">
                <a:moveTo>
                  <a:pt x="0" y="0"/>
                </a:moveTo>
                <a:lnTo>
                  <a:pt x="2411413" y="0"/>
                </a:lnTo>
                <a:lnTo>
                  <a:pt x="1214231" y="2085975"/>
                </a:lnTo>
                <a:lnTo>
                  <a:pt x="1210511" y="2085975"/>
                </a:lnTo>
                <a:lnTo>
                  <a:pt x="1366838" y="601663"/>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800"/>
          </a:p>
        </p:txBody>
      </p:sp>
      <p:sp>
        <p:nvSpPr>
          <p:cNvPr id="24" name="Freeform 23"/>
          <p:cNvSpPr>
            <a:spLocks noChangeAspect="1" noChangeArrowheads="1" noTextEdit="1"/>
          </p:cNvSpPr>
          <p:nvPr userDrawn="1"/>
        </p:nvSpPr>
        <p:spPr bwMode="auto">
          <a:xfrm>
            <a:off x="10884527" y="1819275"/>
            <a:ext cx="1286933" cy="1670734"/>
          </a:xfrm>
          <a:custGeom>
            <a:avLst/>
            <a:gdLst>
              <a:gd name="connsiteX0" fmla="*/ 0 w 965200"/>
              <a:gd name="connsiteY0" fmla="*/ 0 h 1670734"/>
              <a:gd name="connsiteX1" fmla="*/ 965200 w 965200"/>
              <a:gd name="connsiteY1" fmla="*/ 0 h 1670734"/>
              <a:gd name="connsiteX2" fmla="*/ 965200 w 965200"/>
              <a:gd name="connsiteY2" fmla="*/ 1670734 h 1670734"/>
              <a:gd name="connsiteX3" fmla="*/ 0 w 965200"/>
              <a:gd name="connsiteY3" fmla="*/ 0 h 1670734"/>
            </a:gdLst>
            <a:ahLst/>
            <a:cxnLst>
              <a:cxn ang="0">
                <a:pos x="connsiteX0" y="connsiteY0"/>
              </a:cxn>
              <a:cxn ang="0">
                <a:pos x="connsiteX1" y="connsiteY1"/>
              </a:cxn>
              <a:cxn ang="0">
                <a:pos x="connsiteX2" y="connsiteY2"/>
              </a:cxn>
              <a:cxn ang="0">
                <a:pos x="connsiteX3" y="connsiteY3"/>
              </a:cxn>
            </a:cxnLst>
            <a:rect l="l" t="t" r="r" b="b"/>
            <a:pathLst>
              <a:path w="965200" h="1670734">
                <a:moveTo>
                  <a:pt x="0" y="0"/>
                </a:moveTo>
                <a:lnTo>
                  <a:pt x="965200" y="0"/>
                </a:lnTo>
                <a:lnTo>
                  <a:pt x="965200" y="1670734"/>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800"/>
          </a:p>
        </p:txBody>
      </p:sp>
      <p:grpSp>
        <p:nvGrpSpPr>
          <p:cNvPr id="43" name="Group 42"/>
          <p:cNvGrpSpPr/>
          <p:nvPr userDrawn="1"/>
        </p:nvGrpSpPr>
        <p:grpSpPr>
          <a:xfrm>
            <a:off x="7428468" y="6324600"/>
            <a:ext cx="4431849" cy="320402"/>
            <a:chOff x="5667713" y="6390718"/>
            <a:chExt cx="3323887" cy="320402"/>
          </a:xfrm>
          <a:solidFill>
            <a:schemeClr val="accent5"/>
          </a:solidFill>
        </p:grpSpPr>
        <p:sp>
          <p:nvSpPr>
            <p:cNvPr id="44" name="Freeform 5"/>
            <p:cNvSpPr>
              <a:spLocks/>
            </p:cNvSpPr>
            <p:nvPr userDrawn="1"/>
          </p:nvSpPr>
          <p:spPr bwMode="auto">
            <a:xfrm>
              <a:off x="6659474" y="6396985"/>
              <a:ext cx="233448" cy="252248"/>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5" name="Freeform 6"/>
            <p:cNvSpPr>
              <a:spLocks noEditPoints="1"/>
            </p:cNvSpPr>
            <p:nvPr userDrawn="1"/>
          </p:nvSpPr>
          <p:spPr bwMode="auto">
            <a:xfrm>
              <a:off x="6917206" y="6465139"/>
              <a:ext cx="167644" cy="189578"/>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6" name="Freeform 7"/>
            <p:cNvSpPr>
              <a:spLocks/>
            </p:cNvSpPr>
            <p:nvPr userDrawn="1"/>
          </p:nvSpPr>
          <p:spPr bwMode="auto">
            <a:xfrm>
              <a:off x="7110701" y="6466705"/>
              <a:ext cx="97923" cy="182528"/>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7" name="Freeform 8"/>
            <p:cNvSpPr>
              <a:spLocks/>
            </p:cNvSpPr>
            <p:nvPr userDrawn="1"/>
          </p:nvSpPr>
          <p:spPr bwMode="auto">
            <a:xfrm>
              <a:off x="7214891" y="6465139"/>
              <a:ext cx="167644" cy="191145"/>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8" name="Freeform 9"/>
            <p:cNvSpPr>
              <a:spLocks noEditPoints="1"/>
            </p:cNvSpPr>
            <p:nvPr userDrawn="1"/>
          </p:nvSpPr>
          <p:spPr bwMode="auto">
            <a:xfrm>
              <a:off x="7395069" y="6465139"/>
              <a:ext cx="182528" cy="191145"/>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9" name="Freeform 10"/>
            <p:cNvSpPr>
              <a:spLocks noEditPoints="1"/>
            </p:cNvSpPr>
            <p:nvPr userDrawn="1"/>
          </p:nvSpPr>
          <p:spPr bwMode="auto">
            <a:xfrm>
              <a:off x="7646534" y="6396985"/>
              <a:ext cx="224047" cy="252248"/>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0" name="Freeform 11"/>
            <p:cNvSpPr>
              <a:spLocks noEditPoints="1"/>
            </p:cNvSpPr>
            <p:nvPr userDrawn="1"/>
          </p:nvSpPr>
          <p:spPr bwMode="auto">
            <a:xfrm>
              <a:off x="7873715" y="6396985"/>
              <a:ext cx="170777" cy="259299"/>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1" name="Freeform 12"/>
            <p:cNvSpPr>
              <a:spLocks/>
            </p:cNvSpPr>
            <p:nvPr userDrawn="1"/>
          </p:nvSpPr>
          <p:spPr bwMode="auto">
            <a:xfrm>
              <a:off x="8065643" y="6469839"/>
              <a:ext cx="161377" cy="179394"/>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2" name="Freeform 13"/>
            <p:cNvSpPr>
              <a:spLocks noEditPoints="1"/>
            </p:cNvSpPr>
            <p:nvPr userDrawn="1"/>
          </p:nvSpPr>
          <p:spPr bwMode="auto">
            <a:xfrm>
              <a:off x="8254438" y="6398551"/>
              <a:ext cx="43086" cy="250682"/>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3" name="Freeform 14"/>
            <p:cNvSpPr>
              <a:spLocks/>
            </p:cNvSpPr>
            <p:nvPr userDrawn="1"/>
          </p:nvSpPr>
          <p:spPr bwMode="auto">
            <a:xfrm>
              <a:off x="8328076" y="6465139"/>
              <a:ext cx="164510" cy="191145"/>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4" name="Freeform 15"/>
            <p:cNvSpPr>
              <a:spLocks noEditPoints="1"/>
            </p:cNvSpPr>
            <p:nvPr userDrawn="1"/>
          </p:nvSpPr>
          <p:spPr bwMode="auto">
            <a:xfrm>
              <a:off x="8512171" y="6465139"/>
              <a:ext cx="181744" cy="191145"/>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5" name="Freeform 16"/>
            <p:cNvSpPr>
              <a:spLocks/>
            </p:cNvSpPr>
            <p:nvPr userDrawn="1"/>
          </p:nvSpPr>
          <p:spPr bwMode="auto">
            <a:xfrm>
              <a:off x="8715066" y="6466705"/>
              <a:ext cx="97139" cy="182528"/>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6" name="Freeform 17"/>
            <p:cNvSpPr>
              <a:spLocks/>
            </p:cNvSpPr>
            <p:nvPr userDrawn="1"/>
          </p:nvSpPr>
          <p:spPr bwMode="auto">
            <a:xfrm>
              <a:off x="8825523" y="6465139"/>
              <a:ext cx="166077" cy="191145"/>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7" name="Freeform 18"/>
            <p:cNvSpPr>
              <a:spLocks/>
            </p:cNvSpPr>
            <p:nvPr userDrawn="1"/>
          </p:nvSpPr>
          <p:spPr bwMode="auto">
            <a:xfrm>
              <a:off x="5667713" y="6390718"/>
              <a:ext cx="216213" cy="267133"/>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8" name="Freeform 19"/>
            <p:cNvSpPr>
              <a:spLocks noEditPoints="1"/>
            </p:cNvSpPr>
            <p:nvPr userDrawn="1"/>
          </p:nvSpPr>
          <p:spPr bwMode="auto">
            <a:xfrm>
              <a:off x="5898027" y="6465139"/>
              <a:ext cx="177828" cy="191145"/>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59" name="Freeform 20"/>
            <p:cNvSpPr>
              <a:spLocks noEditPoints="1"/>
            </p:cNvSpPr>
            <p:nvPr userDrawn="1"/>
          </p:nvSpPr>
          <p:spPr bwMode="auto">
            <a:xfrm>
              <a:off x="6100140" y="6465139"/>
              <a:ext cx="172344" cy="245981"/>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0" name="Freeform 21"/>
            <p:cNvSpPr>
              <a:spLocks noEditPoints="1"/>
            </p:cNvSpPr>
            <p:nvPr userDrawn="1"/>
          </p:nvSpPr>
          <p:spPr bwMode="auto">
            <a:xfrm>
              <a:off x="6304602" y="6465139"/>
              <a:ext cx="167644" cy="189578"/>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61" name="Rectangle 22"/>
            <p:cNvSpPr>
              <a:spLocks noChangeArrowheads="1"/>
            </p:cNvSpPr>
            <p:nvPr userDrawn="1"/>
          </p:nvSpPr>
          <p:spPr bwMode="auto">
            <a:xfrm>
              <a:off x="6520815" y="6396985"/>
              <a:ext cx="41519" cy="25459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859758168"/>
      </p:ext>
    </p:extLst>
  </p:cSld>
  <p:clrMapOvr>
    <a:masterClrMapping/>
  </p:clrMapOvr>
  <p:extLst>
    <p:ext uri="{DCECCB84-F9BA-43D5-87BE-67443E8EF086}">
      <p15:sldGuideLst xmlns:p15="http://schemas.microsoft.com/office/powerpoint/2012/main">
        <p15:guide id="1" pos="1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101600" y="1151626"/>
            <a:ext cx="11841939" cy="5029200"/>
          </a:xfrm>
          <a:prstGeom prst="rect">
            <a:avLst/>
          </a:prstGeom>
        </p:spPr>
        <p:txBody>
          <a:bodyPr/>
          <a:lstStyle>
            <a:lvl1pPr>
              <a:spcBef>
                <a:spcPts val="1200"/>
              </a:spcBef>
              <a:defRPr/>
            </a:lvl1pPr>
            <a:lvl2pPr>
              <a:spcBef>
                <a:spcPts val="600"/>
              </a:spcBef>
              <a:defRPr/>
            </a:lvl2pPr>
            <a:lvl3pPr>
              <a:defRPr sz="1400"/>
            </a:lvl3pPr>
            <a:lvl4pPr>
              <a:defRPr sz="1400"/>
            </a:lvl4pPr>
            <a:lvl5pPr>
              <a:defRPr sz="1400"/>
            </a:lvl5p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hasCustomPrompt="1"/>
          </p:nvPr>
        </p:nvSpPr>
        <p:spPr bwMode="gray">
          <a:xfrm>
            <a:off x="101601" y="152400"/>
            <a:ext cx="1188719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Heading 1 (Title Case)</a:t>
            </a:r>
          </a:p>
        </p:txBody>
      </p:sp>
    </p:spTree>
    <p:extLst>
      <p:ext uri="{BB962C8B-B14F-4D97-AF65-F5344CB8AC3E}">
        <p14:creationId xmlns:p14="http://schemas.microsoft.com/office/powerpoint/2010/main" val="668072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11811000" cy="1325563"/>
          </a:xfrm>
          <a:prstGeom prst="rect">
            <a:avLst/>
          </a:prstGeom>
        </p:spPr>
        <p:txBody>
          <a:bodyPr vert="horz" lIns="91440" tIns="45720" rIns="91440" bIns="45720" rtlCol="0" anchor="t" anchorCtr="0">
            <a:noAutofit/>
          </a:bodyPr>
          <a:lstStyle/>
          <a:p>
            <a:r>
              <a:rPr lang="en-US" dirty="0"/>
              <a:t>Heading 1 (Title Case)</a:t>
            </a:r>
          </a:p>
        </p:txBody>
      </p:sp>
      <p:sp>
        <p:nvSpPr>
          <p:cNvPr id="3" name="Text Placeholder 2"/>
          <p:cNvSpPr>
            <a:spLocks noGrp="1"/>
          </p:cNvSpPr>
          <p:nvPr>
            <p:ph type="body" idx="1"/>
          </p:nvPr>
        </p:nvSpPr>
        <p:spPr>
          <a:xfrm>
            <a:off x="240702" y="1600200"/>
            <a:ext cx="11798898" cy="4871387"/>
          </a:xfrm>
          <a:prstGeom prst="rect">
            <a:avLst/>
          </a:prstGeom>
        </p:spPr>
        <p:txBody>
          <a:bodyPr vert="horz" lIns="91440" tIns="45720" rIns="91440" bIns="45720" rtlCol="0">
            <a:noAutofit/>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a:xfrm flipH="1">
            <a:off x="30822" y="31261"/>
            <a:ext cx="12129916" cy="0"/>
          </a:xfrm>
          <a:prstGeom prst="line">
            <a:avLst/>
          </a:prstGeom>
          <a:ln w="762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31042" y="0"/>
            <a:ext cx="12129916" cy="0"/>
          </a:xfrm>
          <a:prstGeom prst="line">
            <a:avLst/>
          </a:prstGeom>
          <a:ln w="76200" cap="sq">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4"/>
          <p:cNvGrpSpPr>
            <a:grpSpLocks noChangeAspect="1"/>
          </p:cNvGrpSpPr>
          <p:nvPr userDrawn="1"/>
        </p:nvGrpSpPr>
        <p:grpSpPr bwMode="auto">
          <a:xfrm>
            <a:off x="9122100" y="6544551"/>
            <a:ext cx="2537552" cy="246888"/>
            <a:chOff x="528" y="2626"/>
            <a:chExt cx="4841" cy="471"/>
          </a:xfrm>
          <a:solidFill>
            <a:schemeClr val="accent5"/>
          </a:solidFill>
        </p:grpSpPr>
        <p:sp>
          <p:nvSpPr>
            <p:cNvPr id="20" name="Freeform 5"/>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2"/>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7"/>
          <p:cNvSpPr txBox="1">
            <a:spLocks/>
          </p:cNvSpPr>
          <p:nvPr userDrawn="1"/>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49344482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1" r:id="rId3"/>
    <p:sldLayoutId id="2147483650" r:id="rId4"/>
    <p:sldLayoutId id="2147483652" r:id="rId5"/>
    <p:sldLayoutId id="2147483653" r:id="rId6"/>
    <p:sldLayoutId id="2147483655"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90" r:id="rId20"/>
    <p:sldLayoutId id="2147483691" r:id="rId21"/>
    <p:sldLayoutId id="2147483692" r:id="rId22"/>
    <p:sldLayoutId id="2147483693" r:id="rId23"/>
    <p:sldLayoutId id="2147483697" r:id="rId24"/>
    <p:sldLayoutId id="2147483698" r:id="rId25"/>
    <p:sldLayoutId id="2147483699" r:id="rId26"/>
    <p:sldLayoutId id="2147483700" r:id="rId27"/>
    <p:sldLayoutId id="2147483701" r:id="rId28"/>
    <p:sldLayoutId id="2147483702" r:id="rId29"/>
    <p:sldLayoutId id="2147483704" r:id="rId30"/>
    <p:sldLayoutId id="2147483705" r:id="rId31"/>
    <p:sldLayoutId id="2147483706" r:id="rId3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11811000" cy="1325563"/>
          </a:xfrm>
          <a:prstGeom prst="rect">
            <a:avLst/>
          </a:prstGeom>
        </p:spPr>
        <p:txBody>
          <a:bodyPr vert="horz" lIns="91440" tIns="45720" rIns="91440" bIns="45720" rtlCol="0" anchor="t" anchorCtr="0">
            <a:noAutofit/>
          </a:bodyPr>
          <a:lstStyle/>
          <a:p>
            <a:r>
              <a:rPr lang="en-US" dirty="0"/>
              <a:t>Heading 1 (Title Case)</a:t>
            </a:r>
          </a:p>
        </p:txBody>
      </p:sp>
      <p:sp>
        <p:nvSpPr>
          <p:cNvPr id="3" name="Text Placeholder 2"/>
          <p:cNvSpPr>
            <a:spLocks noGrp="1"/>
          </p:cNvSpPr>
          <p:nvPr>
            <p:ph type="body" idx="1"/>
          </p:nvPr>
        </p:nvSpPr>
        <p:spPr>
          <a:xfrm>
            <a:off x="240702" y="1600200"/>
            <a:ext cx="11798898" cy="4820645"/>
          </a:xfrm>
          <a:prstGeom prst="rect">
            <a:avLst/>
          </a:prstGeom>
        </p:spPr>
        <p:txBody>
          <a:bodyPr vert="horz" lIns="91440" tIns="45720" rIns="91440" bIns="45720" rtlCol="0">
            <a:noAutofit/>
          </a:bodyPr>
          <a:lstStyle/>
          <a:p>
            <a:pPr lvl="0"/>
            <a:r>
              <a:rPr lang="en-US" dirty="0"/>
              <a:t>Add text here</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a:xfrm flipH="1">
            <a:off x="30822" y="31261"/>
            <a:ext cx="12129916" cy="0"/>
          </a:xfrm>
          <a:prstGeom prst="line">
            <a:avLst/>
          </a:prstGeom>
          <a:ln w="76200" cap="sq">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31042" y="0"/>
            <a:ext cx="12129916" cy="0"/>
          </a:xfrm>
          <a:prstGeom prst="line">
            <a:avLst/>
          </a:prstGeom>
          <a:ln w="76200" cap="sq">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122100" y="6544551"/>
            <a:ext cx="2537552" cy="246888"/>
            <a:chOff x="9122100" y="6544551"/>
            <a:chExt cx="2537552" cy="246888"/>
          </a:xfrm>
        </p:grpSpPr>
        <p:sp>
          <p:nvSpPr>
            <p:cNvPr id="20" name="Freeform 5"/>
            <p:cNvSpPr>
              <a:spLocks/>
            </p:cNvSpPr>
            <p:nvPr userDrawn="1"/>
          </p:nvSpPr>
          <p:spPr bwMode="auto">
            <a:xfrm>
              <a:off x="10099170" y="6581243"/>
              <a:ext cx="156205" cy="168785"/>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6"/>
            <p:cNvSpPr>
              <a:spLocks noEditPoints="1"/>
            </p:cNvSpPr>
            <p:nvPr userDrawn="1"/>
          </p:nvSpPr>
          <p:spPr bwMode="auto">
            <a:xfrm>
              <a:off x="10271625" y="6626847"/>
              <a:ext cx="112174" cy="126851"/>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p:cNvSpPr>
              <a:spLocks/>
            </p:cNvSpPr>
            <p:nvPr userDrawn="1"/>
          </p:nvSpPr>
          <p:spPr bwMode="auto">
            <a:xfrm>
              <a:off x="10401097" y="6627895"/>
              <a:ext cx="65522" cy="122134"/>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8"/>
            <p:cNvSpPr>
              <a:spLocks/>
            </p:cNvSpPr>
            <p:nvPr userDrawn="1"/>
          </p:nvSpPr>
          <p:spPr bwMode="auto">
            <a:xfrm>
              <a:off x="10470813" y="6626847"/>
              <a:ext cx="112174" cy="127900"/>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9"/>
            <p:cNvSpPr>
              <a:spLocks noEditPoints="1"/>
            </p:cNvSpPr>
            <p:nvPr userDrawn="1"/>
          </p:nvSpPr>
          <p:spPr bwMode="auto">
            <a:xfrm>
              <a:off x="10591375" y="6626847"/>
              <a:ext cx="122134" cy="127900"/>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0"/>
            <p:cNvSpPr>
              <a:spLocks noEditPoints="1"/>
            </p:cNvSpPr>
            <p:nvPr userDrawn="1"/>
          </p:nvSpPr>
          <p:spPr bwMode="auto">
            <a:xfrm>
              <a:off x="10759636" y="6581243"/>
              <a:ext cx="149915" cy="168785"/>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noEditPoints="1"/>
            </p:cNvSpPr>
            <p:nvPr userDrawn="1"/>
          </p:nvSpPr>
          <p:spPr bwMode="auto">
            <a:xfrm>
              <a:off x="10911648" y="6581243"/>
              <a:ext cx="114271" cy="173503"/>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userDrawn="1"/>
          </p:nvSpPr>
          <p:spPr bwMode="auto">
            <a:xfrm>
              <a:off x="11040072" y="6629992"/>
              <a:ext cx="107981" cy="120037"/>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noEditPoints="1"/>
            </p:cNvSpPr>
            <p:nvPr userDrawn="1"/>
          </p:nvSpPr>
          <p:spPr bwMode="auto">
            <a:xfrm>
              <a:off x="11166399" y="6582292"/>
              <a:ext cx="28830" cy="167737"/>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4"/>
            <p:cNvSpPr>
              <a:spLocks/>
            </p:cNvSpPr>
            <p:nvPr userDrawn="1"/>
          </p:nvSpPr>
          <p:spPr bwMode="auto">
            <a:xfrm>
              <a:off x="11215672" y="6626847"/>
              <a:ext cx="110078" cy="127900"/>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15"/>
            <p:cNvSpPr>
              <a:spLocks noEditPoints="1"/>
            </p:cNvSpPr>
            <p:nvPr userDrawn="1"/>
          </p:nvSpPr>
          <p:spPr bwMode="auto">
            <a:xfrm>
              <a:off x="11338854" y="6626847"/>
              <a:ext cx="121610" cy="127900"/>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16"/>
            <p:cNvSpPr>
              <a:spLocks/>
            </p:cNvSpPr>
            <p:nvPr userDrawn="1"/>
          </p:nvSpPr>
          <p:spPr bwMode="auto">
            <a:xfrm>
              <a:off x="11474617" y="6627895"/>
              <a:ext cx="64998" cy="122134"/>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7"/>
            <p:cNvSpPr>
              <a:spLocks/>
            </p:cNvSpPr>
            <p:nvPr userDrawn="1"/>
          </p:nvSpPr>
          <p:spPr bwMode="auto">
            <a:xfrm>
              <a:off x="11548526" y="6626847"/>
              <a:ext cx="111126" cy="127900"/>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18"/>
            <p:cNvSpPr>
              <a:spLocks/>
            </p:cNvSpPr>
            <p:nvPr userDrawn="1"/>
          </p:nvSpPr>
          <p:spPr bwMode="auto">
            <a:xfrm>
              <a:off x="9435559" y="6577050"/>
              <a:ext cx="144673" cy="178745"/>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9"/>
            <p:cNvSpPr>
              <a:spLocks noEditPoints="1"/>
            </p:cNvSpPr>
            <p:nvPr userDrawn="1"/>
          </p:nvSpPr>
          <p:spPr bwMode="auto">
            <a:xfrm>
              <a:off x="9589668" y="6626847"/>
              <a:ext cx="118989" cy="127900"/>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20"/>
            <p:cNvSpPr>
              <a:spLocks noEditPoints="1"/>
            </p:cNvSpPr>
            <p:nvPr userDrawn="1"/>
          </p:nvSpPr>
          <p:spPr bwMode="auto">
            <a:xfrm>
              <a:off x="9724906" y="6626847"/>
              <a:ext cx="115319" cy="164592"/>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21"/>
            <p:cNvSpPr>
              <a:spLocks noEditPoints="1"/>
            </p:cNvSpPr>
            <p:nvPr userDrawn="1"/>
          </p:nvSpPr>
          <p:spPr bwMode="auto">
            <a:xfrm>
              <a:off x="9861717" y="6626847"/>
              <a:ext cx="112174" cy="126851"/>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22"/>
            <p:cNvSpPr>
              <a:spLocks noChangeArrowheads="1"/>
            </p:cNvSpPr>
            <p:nvPr userDrawn="1"/>
          </p:nvSpPr>
          <p:spPr bwMode="auto">
            <a:xfrm>
              <a:off x="10006390" y="6581243"/>
              <a:ext cx="27782" cy="17035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23"/>
            <p:cNvSpPr>
              <a:spLocks/>
            </p:cNvSpPr>
            <p:nvPr userDrawn="1"/>
          </p:nvSpPr>
          <p:spPr bwMode="auto">
            <a:xfrm>
              <a:off x="9262580" y="6667733"/>
              <a:ext cx="141004" cy="12370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p:cNvSpPr>
              <a:spLocks/>
            </p:cNvSpPr>
            <p:nvPr userDrawn="1"/>
          </p:nvSpPr>
          <p:spPr bwMode="auto">
            <a:xfrm>
              <a:off x="9192864" y="6544551"/>
              <a:ext cx="139956" cy="123182"/>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p:cNvSpPr>
              <a:spLocks/>
            </p:cNvSpPr>
            <p:nvPr userDrawn="1"/>
          </p:nvSpPr>
          <p:spPr bwMode="auto">
            <a:xfrm>
              <a:off x="9122100" y="6667733"/>
              <a:ext cx="140480" cy="12370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Slide Number Placeholder 7"/>
          <p:cNvSpPr txBox="1">
            <a:spLocks/>
          </p:cNvSpPr>
          <p:nvPr userDrawn="1"/>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1413469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90513" indent="-290513" algn="l" defTabSz="914400" rtl="0" eaLnBrk="1" latinLnBrk="0" hangingPunct="1">
        <a:lnSpc>
          <a:spcPct val="90000"/>
        </a:lnSpc>
        <a:spcBef>
          <a:spcPts val="1800"/>
        </a:spcBef>
        <a:buClr>
          <a:schemeClr val="accent1"/>
        </a:buClr>
        <a:buFont typeface="Symbol" panose="05050102010706020507" pitchFamily="18" charset="2"/>
        <a:buChar char="·"/>
        <a:defRPr sz="2800" kern="1200">
          <a:solidFill>
            <a:schemeClr val="bg1"/>
          </a:solidFill>
          <a:latin typeface="+mn-lt"/>
          <a:ea typeface="+mn-ea"/>
          <a:cs typeface="+mn-cs"/>
        </a:defRPr>
      </a:lvl1pPr>
      <a:lvl2pPr marL="574675" indent="-261938" algn="l" defTabSz="914400" rtl="0" eaLnBrk="1" latinLnBrk="0" hangingPunct="1">
        <a:lnSpc>
          <a:spcPct val="90000"/>
        </a:lnSpc>
        <a:spcBef>
          <a:spcPts val="9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823913" indent="-223838" algn="l" defTabSz="914400" rtl="0" eaLnBrk="1" latinLnBrk="0" hangingPunct="1">
        <a:lnSpc>
          <a:spcPct val="90000"/>
        </a:lnSpc>
        <a:spcBef>
          <a:spcPts val="6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041400" indent="-206375"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1223963" indent="-182563" algn="l" defTabSz="914400" rtl="0" eaLnBrk="1" latinLnBrk="0" hangingPunct="1">
        <a:lnSpc>
          <a:spcPct val="90000"/>
        </a:lnSpc>
        <a:spcBef>
          <a:spcPts val="6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p15:clr>
            <a:srgbClr val="F26B43"/>
          </p15:clr>
        </p15:guide>
        <p15:guide id="2" pos="1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customXml" Target="../../customXml/item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7.xml"/></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9.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12.xml"/></Relationships>
</file>

<file path=ppt/slides/_rels/slide2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4.xml"/><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customXml" Target="../../customXml/item1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2.xml"/><Relationship Id="rId1" Type="http://schemas.openxmlformats.org/officeDocument/2006/relationships/tags" Target="../tags/tag1.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537D98-90B4-4214-A761-45A3F182BD96}"/>
              </a:ext>
            </a:extLst>
          </p:cNvPr>
          <p:cNvSpPr>
            <a:spLocks noGrp="1"/>
          </p:cNvSpPr>
          <p:nvPr>
            <p:ph type="ctrTitle"/>
          </p:nvPr>
        </p:nvSpPr>
        <p:spPr>
          <a:xfrm>
            <a:off x="380999" y="1932689"/>
            <a:ext cx="8991601" cy="2182111"/>
          </a:xfrm>
        </p:spPr>
        <p:txBody>
          <a:bodyPr>
            <a:normAutofit/>
          </a:bodyPr>
          <a:lstStyle/>
          <a:p>
            <a:r>
              <a:rPr lang="en-US" sz="4500" dirty="0"/>
              <a:t>Is Real Estate on Life Support or Road to Recovery</a:t>
            </a:r>
          </a:p>
        </p:txBody>
      </p:sp>
      <p:sp>
        <p:nvSpPr>
          <p:cNvPr id="7" name="Subtitle 6">
            <a:extLst>
              <a:ext uri="{FF2B5EF4-FFF2-40B4-BE49-F238E27FC236}">
                <a16:creationId xmlns:a16="http://schemas.microsoft.com/office/drawing/2014/main" id="{B15EA200-12EB-F980-E543-3549FF89B1F9}"/>
              </a:ext>
            </a:extLst>
          </p:cNvPr>
          <p:cNvSpPr>
            <a:spLocks noGrp="1"/>
          </p:cNvSpPr>
          <p:nvPr>
            <p:ph type="subTitle" idx="1"/>
          </p:nvPr>
        </p:nvSpPr>
        <p:spPr>
          <a:xfrm>
            <a:off x="380999" y="3733800"/>
            <a:ext cx="7473075" cy="1524000"/>
          </a:xfrm>
        </p:spPr>
        <p:txBody>
          <a:bodyPr>
            <a:normAutofit/>
          </a:bodyPr>
          <a:lstStyle/>
          <a:p>
            <a:pPr>
              <a:lnSpc>
                <a:spcPct val="100000"/>
              </a:lnSpc>
              <a:spcBef>
                <a:spcPts val="0"/>
              </a:spcBef>
            </a:pPr>
            <a:r>
              <a:rPr lang="en-US" sz="1600" dirty="0"/>
              <a:t>Jeffrey Boucek, CFA</a:t>
            </a:r>
          </a:p>
          <a:p>
            <a:pPr>
              <a:lnSpc>
                <a:spcPct val="100000"/>
              </a:lnSpc>
              <a:spcBef>
                <a:spcPts val="0"/>
              </a:spcBef>
            </a:pPr>
            <a:r>
              <a:rPr lang="en-US" sz="1600" dirty="0"/>
              <a:t>Sr. VP and National Director of Public Fund Investment Consulting</a:t>
            </a:r>
          </a:p>
          <a:p>
            <a:pPr>
              <a:lnSpc>
                <a:spcPct val="100000"/>
              </a:lnSpc>
              <a:spcBef>
                <a:spcPts val="0"/>
              </a:spcBef>
            </a:pPr>
            <a:endParaRPr lang="en-US" sz="1600" dirty="0"/>
          </a:p>
          <a:p>
            <a:pPr>
              <a:lnSpc>
                <a:spcPct val="100000"/>
              </a:lnSpc>
              <a:spcBef>
                <a:spcPts val="0"/>
              </a:spcBef>
            </a:pPr>
            <a:r>
              <a:rPr lang="en-US" sz="1600" dirty="0"/>
              <a:t>Linda McDonald </a:t>
            </a:r>
          </a:p>
          <a:p>
            <a:pPr>
              <a:lnSpc>
                <a:spcPct val="100000"/>
              </a:lnSpc>
              <a:spcBef>
                <a:spcPts val="0"/>
              </a:spcBef>
            </a:pPr>
            <a:r>
              <a:rPr lang="en-US" sz="1600" dirty="0"/>
              <a:t>Sr. VP, Hard Assets Research</a:t>
            </a:r>
          </a:p>
        </p:txBody>
      </p:sp>
      <p:sp>
        <p:nvSpPr>
          <p:cNvPr id="8" name="Text Placeholder 7">
            <a:extLst>
              <a:ext uri="{FF2B5EF4-FFF2-40B4-BE49-F238E27FC236}">
                <a16:creationId xmlns:a16="http://schemas.microsoft.com/office/drawing/2014/main" id="{7DD96918-AFAF-1476-6DB0-4E40EA6A619D}"/>
              </a:ext>
            </a:extLst>
          </p:cNvPr>
          <p:cNvSpPr>
            <a:spLocks noGrp="1"/>
          </p:cNvSpPr>
          <p:nvPr>
            <p:ph type="body" sz="quarter" idx="10"/>
          </p:nvPr>
        </p:nvSpPr>
        <p:spPr>
          <a:xfrm>
            <a:off x="380999" y="5257800"/>
            <a:ext cx="7473075" cy="457200"/>
          </a:xfrm>
        </p:spPr>
        <p:txBody>
          <a:bodyPr/>
          <a:lstStyle/>
          <a:p>
            <a:r>
              <a:rPr lang="en-US" dirty="0"/>
              <a:t>September 10</a:t>
            </a:r>
            <a:r>
              <a:rPr lang="en-US" baseline="30000" dirty="0"/>
              <a:t>th</a:t>
            </a:r>
            <a:r>
              <a:rPr lang="en-US" dirty="0"/>
              <a:t> 2024</a:t>
            </a:r>
          </a:p>
        </p:txBody>
      </p:sp>
      <p:sp>
        <p:nvSpPr>
          <p:cNvPr id="4" name="Text Placeholder 3">
            <a:extLst>
              <a:ext uri="{FF2B5EF4-FFF2-40B4-BE49-F238E27FC236}">
                <a16:creationId xmlns:a16="http://schemas.microsoft.com/office/drawing/2014/main" id="{382641B6-741B-4A70-B37B-6AD5ED730B80}"/>
              </a:ext>
            </a:extLst>
          </p:cNvPr>
          <p:cNvSpPr>
            <a:spLocks noGrp="1"/>
          </p:cNvSpPr>
          <p:nvPr>
            <p:ph type="body" sz="quarter" idx="11"/>
          </p:nvPr>
        </p:nvSpPr>
        <p:spPr>
          <a:xfrm>
            <a:off x="380999" y="1285942"/>
            <a:ext cx="7473075" cy="619058"/>
          </a:xfrm>
        </p:spPr>
        <p:txBody>
          <a:bodyPr/>
          <a:lstStyle/>
          <a:p>
            <a:r>
              <a:rPr lang="en-US" dirty="0" err="1"/>
              <a:t>LAPERS</a:t>
            </a:r>
            <a:r>
              <a:rPr lang="en-US" dirty="0"/>
              <a:t> Annual Conference</a:t>
            </a:r>
          </a:p>
        </p:txBody>
      </p:sp>
    </p:spTree>
    <p:custDataLst>
      <p:custData r:id="rId1"/>
    </p:custDataLst>
    <p:extLst>
      <p:ext uri="{BB962C8B-B14F-4D97-AF65-F5344CB8AC3E}">
        <p14:creationId xmlns:p14="http://schemas.microsoft.com/office/powerpoint/2010/main" val="18734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t>Market Update</a:t>
            </a:r>
          </a:p>
          <a:p>
            <a:pPr marL="290513" indent="-290513">
              <a:spcBef>
                <a:spcPts val="1200"/>
              </a:spcBef>
              <a:buClr>
                <a:schemeClr val="bg1"/>
              </a:buClr>
              <a:buFont typeface="Symbol" panose="05050102010706020507" pitchFamily="18" charset="2"/>
              <a:buChar char="·"/>
            </a:pPr>
            <a:r>
              <a:rPr lang="en-US" sz="2000" b="0" dirty="0">
                <a:solidFill>
                  <a:srgbClr val="00B050"/>
                </a:solidFill>
              </a:rPr>
              <a:t>General Education</a:t>
            </a:r>
          </a:p>
          <a:p>
            <a:pPr marL="290513" indent="-290513">
              <a:spcBef>
                <a:spcPts val="1200"/>
              </a:spcBef>
              <a:buClr>
                <a:schemeClr val="bg1"/>
              </a:buClr>
              <a:buFont typeface="Symbol" panose="05050102010706020507" pitchFamily="18" charset="2"/>
              <a:buChar char="·"/>
            </a:pPr>
            <a:r>
              <a:rPr lang="en-US" sz="2000" b="0" dirty="0"/>
              <a:t>Investor Sentiment</a:t>
            </a:r>
          </a:p>
          <a:p>
            <a:pPr marL="290513" indent="-290513">
              <a:spcBef>
                <a:spcPts val="1200"/>
              </a:spcBef>
              <a:buClr>
                <a:schemeClr val="bg1"/>
              </a:buClr>
              <a:buFont typeface="Symbol" panose="05050102010706020507" pitchFamily="18" charset="2"/>
              <a:buChar char="·"/>
            </a:pPr>
            <a:r>
              <a:rPr lang="en-US" sz="2000" b="0" dirty="0"/>
              <a:t>Real Estate Outlook</a:t>
            </a:r>
          </a:p>
          <a:p>
            <a:pPr marL="290513" indent="-290513">
              <a:spcBef>
                <a:spcPts val="1200"/>
              </a:spcBef>
              <a:buClr>
                <a:schemeClr val="bg1"/>
              </a:buClr>
              <a:buFont typeface="Symbol" panose="05050102010706020507" pitchFamily="18" charset="2"/>
              <a:buChar char="·"/>
            </a:pPr>
            <a:r>
              <a:rPr lang="en-US" sz="2000" b="0" dirty="0"/>
              <a:t>Sector Spotlight</a:t>
            </a:r>
          </a:p>
          <a:p>
            <a:pPr marL="290513" indent="-290513">
              <a:spcBef>
                <a:spcPts val="1200"/>
              </a:spcBef>
              <a:buClr>
                <a:schemeClr val="bg1"/>
              </a:buClr>
              <a:buFont typeface="Symbol" panose="05050102010706020507" pitchFamily="18" charset="2"/>
              <a:buChar char="·"/>
            </a:pPr>
            <a:r>
              <a:rPr lang="en-US" sz="2000" b="0" dirty="0"/>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232151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vert="horz" wrap="square" lIns="76943" tIns="38472" rIns="76943" bIns="38472" numCol="1" rtlCol="0" anchor="t" anchorCtr="0" compatLnSpc="1">
            <a:prstTxWarp prst="textNoShape">
              <a:avLst/>
            </a:prstTxWarp>
            <a:normAutofit/>
          </a:bodyPr>
          <a:lstStyle/>
          <a:p>
            <a:pPr defTabSz="764381"/>
            <a:r>
              <a:rPr lang="en-US" dirty="0"/>
              <a:t>Real Estate–Cap Rates/Interest Rates</a:t>
            </a:r>
          </a:p>
        </p:txBody>
      </p:sp>
      <p:sp>
        <p:nvSpPr>
          <p:cNvPr id="2" name="Text Placeholder 1">
            <a:extLst>
              <a:ext uri="{FF2B5EF4-FFF2-40B4-BE49-F238E27FC236}">
                <a16:creationId xmlns:a16="http://schemas.microsoft.com/office/drawing/2014/main" id="{7E59ABE0-7FFF-81DF-6B4D-4CBF5A7B870D}"/>
              </a:ext>
            </a:extLst>
          </p:cNvPr>
          <p:cNvSpPr>
            <a:spLocks noGrp="1"/>
          </p:cNvSpPr>
          <p:nvPr>
            <p:ph type="body" sz="quarter" idx="11"/>
          </p:nvPr>
        </p:nvSpPr>
        <p:spPr/>
        <p:txBody>
          <a:bodyPr/>
          <a:lstStyle/>
          <a:p>
            <a:pPr>
              <a:buFont typeface="Arial" panose="020B0604020202020204" pitchFamily="34" charset="0"/>
              <a:buChar char="−"/>
            </a:pPr>
            <a:r>
              <a:rPr lang="en-US" sz="2000" dirty="0"/>
              <a:t>Cap rate is effectively the yield of a property over a year</a:t>
            </a:r>
          </a:p>
          <a:p>
            <a:pPr>
              <a:buFont typeface="Arial" panose="020B0604020202020204" pitchFamily="34" charset="0"/>
              <a:buChar char="−"/>
            </a:pPr>
            <a:r>
              <a:rPr lang="en-US" sz="2000" dirty="0"/>
              <a:t>If the cap rate is greater than the interest rate, you’ll generally come out okay.  If the cap rate is lower then the interest rate, you’ll be relying on appreciation for your return, which can mean that the investment has more risk.</a:t>
            </a:r>
          </a:p>
          <a:p>
            <a:endParaRPr lang="en-US" sz="2000" dirty="0"/>
          </a:p>
          <a:p>
            <a:pPr marL="0" indent="0">
              <a:buNone/>
            </a:pPr>
            <a:endParaRPr lang="en-US" sz="1800" dirty="0"/>
          </a:p>
        </p:txBody>
      </p:sp>
      <p:grpSp>
        <p:nvGrpSpPr>
          <p:cNvPr id="3" name="Group 2"/>
          <p:cNvGrpSpPr/>
          <p:nvPr/>
        </p:nvGrpSpPr>
        <p:grpSpPr>
          <a:xfrm>
            <a:off x="1714500" y="3333698"/>
            <a:ext cx="8839200" cy="3848203"/>
            <a:chOff x="0" y="990600"/>
            <a:chExt cx="8991599" cy="4419737"/>
          </a:xfrm>
        </p:grpSpPr>
        <p:sp>
          <p:nvSpPr>
            <p:cNvPr id="4" name="Freeform 3"/>
            <p:cNvSpPr/>
            <p:nvPr/>
          </p:nvSpPr>
          <p:spPr>
            <a:xfrm>
              <a:off x="152400" y="990600"/>
              <a:ext cx="8839199" cy="594217"/>
            </a:xfrm>
            <a:custGeom>
              <a:avLst/>
              <a:gdLst>
                <a:gd name="connsiteX0" fmla="*/ 0 w 8839199"/>
                <a:gd name="connsiteY0" fmla="*/ 99038 h 594217"/>
                <a:gd name="connsiteX1" fmla="*/ 99038 w 8839199"/>
                <a:gd name="connsiteY1" fmla="*/ 0 h 594217"/>
                <a:gd name="connsiteX2" fmla="*/ 8740161 w 8839199"/>
                <a:gd name="connsiteY2" fmla="*/ 0 h 594217"/>
                <a:gd name="connsiteX3" fmla="*/ 8839199 w 8839199"/>
                <a:gd name="connsiteY3" fmla="*/ 99038 h 594217"/>
                <a:gd name="connsiteX4" fmla="*/ 8839199 w 8839199"/>
                <a:gd name="connsiteY4" fmla="*/ 495179 h 594217"/>
                <a:gd name="connsiteX5" fmla="*/ 8740161 w 8839199"/>
                <a:gd name="connsiteY5" fmla="*/ 594217 h 594217"/>
                <a:gd name="connsiteX6" fmla="*/ 99038 w 8839199"/>
                <a:gd name="connsiteY6" fmla="*/ 594217 h 594217"/>
                <a:gd name="connsiteX7" fmla="*/ 0 w 8839199"/>
                <a:gd name="connsiteY7" fmla="*/ 495179 h 594217"/>
                <a:gd name="connsiteX8" fmla="*/ 0 w 8839199"/>
                <a:gd name="connsiteY8" fmla="*/ 99038 h 59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9199" h="594217">
                  <a:moveTo>
                    <a:pt x="0" y="99038"/>
                  </a:moveTo>
                  <a:cubicBezTo>
                    <a:pt x="0" y="44341"/>
                    <a:pt x="44341" y="0"/>
                    <a:pt x="99038" y="0"/>
                  </a:cubicBezTo>
                  <a:lnTo>
                    <a:pt x="8740161" y="0"/>
                  </a:lnTo>
                  <a:cubicBezTo>
                    <a:pt x="8794858" y="0"/>
                    <a:pt x="8839199" y="44341"/>
                    <a:pt x="8839199" y="99038"/>
                  </a:cubicBezTo>
                  <a:lnTo>
                    <a:pt x="8839199" y="495179"/>
                  </a:lnTo>
                  <a:cubicBezTo>
                    <a:pt x="8839199" y="549876"/>
                    <a:pt x="8794858" y="594217"/>
                    <a:pt x="8740161" y="594217"/>
                  </a:cubicBezTo>
                  <a:lnTo>
                    <a:pt x="99038" y="594217"/>
                  </a:lnTo>
                  <a:cubicBezTo>
                    <a:pt x="44341" y="594217"/>
                    <a:pt x="0" y="549876"/>
                    <a:pt x="0" y="495179"/>
                  </a:cubicBezTo>
                  <a:lnTo>
                    <a:pt x="0" y="99038"/>
                  </a:lnTo>
                  <a:close/>
                </a:path>
              </a:pathLst>
            </a:custGeom>
            <a:solidFill>
              <a:schemeClr val="accent5"/>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3193" tIns="93193" rIns="93193" bIns="93193" numCol="1" spcCol="1270" anchor="ctr" anchorCtr="0">
              <a:noAutofit/>
            </a:bodyPr>
            <a:lstStyle/>
            <a:p>
              <a:pPr defTabSz="833438">
                <a:lnSpc>
                  <a:spcPct val="90000"/>
                </a:lnSpc>
                <a:spcBef>
                  <a:spcPct val="0"/>
                </a:spcBef>
                <a:spcAft>
                  <a:spcPct val="35000"/>
                </a:spcAft>
              </a:pPr>
              <a:r>
                <a:rPr lang="en-US" sz="1875"/>
                <a:t>Private Real Estate</a:t>
              </a:r>
            </a:p>
          </p:txBody>
        </p:sp>
        <mc:AlternateContent xmlns:mc="http://schemas.openxmlformats.org/markup-compatibility/2006" xmlns:a14="http://schemas.microsoft.com/office/drawing/2010/main">
          <mc:Choice Requires="a14">
            <p:sp>
              <p:nvSpPr>
                <p:cNvPr id="5" name="Freeform 4"/>
                <p:cNvSpPr/>
                <p:nvPr/>
              </p:nvSpPr>
              <p:spPr>
                <a:xfrm>
                  <a:off x="152400" y="1615185"/>
                  <a:ext cx="8839199" cy="1391040"/>
                </a:xfrm>
                <a:custGeom>
                  <a:avLst/>
                  <a:gdLst>
                    <a:gd name="connsiteX0" fmla="*/ 0 w 8839199"/>
                    <a:gd name="connsiteY0" fmla="*/ 0 h 1391040"/>
                    <a:gd name="connsiteX1" fmla="*/ 8839199 w 8839199"/>
                    <a:gd name="connsiteY1" fmla="*/ 0 h 1391040"/>
                    <a:gd name="connsiteX2" fmla="*/ 8839199 w 8839199"/>
                    <a:gd name="connsiteY2" fmla="*/ 1391040 h 1391040"/>
                    <a:gd name="connsiteX3" fmla="*/ 0 w 8839199"/>
                    <a:gd name="connsiteY3" fmla="*/ 1391040 h 1391040"/>
                    <a:gd name="connsiteX4" fmla="*/ 0 w 8839199"/>
                    <a:gd name="connsiteY4" fmla="*/ 0 h 139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199" h="1391040">
                      <a:moveTo>
                        <a:pt x="0" y="0"/>
                      </a:moveTo>
                      <a:lnTo>
                        <a:pt x="8839199" y="0"/>
                      </a:lnTo>
                      <a:lnTo>
                        <a:pt x="8839199" y="1391040"/>
                      </a:lnTo>
                      <a:lnTo>
                        <a:pt x="0" y="1391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0484" tIns="17145" rIns="96012" bIns="17145" numCol="1" spcCol="1270" anchor="t" anchorCtr="0">
                  <a:noAutofit/>
                </a:bodyPr>
                <a:lstStyle/>
                <a:p>
                  <a:pPr marL="0" lvl="1" defTabSz="600075">
                    <a:lnSpc>
                      <a:spcPct val="90000"/>
                    </a:lnSpc>
                    <a:spcBef>
                      <a:spcPct val="0"/>
                    </a:spcBef>
                    <a:spcAft>
                      <a:spcPct val="20000"/>
                    </a:spcAft>
                  </a:pPr>
                  <a:r>
                    <a:rPr lang="en-US" dirty="0">
                      <a:ea typeface="Cambria Math" panose="02040503050406030204" pitchFamily="18" charset="0"/>
                      <a:cs typeface="Arial" panose="020B0604020202020204" pitchFamily="34" charset="0"/>
                    </a:rPr>
                    <a:t>Net Operating Income (“NOI”) = </a:t>
                  </a:r>
                  <a:r>
                    <a:rPr lang="en-US" i="1" dirty="0">
                      <a:ea typeface="Cambria Math" panose="02040503050406030204" pitchFamily="18" charset="0"/>
                      <a:cs typeface="Arial" panose="020B0604020202020204" pitchFamily="34" charset="0"/>
                    </a:rPr>
                    <a:t>Real Estate Revenue – Operating Expenses</a:t>
                  </a:r>
                  <a:endParaRPr lang="en-US" dirty="0">
                    <a:ea typeface="Cambria Math" panose="02040503050406030204" pitchFamily="18" charset="0"/>
                    <a:cs typeface="Arial" panose="020B0604020202020204" pitchFamily="34" charset="0"/>
                  </a:endParaRPr>
                </a:p>
                <a:p>
                  <a:pPr marL="0" lvl="1" defTabSz="666750">
                    <a:lnSpc>
                      <a:spcPct val="90000"/>
                    </a:lnSpc>
                    <a:spcBef>
                      <a:spcPct val="0"/>
                    </a:spcBef>
                    <a:spcAft>
                      <a:spcPct val="20000"/>
                    </a:spcAft>
                  </a:pPr>
                  <a:endParaRPr lang="en-US" dirty="0">
                    <a:ea typeface="Cambria Math" panose="02040503050406030204" pitchFamily="18" charset="0"/>
                    <a:cs typeface="Arial" panose="020B0604020202020204" pitchFamily="34" charset="0"/>
                  </a:endParaRPr>
                </a:p>
                <a:p>
                  <a:pPr marL="0" lvl="1" defTabSz="666750">
                    <a:lnSpc>
                      <a:spcPct val="90000"/>
                    </a:lnSpc>
                    <a:spcBef>
                      <a:spcPct val="0"/>
                    </a:spcBef>
                    <a:spcAft>
                      <a:spcPct val="20000"/>
                    </a:spcAft>
                  </a:pPr>
                  <a:r>
                    <a:rPr lang="en-US" dirty="0">
                      <a:ea typeface="Cambria Math" panose="02040503050406030204" pitchFamily="18" charset="0"/>
                      <a:cs typeface="Arial" panose="020B0604020202020204" pitchFamily="34" charset="0"/>
                    </a:rPr>
                    <a:t>Capitalization Rate </a:t>
                  </a:r>
                  <a14:m>
                    <m:oMath xmlns:m="http://schemas.openxmlformats.org/officeDocument/2006/math">
                      <m:r>
                        <a:rPr lang="en-US">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𝑁𝑒𝑡</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𝑂𝑝𝑒𝑟𝑎𝑡𝑖𝑛𝑔</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𝐼𝑛𝑐𝑜𝑚𝑒</m:t>
                          </m:r>
                        </m:num>
                        <m:den>
                          <m:r>
                            <a:rPr lang="en-US" i="1">
                              <a:latin typeface="Cambria Math" panose="02040503050406030204" pitchFamily="18" charset="0"/>
                              <a:ea typeface="Cambria Math" panose="02040503050406030204" pitchFamily="18" charset="0"/>
                            </a:rPr>
                            <m:t>𝐶𝑢𝑟𝑟𝑒𝑛𝑡</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𝑀𝑎𝑟𝑘𝑒𝑡</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𝑉𝑎𝑙𝑢𝑒</m:t>
                          </m:r>
                        </m:den>
                      </m:f>
                    </m:oMath>
                  </a14:m>
                  <a:endParaRPr lang="en-US" i="1" dirty="0">
                    <a:ea typeface="Cambria Math" panose="02040503050406030204" pitchFamily="18" charset="0"/>
                    <a:cs typeface="Arial" panose="020B0604020202020204" pitchFamily="34" charset="0"/>
                  </a:endParaRPr>
                </a:p>
                <a:p>
                  <a:pPr marL="171450" lvl="1" indent="-171450" defTabSz="666750">
                    <a:lnSpc>
                      <a:spcPct val="90000"/>
                    </a:lnSpc>
                    <a:spcBef>
                      <a:spcPct val="0"/>
                    </a:spcBef>
                    <a:spcAft>
                      <a:spcPct val="20000"/>
                    </a:spcAft>
                    <a:buChar char="••"/>
                  </a:pPr>
                  <a:endParaRPr lang="en-US" i="1" dirty="0">
                    <a:ea typeface="Cambria Math" panose="02040503050406030204" pitchFamily="18" charset="0"/>
                    <a:cs typeface="Arial" panose="020B0604020202020204" pitchFamily="34" charset="0"/>
                  </a:endParaRPr>
                </a:p>
                <a:p>
                  <a:pPr marL="0" lvl="1">
                    <a:lnSpc>
                      <a:spcPct val="90000"/>
                    </a:lnSpc>
                    <a:spcBef>
                      <a:spcPts val="1200"/>
                    </a:spcBef>
                    <a:buClr>
                      <a:schemeClr val="accent5"/>
                    </a:buClr>
                  </a:pPr>
                  <a:r>
                    <a:rPr lang="en-US" dirty="0">
                      <a:solidFill>
                        <a:schemeClr val="tx1"/>
                      </a:solidFill>
                    </a:rPr>
                    <a:t>Example:</a:t>
                  </a:r>
                  <a:endParaRPr lang="en-US" i="1" dirty="0">
                    <a:ea typeface="Cambria Math" panose="02040503050406030204" pitchFamily="18" charset="0"/>
                    <a:cs typeface="Arial" panose="020B0604020202020204" pitchFamily="34" charset="0"/>
                  </a:endParaRPr>
                </a:p>
                <a:p>
                  <a:pPr marL="290513" lvl="2" indent="-290513">
                    <a:lnSpc>
                      <a:spcPct val="90000"/>
                    </a:lnSpc>
                    <a:spcBef>
                      <a:spcPts val="1200"/>
                    </a:spcBef>
                    <a:buClr>
                      <a:schemeClr val="accent5"/>
                    </a:buClr>
                    <a:buFont typeface="Symbol" panose="05050102010706020507" pitchFamily="18" charset="2"/>
                    <a:buChar char="·"/>
                  </a:pPr>
                  <a:r>
                    <a:rPr lang="en-US" sz="1600" i="1" dirty="0">
                      <a:solidFill>
                        <a:schemeClr val="tx1"/>
                      </a:solidFill>
                    </a:rPr>
                    <a:t>A property worth $13m with net operating income of $400,000 has a cap rate of 3%</a:t>
                  </a:r>
                </a:p>
                <a:p>
                  <a:pPr marL="290513" lvl="2" indent="-290513">
                    <a:lnSpc>
                      <a:spcPct val="90000"/>
                    </a:lnSpc>
                    <a:spcBef>
                      <a:spcPts val="1200"/>
                    </a:spcBef>
                    <a:buClr>
                      <a:schemeClr val="accent5"/>
                    </a:buClr>
                    <a:buFont typeface="Symbol" panose="05050102010706020507" pitchFamily="18" charset="2"/>
                    <a:buChar char="·"/>
                  </a:pPr>
                  <a:r>
                    <a:rPr lang="en-US" sz="1600" i="1" dirty="0">
                      <a:solidFill>
                        <a:schemeClr val="tx1"/>
                      </a:solidFill>
                    </a:rPr>
                    <a:t>If the value fell to $10m with operating income at $400,000 then the cap rate increases to 4% </a:t>
                  </a:r>
                  <a:endParaRPr lang="en-US" i="1" dirty="0">
                    <a:ea typeface="Cambria Math" panose="02040503050406030204" pitchFamily="18" charset="0"/>
                    <a:cs typeface="Arial" panose="020B0604020202020204" pitchFamily="34" charset="0"/>
                  </a:endParaRPr>
                </a:p>
                <a:p>
                  <a:pPr marL="171450" lvl="1" indent="-171450" defTabSz="666750">
                    <a:lnSpc>
                      <a:spcPct val="90000"/>
                    </a:lnSpc>
                    <a:spcBef>
                      <a:spcPct val="0"/>
                    </a:spcBef>
                    <a:spcAft>
                      <a:spcPct val="20000"/>
                    </a:spcAft>
                    <a:buChar char="••"/>
                  </a:pPr>
                  <a:endParaRPr lang="en-US" sz="1500" dirty="0"/>
                </a:p>
              </p:txBody>
            </p:sp>
          </mc:Choice>
          <mc:Fallback xmlns="">
            <p:sp>
              <p:nvSpPr>
                <p:cNvPr id="5" name="Freeform 4"/>
                <p:cNvSpPr>
                  <a:spLocks noRot="1" noChangeAspect="1" noMove="1" noResize="1" noEditPoints="1" noAdjustHandles="1" noChangeArrowheads="1" noChangeShapeType="1" noTextEdit="1"/>
                </p:cNvSpPr>
                <p:nvPr/>
              </p:nvSpPr>
              <p:spPr>
                <a:xfrm>
                  <a:off x="152400" y="1615185"/>
                  <a:ext cx="8839199" cy="1391040"/>
                </a:xfrm>
                <a:custGeom>
                  <a:avLst/>
                  <a:gdLst>
                    <a:gd name="connsiteX0" fmla="*/ 0 w 8839199"/>
                    <a:gd name="connsiteY0" fmla="*/ 0 h 1391040"/>
                    <a:gd name="connsiteX1" fmla="*/ 8839199 w 8839199"/>
                    <a:gd name="connsiteY1" fmla="*/ 0 h 1391040"/>
                    <a:gd name="connsiteX2" fmla="*/ 8839199 w 8839199"/>
                    <a:gd name="connsiteY2" fmla="*/ 1391040 h 1391040"/>
                    <a:gd name="connsiteX3" fmla="*/ 0 w 8839199"/>
                    <a:gd name="connsiteY3" fmla="*/ 1391040 h 1391040"/>
                    <a:gd name="connsiteX4" fmla="*/ 0 w 8839199"/>
                    <a:gd name="connsiteY4" fmla="*/ 0 h 1391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199" h="1391040">
                      <a:moveTo>
                        <a:pt x="0" y="0"/>
                      </a:moveTo>
                      <a:lnTo>
                        <a:pt x="8839199" y="0"/>
                      </a:lnTo>
                      <a:lnTo>
                        <a:pt x="8839199" y="1391040"/>
                      </a:lnTo>
                      <a:lnTo>
                        <a:pt x="0" y="1391040"/>
                      </a:lnTo>
                      <a:lnTo>
                        <a:pt x="0" y="0"/>
                      </a:lnTo>
                      <a:close/>
                    </a:path>
                  </a:pathLst>
                </a:custGeom>
                <a:blipFill>
                  <a:blip r:embed="rId3"/>
                  <a:stretch>
                    <a:fillRect t="-7035" b="-134673"/>
                  </a:stretch>
                </a:blipFill>
              </p:spPr>
              <p:txBody>
                <a:bodyPr/>
                <a:lstStyle/>
                <a:p>
                  <a:r>
                    <a:rPr lang="en-US">
                      <a:noFill/>
                    </a:rPr>
                    <a:t> </a:t>
                  </a:r>
                </a:p>
              </p:txBody>
            </p:sp>
          </mc:Fallback>
        </mc:AlternateContent>
        <p:sp>
          <p:nvSpPr>
            <p:cNvPr id="7" name="Freeform 6"/>
            <p:cNvSpPr/>
            <p:nvPr/>
          </p:nvSpPr>
          <p:spPr>
            <a:xfrm>
              <a:off x="0" y="3752842"/>
              <a:ext cx="8839199" cy="1657495"/>
            </a:xfrm>
            <a:custGeom>
              <a:avLst/>
              <a:gdLst>
                <a:gd name="connsiteX0" fmla="*/ 0 w 8839199"/>
                <a:gd name="connsiteY0" fmla="*/ 0 h 1657495"/>
                <a:gd name="connsiteX1" fmla="*/ 8839199 w 8839199"/>
                <a:gd name="connsiteY1" fmla="*/ 0 h 1657495"/>
                <a:gd name="connsiteX2" fmla="*/ 8839199 w 8839199"/>
                <a:gd name="connsiteY2" fmla="*/ 1657495 h 1657495"/>
                <a:gd name="connsiteX3" fmla="*/ 0 w 8839199"/>
                <a:gd name="connsiteY3" fmla="*/ 1657495 h 1657495"/>
                <a:gd name="connsiteX4" fmla="*/ 0 w 8839199"/>
                <a:gd name="connsiteY4" fmla="*/ 0 h 1657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199" h="1657495">
                  <a:moveTo>
                    <a:pt x="0" y="0"/>
                  </a:moveTo>
                  <a:lnTo>
                    <a:pt x="8839199" y="0"/>
                  </a:lnTo>
                  <a:lnTo>
                    <a:pt x="8839199" y="1657495"/>
                  </a:lnTo>
                  <a:lnTo>
                    <a:pt x="0" y="165749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0484" tIns="23813" rIns="133350" bIns="23813" numCol="1" spcCol="1270" anchor="t" anchorCtr="0">
              <a:noAutofit/>
            </a:bodyPr>
            <a:lstStyle/>
            <a:p>
              <a:pPr marL="171450" lvl="1" indent="-171450" defTabSz="666750">
                <a:lnSpc>
                  <a:spcPct val="90000"/>
                </a:lnSpc>
                <a:spcBef>
                  <a:spcPct val="0"/>
                </a:spcBef>
                <a:spcAft>
                  <a:spcPct val="20000"/>
                </a:spcAft>
                <a:buChar char="••"/>
              </a:pPr>
              <a:endParaRPr lang="en-US" sz="1200">
                <a:latin typeface="Cambria Math" panose="02040503050406030204" pitchFamily="18" charset="0"/>
                <a:ea typeface="Cambria Math" panose="02040503050406030204" pitchFamily="18" charset="0"/>
              </a:endParaRPr>
            </a:p>
          </p:txBody>
        </p:sp>
      </p:grpSp>
      <p:sp>
        <p:nvSpPr>
          <p:cNvPr id="6" name="Text Placeholder 2">
            <a:extLst>
              <a:ext uri="{FF2B5EF4-FFF2-40B4-BE49-F238E27FC236}">
                <a16:creationId xmlns:a16="http://schemas.microsoft.com/office/drawing/2014/main" id="{F5BE8345-8F7D-81AC-3D1D-B0927629FD1F}"/>
              </a:ext>
            </a:extLst>
          </p:cNvPr>
          <p:cNvSpPr txBox="1">
            <a:spLocks/>
          </p:cNvSpPr>
          <p:nvPr/>
        </p:nvSpPr>
        <p:spPr>
          <a:xfrm>
            <a:off x="218768" y="970081"/>
            <a:ext cx="11811000" cy="439813"/>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solidFill>
              </a:rPr>
              <a:t>Cap Rate – ratio between the annual net income to current market value</a:t>
            </a:r>
          </a:p>
        </p:txBody>
      </p:sp>
    </p:spTree>
    <p:extLst>
      <p:ext uri="{BB962C8B-B14F-4D97-AF65-F5344CB8AC3E}">
        <p14:creationId xmlns:p14="http://schemas.microsoft.com/office/powerpoint/2010/main" val="105274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Estate Factors Impacting Cap Rates</a:t>
            </a:r>
          </a:p>
        </p:txBody>
      </p:sp>
      <p:sp>
        <p:nvSpPr>
          <p:cNvPr id="22" name="Pentagon 21"/>
          <p:cNvSpPr>
            <a:spLocks/>
          </p:cNvSpPr>
          <p:nvPr/>
        </p:nvSpPr>
        <p:spPr bwMode="auto">
          <a:xfrm flipH="1">
            <a:off x="7067549" y="1892492"/>
            <a:ext cx="5124449" cy="3975887"/>
          </a:xfrm>
          <a:prstGeom prst="homePlate">
            <a:avLst>
              <a:gd name="adj" fmla="val 33534"/>
            </a:avLst>
          </a:prstGeom>
          <a:solidFill>
            <a:schemeClr val="bg1">
              <a:lumMod val="85000"/>
            </a:schemeClr>
          </a:solidFill>
          <a:ln w="6350" cap="flat" cmpd="sng" algn="ctr">
            <a:noFill/>
            <a:prstDash val="solid"/>
            <a:round/>
            <a:headEnd type="none" w="med" len="med"/>
            <a:tailEnd type="none" w="med" len="med"/>
          </a:ln>
          <a:effectLst/>
        </p:spPr>
        <p:txBody>
          <a:bodyPr vert="horz" wrap="square" lIns="274320" tIns="45720" rIns="91440" bIns="45720" numCol="1" rtlCol="0" anchor="ctr" anchorCtr="0" compatLnSpc="1">
            <a:prstTxWarp prst="textNoShape">
              <a:avLst/>
            </a:prstTxWarp>
          </a:bodyPr>
          <a:lstStyle/>
          <a:p>
            <a:pPr marL="12700" marR="5080">
              <a:spcBef>
                <a:spcPts val="600"/>
              </a:spcBef>
            </a:pPr>
            <a:r>
              <a:rPr lang="en-US" sz="1600" i="1">
                <a:latin typeface="Arial"/>
                <a:cs typeface="Arial"/>
              </a:rPr>
              <a:t>Cap</a:t>
            </a:r>
            <a:r>
              <a:rPr lang="en-US" sz="1600" i="1" spc="-45">
                <a:latin typeface="Arial"/>
                <a:cs typeface="Arial"/>
              </a:rPr>
              <a:t> </a:t>
            </a:r>
            <a:r>
              <a:rPr lang="en-US" sz="1600" i="1">
                <a:latin typeface="Arial"/>
                <a:cs typeface="Arial"/>
              </a:rPr>
              <a:t>rates</a:t>
            </a:r>
            <a:r>
              <a:rPr lang="en-US" sz="1600" i="1" spc="-40">
                <a:latin typeface="Arial"/>
                <a:cs typeface="Arial"/>
              </a:rPr>
              <a:t> </a:t>
            </a:r>
            <a:r>
              <a:rPr lang="en-US" sz="1600" i="1">
                <a:latin typeface="Arial"/>
                <a:cs typeface="Arial"/>
              </a:rPr>
              <a:t>measure</a:t>
            </a:r>
            <a:r>
              <a:rPr lang="en-US" sz="1600" i="1" spc="-45">
                <a:latin typeface="Arial"/>
                <a:cs typeface="Arial"/>
              </a:rPr>
              <a:t> </a:t>
            </a:r>
            <a:r>
              <a:rPr lang="en-US" sz="1600" i="1">
                <a:latin typeface="Arial"/>
                <a:cs typeface="Arial"/>
              </a:rPr>
              <a:t>risk</a:t>
            </a:r>
            <a:r>
              <a:rPr lang="en-US" sz="1600" i="1" spc="-40">
                <a:latin typeface="Arial"/>
                <a:cs typeface="Arial"/>
              </a:rPr>
              <a:t> </a:t>
            </a:r>
            <a:r>
              <a:rPr lang="en-US" sz="1600" i="1" spc="-25">
                <a:latin typeface="Arial"/>
                <a:cs typeface="Arial"/>
              </a:rPr>
              <a:t>and </a:t>
            </a:r>
            <a:r>
              <a:rPr lang="en-US" sz="1600" i="1">
                <a:latin typeface="Arial"/>
                <a:cs typeface="Arial"/>
              </a:rPr>
              <a:t>can</a:t>
            </a:r>
            <a:r>
              <a:rPr lang="en-US" sz="1600" i="1" spc="-35">
                <a:latin typeface="Arial"/>
                <a:cs typeface="Arial"/>
              </a:rPr>
              <a:t> </a:t>
            </a:r>
            <a:r>
              <a:rPr lang="en-US" sz="1600" i="1">
                <a:latin typeface="Arial"/>
                <a:cs typeface="Arial"/>
              </a:rPr>
              <a:t>be</a:t>
            </a:r>
            <a:r>
              <a:rPr lang="en-US" sz="1600" i="1" spc="-35">
                <a:latin typeface="Arial"/>
                <a:cs typeface="Arial"/>
              </a:rPr>
              <a:t> </a:t>
            </a:r>
            <a:r>
              <a:rPr lang="en-US" sz="1600" i="1">
                <a:latin typeface="Arial"/>
                <a:cs typeface="Arial"/>
              </a:rPr>
              <a:t>used</a:t>
            </a:r>
            <a:r>
              <a:rPr lang="en-US" sz="1600" i="1" spc="-30">
                <a:latin typeface="Arial"/>
                <a:cs typeface="Arial"/>
              </a:rPr>
              <a:t> </a:t>
            </a:r>
            <a:r>
              <a:rPr lang="en-US" sz="1600" i="1">
                <a:latin typeface="Arial"/>
                <a:cs typeface="Arial"/>
              </a:rPr>
              <a:t>to</a:t>
            </a:r>
            <a:r>
              <a:rPr lang="en-US" sz="1600" i="1" spc="-55">
                <a:latin typeface="Arial"/>
                <a:cs typeface="Arial"/>
              </a:rPr>
              <a:t> </a:t>
            </a:r>
            <a:r>
              <a:rPr lang="en-US" sz="1600" i="1">
                <a:latin typeface="Arial"/>
                <a:cs typeface="Arial"/>
              </a:rPr>
              <a:t>identify</a:t>
            </a:r>
            <a:r>
              <a:rPr lang="en-US" sz="1600" i="1" spc="-5">
                <a:latin typeface="Arial"/>
                <a:cs typeface="Arial"/>
              </a:rPr>
              <a:t> </a:t>
            </a:r>
            <a:r>
              <a:rPr lang="en-US" sz="1600" i="1" spc="-10">
                <a:latin typeface="Arial"/>
                <a:cs typeface="Arial"/>
              </a:rPr>
              <a:t>pockets </a:t>
            </a:r>
            <a:r>
              <a:rPr lang="en-US" sz="1600" i="1">
                <a:latin typeface="Arial"/>
                <a:cs typeface="Arial"/>
              </a:rPr>
              <a:t>of</a:t>
            </a:r>
            <a:r>
              <a:rPr lang="en-US" sz="1600" i="1" spc="-10">
                <a:latin typeface="Arial"/>
                <a:cs typeface="Arial"/>
              </a:rPr>
              <a:t> opportunity.</a:t>
            </a:r>
            <a:endParaRPr lang="en-US" sz="1600" i="1">
              <a:latin typeface="Arial"/>
              <a:cs typeface="Arial"/>
            </a:endParaRPr>
          </a:p>
          <a:p>
            <a:pPr marL="12700" marR="135890">
              <a:spcBef>
                <a:spcPts val="600"/>
              </a:spcBef>
            </a:pPr>
            <a:r>
              <a:rPr lang="en-US" sz="1600" i="1">
                <a:latin typeface="Arial"/>
                <a:cs typeface="Arial"/>
              </a:rPr>
              <a:t>In</a:t>
            </a:r>
            <a:r>
              <a:rPr lang="en-US" sz="1600" i="1" spc="-30">
                <a:latin typeface="Arial"/>
                <a:cs typeface="Arial"/>
              </a:rPr>
              <a:t> </a:t>
            </a:r>
            <a:r>
              <a:rPr lang="en-US" sz="1600" i="1">
                <a:latin typeface="Arial"/>
                <a:cs typeface="Arial"/>
              </a:rPr>
              <a:t>general,</a:t>
            </a:r>
            <a:r>
              <a:rPr lang="en-US" sz="1600" i="1" spc="-20">
                <a:latin typeface="Arial"/>
                <a:cs typeface="Arial"/>
              </a:rPr>
              <a:t> </a:t>
            </a:r>
            <a:r>
              <a:rPr lang="en-US" sz="1600" i="1">
                <a:latin typeface="Arial"/>
                <a:cs typeface="Arial"/>
              </a:rPr>
              <a:t>the</a:t>
            </a:r>
            <a:r>
              <a:rPr lang="en-US" sz="1600" i="1" spc="-50">
                <a:latin typeface="Arial"/>
                <a:cs typeface="Arial"/>
              </a:rPr>
              <a:t> </a:t>
            </a:r>
            <a:r>
              <a:rPr lang="en-US" sz="1600" i="1">
                <a:latin typeface="Arial"/>
                <a:cs typeface="Arial"/>
              </a:rPr>
              <a:t>higher</a:t>
            </a:r>
            <a:r>
              <a:rPr lang="en-US" sz="1600" i="1" spc="-50">
                <a:latin typeface="Arial"/>
                <a:cs typeface="Arial"/>
              </a:rPr>
              <a:t> </a:t>
            </a:r>
            <a:r>
              <a:rPr lang="en-US" sz="1600" i="1">
                <a:latin typeface="Arial"/>
                <a:cs typeface="Arial"/>
              </a:rPr>
              <a:t>the</a:t>
            </a:r>
            <a:r>
              <a:rPr lang="en-US" sz="1600" i="1" spc="-50">
                <a:latin typeface="Arial"/>
                <a:cs typeface="Arial"/>
              </a:rPr>
              <a:t> </a:t>
            </a:r>
            <a:r>
              <a:rPr lang="en-US" sz="1600" i="1" spc="-25">
                <a:latin typeface="Arial"/>
                <a:cs typeface="Arial"/>
              </a:rPr>
              <a:t>cap </a:t>
            </a:r>
            <a:r>
              <a:rPr lang="en-US" sz="1600" i="1">
                <a:latin typeface="Arial"/>
                <a:cs typeface="Arial"/>
              </a:rPr>
              <a:t>rate,</a:t>
            </a:r>
            <a:r>
              <a:rPr lang="en-US" sz="1600" i="1" spc="-40">
                <a:latin typeface="Arial"/>
                <a:cs typeface="Arial"/>
              </a:rPr>
              <a:t> </a:t>
            </a:r>
            <a:r>
              <a:rPr lang="en-US" sz="1600" i="1">
                <a:latin typeface="Arial"/>
                <a:cs typeface="Arial"/>
              </a:rPr>
              <a:t>the</a:t>
            </a:r>
            <a:r>
              <a:rPr lang="en-US" sz="1600" i="1" spc="-40">
                <a:latin typeface="Arial"/>
                <a:cs typeface="Arial"/>
              </a:rPr>
              <a:t> </a:t>
            </a:r>
            <a:r>
              <a:rPr lang="en-US" sz="1600" i="1">
                <a:latin typeface="Arial"/>
                <a:cs typeface="Arial"/>
              </a:rPr>
              <a:t>greater</a:t>
            </a:r>
            <a:r>
              <a:rPr lang="en-US" sz="1600" i="1" spc="-20">
                <a:latin typeface="Arial"/>
                <a:cs typeface="Arial"/>
              </a:rPr>
              <a:t> </a:t>
            </a:r>
            <a:r>
              <a:rPr lang="en-US" sz="1600" i="1">
                <a:latin typeface="Arial"/>
                <a:cs typeface="Arial"/>
              </a:rPr>
              <a:t>the</a:t>
            </a:r>
            <a:r>
              <a:rPr lang="en-US" sz="1600" i="1" spc="-45">
                <a:latin typeface="Arial"/>
                <a:cs typeface="Arial"/>
              </a:rPr>
              <a:t> </a:t>
            </a:r>
            <a:r>
              <a:rPr lang="en-US" sz="1600" i="1">
                <a:latin typeface="Arial"/>
                <a:cs typeface="Arial"/>
              </a:rPr>
              <a:t>risk</a:t>
            </a:r>
            <a:r>
              <a:rPr lang="en-US" sz="1600" i="1" spc="-35">
                <a:latin typeface="Arial"/>
                <a:cs typeface="Arial"/>
              </a:rPr>
              <a:t> </a:t>
            </a:r>
            <a:r>
              <a:rPr lang="en-US" sz="1600" i="1" spc="-25">
                <a:latin typeface="Arial"/>
                <a:cs typeface="Arial"/>
              </a:rPr>
              <a:t>and </a:t>
            </a:r>
            <a:r>
              <a:rPr lang="en-US" sz="1600" i="1" spc="-10">
                <a:latin typeface="Arial"/>
                <a:cs typeface="Arial"/>
              </a:rPr>
              <a:t>return.</a:t>
            </a:r>
            <a:endParaRPr lang="en-US" sz="1600" i="1">
              <a:latin typeface="Arial"/>
              <a:cs typeface="Arial"/>
            </a:endParaRPr>
          </a:p>
          <a:p>
            <a:pPr marL="12700" marR="123825">
              <a:spcBef>
                <a:spcPts val="600"/>
              </a:spcBef>
            </a:pPr>
            <a:r>
              <a:rPr lang="en-US" sz="1600" i="1" spc="-10">
                <a:latin typeface="Arial"/>
                <a:cs typeface="Arial"/>
              </a:rPr>
              <a:t>However,</a:t>
            </a:r>
            <a:r>
              <a:rPr lang="en-US" sz="1600" i="1" spc="-20">
                <a:latin typeface="Arial"/>
                <a:cs typeface="Arial"/>
              </a:rPr>
              <a:t> </a:t>
            </a:r>
            <a:r>
              <a:rPr lang="en-US" sz="1600" i="1">
                <a:latin typeface="Arial"/>
                <a:cs typeface="Arial"/>
              </a:rPr>
              <a:t>Net</a:t>
            </a:r>
            <a:r>
              <a:rPr lang="en-US" sz="1600" i="1" spc="-60">
                <a:latin typeface="Arial"/>
                <a:cs typeface="Arial"/>
              </a:rPr>
              <a:t> </a:t>
            </a:r>
            <a:r>
              <a:rPr lang="en-US" sz="1600" i="1" spc="-10">
                <a:latin typeface="Arial"/>
                <a:cs typeface="Arial"/>
              </a:rPr>
              <a:t>Operating </a:t>
            </a:r>
            <a:r>
              <a:rPr lang="en-US" sz="1600" i="1">
                <a:latin typeface="Arial"/>
                <a:cs typeface="Arial"/>
              </a:rPr>
              <a:t>Income</a:t>
            </a:r>
            <a:r>
              <a:rPr lang="en-US" sz="1600" i="1" spc="-65">
                <a:latin typeface="Arial"/>
                <a:cs typeface="Arial"/>
              </a:rPr>
              <a:t> </a:t>
            </a:r>
            <a:r>
              <a:rPr lang="en-US" sz="1600" i="1">
                <a:latin typeface="Arial"/>
                <a:cs typeface="Arial"/>
              </a:rPr>
              <a:t>excludes</a:t>
            </a:r>
            <a:r>
              <a:rPr lang="en-US" sz="1600" i="1" spc="-45">
                <a:latin typeface="Arial"/>
                <a:cs typeface="Arial"/>
              </a:rPr>
              <a:t> </a:t>
            </a:r>
            <a:r>
              <a:rPr lang="en-US" sz="1600" i="1" spc="-20">
                <a:latin typeface="Arial"/>
                <a:cs typeface="Arial"/>
              </a:rPr>
              <a:t>debt </a:t>
            </a:r>
            <a:r>
              <a:rPr lang="en-US" sz="1600" i="1">
                <a:latin typeface="Arial"/>
                <a:cs typeface="Arial"/>
              </a:rPr>
              <a:t>payments</a:t>
            </a:r>
            <a:r>
              <a:rPr lang="en-US" sz="1600" i="1" spc="-35">
                <a:latin typeface="Arial"/>
                <a:cs typeface="Arial"/>
              </a:rPr>
              <a:t> </a:t>
            </a:r>
            <a:r>
              <a:rPr lang="en-US" sz="1600" i="1">
                <a:latin typeface="Arial"/>
                <a:cs typeface="Arial"/>
              </a:rPr>
              <a:t>and</a:t>
            </a:r>
            <a:r>
              <a:rPr lang="en-US" sz="1600" i="1" spc="-75">
                <a:latin typeface="Arial"/>
                <a:cs typeface="Arial"/>
              </a:rPr>
              <a:t> </a:t>
            </a:r>
            <a:r>
              <a:rPr lang="en-US" sz="1600" i="1" spc="-10">
                <a:latin typeface="Arial"/>
                <a:cs typeface="Arial"/>
              </a:rPr>
              <a:t>capital expenditures.</a:t>
            </a:r>
            <a:r>
              <a:rPr lang="en-US" sz="1600" i="1" spc="25">
                <a:latin typeface="Arial"/>
                <a:cs typeface="Arial"/>
              </a:rPr>
              <a:t> </a:t>
            </a:r>
            <a:r>
              <a:rPr lang="en-US" sz="1600" i="1">
                <a:latin typeface="Arial"/>
                <a:cs typeface="Arial"/>
              </a:rPr>
              <a:t>It</a:t>
            </a:r>
            <a:r>
              <a:rPr lang="en-US" sz="1600" i="1" spc="-10">
                <a:latin typeface="Arial"/>
                <a:cs typeface="Arial"/>
              </a:rPr>
              <a:t> </a:t>
            </a:r>
            <a:r>
              <a:rPr lang="en-US" sz="1600" i="1">
                <a:latin typeface="Arial"/>
                <a:cs typeface="Arial"/>
              </a:rPr>
              <a:t>also</a:t>
            </a:r>
            <a:r>
              <a:rPr lang="en-US" sz="1600" i="1" spc="-60">
                <a:latin typeface="Arial"/>
                <a:cs typeface="Arial"/>
              </a:rPr>
              <a:t> </a:t>
            </a:r>
            <a:r>
              <a:rPr lang="en-US" sz="1600" i="1">
                <a:latin typeface="Arial"/>
                <a:cs typeface="Arial"/>
              </a:rPr>
              <a:t>does</a:t>
            </a:r>
            <a:r>
              <a:rPr lang="en-US" sz="1600" i="1" spc="-10">
                <a:latin typeface="Arial"/>
                <a:cs typeface="Arial"/>
              </a:rPr>
              <a:t> </a:t>
            </a:r>
            <a:r>
              <a:rPr lang="en-US" sz="1600" i="1" spc="-25">
                <a:latin typeface="Arial"/>
                <a:cs typeface="Arial"/>
              </a:rPr>
              <a:t>not </a:t>
            </a:r>
            <a:r>
              <a:rPr lang="en-US" sz="1600" i="1">
                <a:latin typeface="Arial"/>
                <a:cs typeface="Arial"/>
              </a:rPr>
              <a:t>factor</a:t>
            </a:r>
            <a:r>
              <a:rPr lang="en-US" sz="1600" i="1" spc="-35">
                <a:latin typeface="Arial"/>
                <a:cs typeface="Arial"/>
              </a:rPr>
              <a:t> </a:t>
            </a:r>
            <a:r>
              <a:rPr lang="en-US" sz="1600" i="1">
                <a:latin typeface="Arial"/>
                <a:cs typeface="Arial"/>
              </a:rPr>
              <a:t>in</a:t>
            </a:r>
            <a:r>
              <a:rPr lang="en-US" sz="1600" i="1" spc="-35">
                <a:latin typeface="Arial"/>
                <a:cs typeface="Arial"/>
              </a:rPr>
              <a:t> </a:t>
            </a:r>
            <a:r>
              <a:rPr lang="en-US" sz="1600" i="1">
                <a:latin typeface="Arial"/>
                <a:cs typeface="Arial"/>
              </a:rPr>
              <a:t>market</a:t>
            </a:r>
            <a:r>
              <a:rPr lang="en-US" sz="1600" i="1" spc="-50">
                <a:latin typeface="Arial"/>
                <a:cs typeface="Arial"/>
              </a:rPr>
              <a:t> </a:t>
            </a:r>
            <a:r>
              <a:rPr lang="en-US" sz="1600" i="1">
                <a:latin typeface="Arial"/>
                <a:cs typeface="Arial"/>
              </a:rPr>
              <a:t>rent</a:t>
            </a:r>
            <a:r>
              <a:rPr lang="en-US" sz="1600" i="1" spc="-30">
                <a:latin typeface="Arial"/>
                <a:cs typeface="Arial"/>
              </a:rPr>
              <a:t> </a:t>
            </a:r>
            <a:r>
              <a:rPr lang="en-US" sz="1600" i="1" spc="-10">
                <a:latin typeface="Arial"/>
                <a:cs typeface="Arial"/>
              </a:rPr>
              <a:t>growth.</a:t>
            </a:r>
          </a:p>
          <a:p>
            <a:pPr marL="12700" marR="123825">
              <a:spcBef>
                <a:spcPts val="600"/>
              </a:spcBef>
            </a:pPr>
            <a:r>
              <a:rPr lang="en-US" sz="1600" i="1" spc="-10">
                <a:latin typeface="Arial"/>
                <a:cs typeface="Arial"/>
              </a:rPr>
              <a:t>Lower cap rates are generally better for sellers and high cap rates are generally better for buyers</a:t>
            </a:r>
            <a:endParaRPr lang="en-US" sz="1600" i="1">
              <a:latin typeface="Arial"/>
              <a:cs typeface="Arial"/>
            </a:endParaRPr>
          </a:p>
        </p:txBody>
      </p:sp>
      <p:grpSp>
        <p:nvGrpSpPr>
          <p:cNvPr id="4" name="Group 3">
            <a:extLst>
              <a:ext uri="{FF2B5EF4-FFF2-40B4-BE49-F238E27FC236}">
                <a16:creationId xmlns:a16="http://schemas.microsoft.com/office/drawing/2014/main" id="{E27A9D53-CDAE-4568-98D9-9AB122284654}"/>
              </a:ext>
            </a:extLst>
          </p:cNvPr>
          <p:cNvGrpSpPr>
            <a:grpSpLocks/>
          </p:cNvGrpSpPr>
          <p:nvPr/>
        </p:nvGrpSpPr>
        <p:grpSpPr bwMode="ltGray">
          <a:xfrm>
            <a:off x="3805117" y="1447800"/>
            <a:ext cx="4731979" cy="4846637"/>
            <a:chOff x="3030795" y="1297233"/>
            <a:chExt cx="4742836" cy="4857758"/>
          </a:xfrm>
        </p:grpSpPr>
        <p:sp>
          <p:nvSpPr>
            <p:cNvPr id="5" name="Isosceles Triangle 4">
              <a:extLst>
                <a:ext uri="{FF2B5EF4-FFF2-40B4-BE49-F238E27FC236}">
                  <a16:creationId xmlns:a16="http://schemas.microsoft.com/office/drawing/2014/main" id="{5209527B-F4BB-4022-9687-92B67E25CB41}"/>
                </a:ext>
              </a:extLst>
            </p:cNvPr>
            <p:cNvSpPr/>
            <p:nvPr/>
          </p:nvSpPr>
          <p:spPr bwMode="ltGray">
            <a:xfrm rot="10800000">
              <a:off x="3030796" y="1297233"/>
              <a:ext cx="4742835" cy="3494670"/>
            </a:xfrm>
            <a:prstGeom prst="triangle">
              <a:avLst/>
            </a:prstGeom>
            <a:solidFill>
              <a:schemeClr val="accent1">
                <a:lumMod val="60000"/>
                <a:lumOff val="40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IN" sz="2000"/>
            </a:p>
          </p:txBody>
        </p:sp>
        <p:sp>
          <p:nvSpPr>
            <p:cNvPr id="6" name="Isosceles Triangle 5">
              <a:extLst>
                <a:ext uri="{FF2B5EF4-FFF2-40B4-BE49-F238E27FC236}">
                  <a16:creationId xmlns:a16="http://schemas.microsoft.com/office/drawing/2014/main" id="{B37B9C93-E13A-4FEB-9FDD-B3CF281169DE}"/>
                </a:ext>
              </a:extLst>
            </p:cNvPr>
            <p:cNvSpPr/>
            <p:nvPr/>
          </p:nvSpPr>
          <p:spPr bwMode="ltGray">
            <a:xfrm>
              <a:off x="3030795" y="2660321"/>
              <a:ext cx="4742835" cy="3494670"/>
            </a:xfrm>
            <a:prstGeom prst="triangle">
              <a:avLst/>
            </a:prstGeom>
            <a:solidFill>
              <a:schemeClr val="accent5">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2000" b="1"/>
                <a:t>Macroeconomic Factors</a:t>
              </a:r>
            </a:p>
          </p:txBody>
        </p:sp>
        <p:sp>
          <p:nvSpPr>
            <p:cNvPr id="7" name="TextBox 6">
              <a:extLst>
                <a:ext uri="{FF2B5EF4-FFF2-40B4-BE49-F238E27FC236}">
                  <a16:creationId xmlns:a16="http://schemas.microsoft.com/office/drawing/2014/main" id="{94B03683-4331-4904-8BFD-E74F45EAA023}"/>
                </a:ext>
              </a:extLst>
            </p:cNvPr>
            <p:cNvSpPr txBox="1"/>
            <p:nvPr/>
          </p:nvSpPr>
          <p:spPr bwMode="ltGray">
            <a:xfrm>
              <a:off x="3927647" y="1856663"/>
              <a:ext cx="2969469" cy="401028"/>
            </a:xfrm>
            <a:prstGeom prst="rect">
              <a:avLst/>
            </a:prstGeom>
            <a:noFill/>
          </p:spPr>
          <p:txBody>
            <a:bodyPr wrap="none" rtlCol="0">
              <a:spAutoFit/>
            </a:bodyPr>
            <a:lstStyle/>
            <a:p>
              <a:pPr algn="ctr"/>
              <a:r>
                <a:rPr lang="en-IN" sz="2000" b="1">
                  <a:solidFill>
                    <a:schemeClr val="bg1"/>
                  </a:solidFill>
                  <a:ea typeface="Open Sans" panose="020B0606030504020204" pitchFamily="34" charset="0"/>
                  <a:cs typeface="Open Sans" panose="020B0606030504020204" pitchFamily="34" charset="0"/>
                </a:rPr>
                <a:t>Property Level Factors</a:t>
              </a:r>
            </a:p>
          </p:txBody>
        </p:sp>
        <p:sp>
          <p:nvSpPr>
            <p:cNvPr id="9" name="TextBox 8">
              <a:extLst>
                <a:ext uri="{FF2B5EF4-FFF2-40B4-BE49-F238E27FC236}">
                  <a16:creationId xmlns:a16="http://schemas.microsoft.com/office/drawing/2014/main" id="{2B61AA3A-2309-4640-AEFD-9EACE9681CD7}"/>
                </a:ext>
              </a:extLst>
            </p:cNvPr>
            <p:cNvSpPr txBox="1"/>
            <p:nvPr/>
          </p:nvSpPr>
          <p:spPr bwMode="ltGray">
            <a:xfrm>
              <a:off x="4762313" y="3517959"/>
              <a:ext cx="1300127" cy="401028"/>
            </a:xfrm>
            <a:prstGeom prst="rect">
              <a:avLst/>
            </a:prstGeom>
            <a:noFill/>
          </p:spPr>
          <p:txBody>
            <a:bodyPr wrap="none" rtlCol="0" anchor="ctr">
              <a:spAutoFit/>
            </a:bodyPr>
            <a:lstStyle/>
            <a:p>
              <a:pPr algn="ctr"/>
              <a:r>
                <a:rPr lang="en-IN" sz="2000" b="1">
                  <a:solidFill>
                    <a:schemeClr val="bg1"/>
                  </a:solidFill>
                  <a:ea typeface="Open Sans" panose="020B0606030504020204" pitchFamily="34" charset="0"/>
                  <a:cs typeface="Open Sans" panose="020B0606030504020204" pitchFamily="34" charset="0"/>
                </a:rPr>
                <a:t>Cap Rate</a:t>
              </a:r>
            </a:p>
          </p:txBody>
        </p:sp>
      </p:grpSp>
      <p:sp>
        <p:nvSpPr>
          <p:cNvPr id="3" name="Arrow: Pentagon 10">
            <a:extLst>
              <a:ext uri="{FF2B5EF4-FFF2-40B4-BE49-F238E27FC236}">
                <a16:creationId xmlns:a16="http://schemas.microsoft.com/office/drawing/2014/main" id="{353ABE6D-A434-4B12-A5FC-75A1D58E6E84}"/>
              </a:ext>
            </a:extLst>
          </p:cNvPr>
          <p:cNvSpPr>
            <a:spLocks/>
          </p:cNvSpPr>
          <p:nvPr/>
        </p:nvSpPr>
        <p:spPr>
          <a:xfrm>
            <a:off x="-15956" y="1892493"/>
            <a:ext cx="4570646" cy="1724235"/>
          </a:xfrm>
          <a:prstGeom prst="homePlate">
            <a:avLst>
              <a:gd name="adj" fmla="val 342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102870"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Location</a:t>
            </a:r>
            <a:r>
              <a:rPr lang="en-US" sz="1300">
                <a:solidFill>
                  <a:schemeClr val="tx1"/>
                </a:solidFill>
              </a:rPr>
              <a:t>: Proximity to employment &amp; transit reduce cap rates</a:t>
            </a:r>
          </a:p>
          <a:p>
            <a:pPr marL="182880"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Condition</a:t>
            </a:r>
            <a:r>
              <a:rPr lang="en-US" sz="1300">
                <a:solidFill>
                  <a:schemeClr val="tx1"/>
                </a:solidFill>
              </a:rPr>
              <a:t>: Class A properties tend to have lowest cap rates</a:t>
            </a:r>
          </a:p>
          <a:p>
            <a:pPr marL="182880" marR="82550"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Market Size</a:t>
            </a:r>
            <a:r>
              <a:rPr lang="en-US" sz="1300">
                <a:solidFill>
                  <a:schemeClr val="tx1"/>
                </a:solidFill>
              </a:rPr>
              <a:t>: Larger markets tend to have lower cap rates</a:t>
            </a:r>
          </a:p>
          <a:p>
            <a:pPr marL="182880" marR="22225"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Sectors</a:t>
            </a:r>
            <a:r>
              <a:rPr lang="en-US" sz="1300">
                <a:solidFill>
                  <a:schemeClr val="tx1"/>
                </a:solidFill>
              </a:rPr>
              <a:t>: Multifamily/industrial have lowest cap rates</a:t>
            </a:r>
          </a:p>
          <a:p>
            <a:pPr marL="182880" marR="198755"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Stability</a:t>
            </a:r>
            <a:r>
              <a:rPr lang="en-US" sz="1300">
                <a:solidFill>
                  <a:schemeClr val="tx1"/>
                </a:solidFill>
              </a:rPr>
              <a:t>: Stabilized assets have lower cap rates</a:t>
            </a:r>
          </a:p>
        </p:txBody>
      </p:sp>
      <p:sp>
        <p:nvSpPr>
          <p:cNvPr id="11" name="Arrow: Pentagon 11">
            <a:extLst>
              <a:ext uri="{FF2B5EF4-FFF2-40B4-BE49-F238E27FC236}">
                <a16:creationId xmlns:a16="http://schemas.microsoft.com/office/drawing/2014/main" id="{23511CC0-39A5-4677-BD88-D6FDB7844F29}"/>
              </a:ext>
            </a:extLst>
          </p:cNvPr>
          <p:cNvSpPr>
            <a:spLocks/>
          </p:cNvSpPr>
          <p:nvPr/>
        </p:nvSpPr>
        <p:spPr>
          <a:xfrm>
            <a:off x="1" y="4144143"/>
            <a:ext cx="4527550" cy="1724235"/>
          </a:xfrm>
          <a:prstGeom prst="homePlate">
            <a:avLst>
              <a:gd name="adj" fmla="val 3423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marR="22225"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Inflation</a:t>
            </a:r>
            <a:r>
              <a:rPr lang="en-US" sz="1300">
                <a:solidFill>
                  <a:schemeClr val="tx1"/>
                </a:solidFill>
              </a:rPr>
              <a:t>: High inflation is linked to interest rate hikes</a:t>
            </a:r>
          </a:p>
          <a:p>
            <a:pPr marL="182880" marR="22225"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Interest Rates</a:t>
            </a:r>
            <a:r>
              <a:rPr lang="en-US" sz="1300">
                <a:solidFill>
                  <a:schemeClr val="tx1"/>
                </a:solidFill>
              </a:rPr>
              <a:t>: As interest rates rise, so do cap rates</a:t>
            </a:r>
          </a:p>
          <a:p>
            <a:pPr marL="182880" marR="22225" indent="-182880">
              <a:lnSpc>
                <a:spcPct val="90000"/>
              </a:lnSpc>
              <a:spcBef>
                <a:spcPts val="200"/>
              </a:spcBef>
              <a:buClr>
                <a:schemeClr val="accent5"/>
              </a:buClr>
              <a:buFont typeface="Symbol" panose="05050102010706020507" pitchFamily="18" charset="2"/>
              <a:buChar char="·"/>
              <a:tabLst>
                <a:tab pos="299085" algn="l"/>
                <a:tab pos="299720" algn="l"/>
              </a:tabLst>
            </a:pPr>
            <a:r>
              <a:rPr lang="en-US" sz="1300" b="1">
                <a:solidFill>
                  <a:schemeClr val="tx1"/>
                </a:solidFill>
              </a:rPr>
              <a:t>Gross Domestic Product and Unemployment</a:t>
            </a:r>
            <a:r>
              <a:rPr lang="en-US" sz="1300">
                <a:solidFill>
                  <a:schemeClr val="tx1"/>
                </a:solidFill>
              </a:rPr>
              <a:t>: Cap rates lower when GDP is high &amp; unemployment is low</a:t>
            </a:r>
          </a:p>
        </p:txBody>
      </p:sp>
    </p:spTree>
    <p:custDataLst>
      <p:tags r:id="rId1"/>
    </p:custDataLst>
    <p:extLst>
      <p:ext uri="{BB962C8B-B14F-4D97-AF65-F5344CB8AC3E}">
        <p14:creationId xmlns:p14="http://schemas.microsoft.com/office/powerpoint/2010/main" val="666638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Real Estate and Inflation</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28600" y="1828800"/>
            <a:ext cx="11811000" cy="4572000"/>
          </a:xfrm>
        </p:spPr>
        <p:txBody>
          <a:bodyPr/>
          <a:lstStyle/>
          <a:p>
            <a:pPr>
              <a:spcBef>
                <a:spcPts val="900"/>
              </a:spcBef>
              <a:buFont typeface="Symbol" panose="05050102010706020507" pitchFamily="18" charset="2"/>
              <a:buChar char=""/>
            </a:pPr>
            <a:r>
              <a:rPr lang="en-US" sz="2000" dirty="0"/>
              <a:t>Property types with shorter lease durations can reset rents as market conditions change</a:t>
            </a:r>
          </a:p>
          <a:p>
            <a:pPr lvl="1">
              <a:spcBef>
                <a:spcPts val="300"/>
              </a:spcBef>
              <a:buFont typeface="Arial" panose="020B0604020202020204" pitchFamily="34" charset="0"/>
              <a:buChar char="•"/>
            </a:pPr>
            <a:r>
              <a:rPr lang="en-US" sz="1800" dirty="0"/>
              <a:t>Hotels, storage, apartments</a:t>
            </a:r>
          </a:p>
          <a:p>
            <a:pPr>
              <a:spcBef>
                <a:spcPts val="900"/>
              </a:spcBef>
              <a:buFont typeface="Symbol" panose="05050102010706020507" pitchFamily="18" charset="2"/>
              <a:buChar char=""/>
            </a:pPr>
            <a:r>
              <a:rPr lang="en-US" sz="2000" dirty="0"/>
              <a:t>Inflation-linked contracts</a:t>
            </a:r>
          </a:p>
          <a:p>
            <a:pPr lvl="1">
              <a:spcBef>
                <a:spcPts val="300"/>
              </a:spcBef>
              <a:buFont typeface="Arial" panose="020B0604020202020204" pitchFamily="34" charset="0"/>
              <a:buChar char="•"/>
            </a:pPr>
            <a:r>
              <a:rPr lang="en-US" sz="1800" dirty="0"/>
              <a:t>Net Lease</a:t>
            </a:r>
          </a:p>
        </p:txBody>
      </p:sp>
      <p:pic>
        <p:nvPicPr>
          <p:cNvPr id="5" name="Picture 4">
            <a:extLst>
              <a:ext uri="{FF2B5EF4-FFF2-40B4-BE49-F238E27FC236}">
                <a16:creationId xmlns:a16="http://schemas.microsoft.com/office/drawing/2014/main" id="{23BC855C-763F-3DA6-2523-5111D4CBA4B4}"/>
              </a:ext>
            </a:extLst>
          </p:cNvPr>
          <p:cNvPicPr>
            <a:picLocks noChangeAspect="1"/>
          </p:cNvPicPr>
          <p:nvPr/>
        </p:nvPicPr>
        <p:blipFill>
          <a:blip r:embed="rId2"/>
          <a:stretch>
            <a:fillRect/>
          </a:stretch>
        </p:blipFill>
        <p:spPr>
          <a:xfrm>
            <a:off x="2362200" y="2819400"/>
            <a:ext cx="8381999" cy="3657599"/>
          </a:xfrm>
          <a:prstGeom prst="rect">
            <a:avLst/>
          </a:prstGeom>
        </p:spPr>
      </p:pic>
      <p:sp>
        <p:nvSpPr>
          <p:cNvPr id="6" name="TextBox 5">
            <a:extLst>
              <a:ext uri="{FF2B5EF4-FFF2-40B4-BE49-F238E27FC236}">
                <a16:creationId xmlns:a16="http://schemas.microsoft.com/office/drawing/2014/main" id="{59067120-97E5-4F00-6533-889979FD1A1E}"/>
              </a:ext>
            </a:extLst>
          </p:cNvPr>
          <p:cNvSpPr txBox="1"/>
          <p:nvPr/>
        </p:nvSpPr>
        <p:spPr>
          <a:xfrm>
            <a:off x="98156" y="6609778"/>
            <a:ext cx="7620000" cy="230832"/>
          </a:xfrm>
          <a:prstGeom prst="rect">
            <a:avLst/>
          </a:prstGeom>
          <a:noFill/>
        </p:spPr>
        <p:txBody>
          <a:bodyPr wrap="square" rtlCol="0">
            <a:spAutoFit/>
          </a:bodyPr>
          <a:lstStyle/>
          <a:p>
            <a:r>
              <a:rPr lang="en-US" sz="900"/>
              <a:t>Source: Cohen &amp; Steers, “Recession and the roadmap for listed and private real estate”</a:t>
            </a:r>
          </a:p>
        </p:txBody>
      </p:sp>
      <p:sp>
        <p:nvSpPr>
          <p:cNvPr id="8" name="TextBox 7">
            <a:extLst>
              <a:ext uri="{FF2B5EF4-FFF2-40B4-BE49-F238E27FC236}">
                <a16:creationId xmlns:a16="http://schemas.microsoft.com/office/drawing/2014/main" id="{581EFAE3-FFF8-4715-A8C3-438FD1BF03CD}"/>
              </a:ext>
            </a:extLst>
          </p:cNvPr>
          <p:cNvSpPr txBox="1"/>
          <p:nvPr/>
        </p:nvSpPr>
        <p:spPr>
          <a:xfrm>
            <a:off x="88945" y="1116485"/>
            <a:ext cx="11376925" cy="461665"/>
          </a:xfrm>
          <a:prstGeom prst="rect">
            <a:avLst/>
          </a:prstGeom>
          <a:noFill/>
        </p:spPr>
        <p:txBody>
          <a:bodyPr wrap="square">
            <a:spAutoFit/>
          </a:bodyPr>
          <a:lstStyle/>
          <a:p>
            <a:r>
              <a:rPr lang="en-US" sz="2400" b="1" dirty="0">
                <a:solidFill>
                  <a:srgbClr val="002060"/>
                </a:solidFill>
              </a:rPr>
              <a:t>Certain types of real estate can serve as a hedge against inflation</a:t>
            </a:r>
          </a:p>
        </p:txBody>
      </p:sp>
    </p:spTree>
    <p:extLst>
      <p:ext uri="{BB962C8B-B14F-4D97-AF65-F5344CB8AC3E}">
        <p14:creationId xmlns:p14="http://schemas.microsoft.com/office/powerpoint/2010/main" val="2770053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t>Market Update</a:t>
            </a:r>
          </a:p>
          <a:p>
            <a:pPr marL="290513" indent="-290513">
              <a:spcBef>
                <a:spcPts val="1200"/>
              </a:spcBef>
              <a:buClr>
                <a:schemeClr val="bg1"/>
              </a:buClr>
              <a:buFont typeface="Symbol" panose="05050102010706020507" pitchFamily="18" charset="2"/>
              <a:buChar char="·"/>
            </a:pPr>
            <a:r>
              <a:rPr lang="en-US" sz="2000" b="0" dirty="0"/>
              <a:t>General Education</a:t>
            </a:r>
          </a:p>
          <a:p>
            <a:pPr marL="290513" indent="-290513">
              <a:spcBef>
                <a:spcPts val="1200"/>
              </a:spcBef>
              <a:buClr>
                <a:schemeClr val="bg1"/>
              </a:buClr>
              <a:buFont typeface="Symbol" panose="05050102010706020507" pitchFamily="18" charset="2"/>
              <a:buChar char="·"/>
            </a:pPr>
            <a:r>
              <a:rPr lang="en-US" sz="2000" b="0" dirty="0">
                <a:solidFill>
                  <a:srgbClr val="00B050"/>
                </a:solidFill>
              </a:rPr>
              <a:t>Investor Sentiment</a:t>
            </a:r>
          </a:p>
          <a:p>
            <a:pPr marL="290513" indent="-290513">
              <a:spcBef>
                <a:spcPts val="1200"/>
              </a:spcBef>
              <a:buClr>
                <a:schemeClr val="bg1"/>
              </a:buClr>
              <a:buFont typeface="Symbol" panose="05050102010706020507" pitchFamily="18" charset="2"/>
              <a:buChar char="·"/>
            </a:pPr>
            <a:r>
              <a:rPr lang="en-US" sz="2000" b="0" dirty="0"/>
              <a:t>Real Estate Outlook</a:t>
            </a:r>
          </a:p>
          <a:p>
            <a:pPr marL="290513" indent="-290513">
              <a:spcBef>
                <a:spcPts val="1200"/>
              </a:spcBef>
              <a:buClr>
                <a:schemeClr val="bg1"/>
              </a:buClr>
              <a:buFont typeface="Symbol" panose="05050102010706020507" pitchFamily="18" charset="2"/>
              <a:buChar char="·"/>
            </a:pPr>
            <a:r>
              <a:rPr lang="en-US" sz="2000" b="0" dirty="0"/>
              <a:t>Sector Spotlight</a:t>
            </a:r>
          </a:p>
          <a:p>
            <a:pPr marL="290513" indent="-290513">
              <a:spcBef>
                <a:spcPts val="1200"/>
              </a:spcBef>
              <a:buClr>
                <a:schemeClr val="bg1"/>
              </a:buClr>
              <a:buFont typeface="Symbol" panose="05050102010706020507" pitchFamily="18" charset="2"/>
              <a:buChar char="·"/>
            </a:pPr>
            <a:r>
              <a:rPr lang="en-US" sz="2000" b="0" dirty="0"/>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3912667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228600" y="228601"/>
            <a:ext cx="11811000" cy="609600"/>
          </a:xfrm>
        </p:spPr>
        <p:txBody>
          <a:bodyPr/>
          <a:lstStyle/>
          <a:p>
            <a:r>
              <a:rPr lang="en-US" dirty="0"/>
              <a:t>Challenges Facing Real Estate Investors Today </a:t>
            </a:r>
            <a:endParaRPr lang="en-US" sz="3200" dirty="0"/>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36989" y="1600200"/>
            <a:ext cx="7078211" cy="5257800"/>
          </a:xfrm>
        </p:spPr>
        <p:txBody>
          <a:bodyPr/>
          <a:lstStyle/>
          <a:p>
            <a:pPr>
              <a:buFont typeface="Symbol" panose="05050102010706020507" pitchFamily="18" charset="2"/>
              <a:buChar char=""/>
            </a:pPr>
            <a:r>
              <a:rPr lang="en-US" sz="2000" dirty="0"/>
              <a:t>Disappointing real estate performance</a:t>
            </a:r>
          </a:p>
          <a:p>
            <a:pPr lvl="1">
              <a:spcBef>
                <a:spcPts val="300"/>
              </a:spcBef>
              <a:buFont typeface="Arial" panose="020B0604020202020204" pitchFamily="34" charset="0"/>
              <a:buChar char="•"/>
            </a:pPr>
            <a:r>
              <a:rPr lang="en-US" sz="1800" dirty="0"/>
              <a:t>Recent </a:t>
            </a:r>
            <a:r>
              <a:rPr lang="en-US" sz="1800" dirty="0" err="1"/>
              <a:t>Preqin</a:t>
            </a:r>
            <a:r>
              <a:rPr lang="en-US" sz="1800" dirty="0"/>
              <a:t> study found approximately half of respondents were disappointed with their real estate performance over last 12 months</a:t>
            </a:r>
          </a:p>
          <a:p>
            <a:pPr lvl="1">
              <a:spcBef>
                <a:spcPts val="300"/>
              </a:spcBef>
              <a:buFont typeface="Arial" panose="020B0604020202020204" pitchFamily="34" charset="0"/>
              <a:buChar char="•"/>
            </a:pPr>
            <a:r>
              <a:rPr lang="en-US" sz="1800" dirty="0"/>
              <a:t>NCREIF Property Index down 5.5%, </a:t>
            </a:r>
            <a:r>
              <a:rPr lang="en-US" sz="1800" dirty="0" err="1"/>
              <a:t>ODCE</a:t>
            </a:r>
            <a:r>
              <a:rPr lang="en-US" sz="1800" dirty="0"/>
              <a:t> 9.3% down and closed end funds experiencing even greater losses</a:t>
            </a:r>
          </a:p>
          <a:p>
            <a:pPr lvl="1">
              <a:spcBef>
                <a:spcPts val="300"/>
              </a:spcBef>
              <a:buFont typeface="Arial" panose="020B0604020202020204" pitchFamily="34" charset="0"/>
              <a:buChar char="•"/>
            </a:pPr>
            <a:r>
              <a:rPr lang="en-US" sz="1800" dirty="0"/>
              <a:t>Cap rates have expanded across all property types</a:t>
            </a:r>
          </a:p>
          <a:p>
            <a:pPr>
              <a:spcBef>
                <a:spcPts val="1200"/>
              </a:spcBef>
              <a:buFont typeface="Symbol" panose="05050102010706020507" pitchFamily="18" charset="2"/>
              <a:buChar char=""/>
            </a:pPr>
            <a:r>
              <a:rPr lang="en-US" sz="2000" dirty="0"/>
              <a:t>Limited price discovery</a:t>
            </a:r>
          </a:p>
          <a:p>
            <a:pPr>
              <a:spcBef>
                <a:spcPts val="1200"/>
              </a:spcBef>
              <a:buFont typeface="Symbol" panose="05050102010706020507" pitchFamily="18" charset="2"/>
              <a:buChar char=""/>
            </a:pPr>
            <a:r>
              <a:rPr lang="en-US" sz="2000" dirty="0"/>
              <a:t>Limited liquidity</a:t>
            </a:r>
          </a:p>
          <a:p>
            <a:pPr lvl="1">
              <a:spcBef>
                <a:spcPts val="300"/>
              </a:spcBef>
              <a:buFont typeface="Arial" panose="020B0604020202020204" pitchFamily="34" charset="0"/>
              <a:buChar char="•"/>
            </a:pPr>
            <a:r>
              <a:rPr lang="en-US" sz="2000" dirty="0"/>
              <a:t>Open-end funds restricting redemptions</a:t>
            </a:r>
          </a:p>
          <a:p>
            <a:pPr lvl="1">
              <a:spcBef>
                <a:spcPts val="300"/>
              </a:spcBef>
              <a:buFont typeface="Arial" panose="020B0604020202020204" pitchFamily="34" charset="0"/>
              <a:buChar char="•"/>
            </a:pPr>
            <a:r>
              <a:rPr lang="en-US" sz="2000" dirty="0"/>
              <a:t>Closed-end funds seeking extensions</a:t>
            </a:r>
          </a:p>
          <a:p>
            <a:pPr lvl="1">
              <a:spcBef>
                <a:spcPts val="300"/>
              </a:spcBef>
              <a:buFont typeface="Arial" panose="020B0604020202020204" pitchFamily="34" charset="0"/>
              <a:buChar char="•"/>
            </a:pPr>
            <a:r>
              <a:rPr lang="en-US" sz="2000" dirty="0"/>
              <a:t>Significant fall-off in distributions</a:t>
            </a:r>
          </a:p>
          <a:p>
            <a:pPr>
              <a:spcBef>
                <a:spcPts val="1200"/>
              </a:spcBef>
              <a:buFont typeface="Symbol" panose="05050102010706020507" pitchFamily="18" charset="2"/>
              <a:buChar char=""/>
            </a:pPr>
            <a:r>
              <a:rPr lang="en-US" sz="2000" dirty="0"/>
              <a:t>Over allocation to real estate</a:t>
            </a:r>
          </a:p>
          <a:p>
            <a:pPr>
              <a:spcBef>
                <a:spcPts val="1200"/>
              </a:spcBef>
              <a:buFont typeface="Symbol" panose="05050102010706020507" pitchFamily="18" charset="2"/>
              <a:buChar char=""/>
            </a:pPr>
            <a:r>
              <a:rPr lang="en-US" sz="2000" dirty="0"/>
              <a:t>Economic and political uncertainty &amp; heightened geopolitical tensions</a:t>
            </a:r>
          </a:p>
          <a:p>
            <a:pPr marL="0" indent="0">
              <a:buNone/>
            </a:pPr>
            <a:endParaRPr lang="en-US" dirty="0"/>
          </a:p>
          <a:p>
            <a:pPr marL="0" indent="0">
              <a:buNone/>
            </a:pPr>
            <a:endParaRPr lang="en-US" dirty="0"/>
          </a:p>
          <a:p>
            <a:endParaRPr lang="en-US" dirty="0"/>
          </a:p>
          <a:p>
            <a:endParaRPr lang="en-US" dirty="0"/>
          </a:p>
        </p:txBody>
      </p:sp>
      <p:pic>
        <p:nvPicPr>
          <p:cNvPr id="6" name="Graphic 5">
            <a:extLst>
              <a:ext uri="{FF2B5EF4-FFF2-40B4-BE49-F238E27FC236}">
                <a16:creationId xmlns:a16="http://schemas.microsoft.com/office/drawing/2014/main" id="{70DB24FE-7C76-839C-7C40-052C2C71D2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0" y="2188822"/>
            <a:ext cx="4419600" cy="4258015"/>
          </a:xfrm>
          <a:prstGeom prst="rect">
            <a:avLst/>
          </a:prstGeom>
        </p:spPr>
      </p:pic>
      <p:sp>
        <p:nvSpPr>
          <p:cNvPr id="7" name="TextBox 7">
            <a:extLst>
              <a:ext uri="{FF2B5EF4-FFF2-40B4-BE49-F238E27FC236}">
                <a16:creationId xmlns:a16="http://schemas.microsoft.com/office/drawing/2014/main" id="{1B092E57-18D2-4C76-B4B1-BE78FDA0DA81}"/>
              </a:ext>
            </a:extLst>
          </p:cNvPr>
          <p:cNvSpPr txBox="1"/>
          <p:nvPr/>
        </p:nvSpPr>
        <p:spPr>
          <a:xfrm>
            <a:off x="8305800" y="1594493"/>
            <a:ext cx="2667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Real Estate Performance </a:t>
            </a:r>
          </a:p>
        </p:txBody>
      </p:sp>
      <p:sp>
        <p:nvSpPr>
          <p:cNvPr id="8" name="Text Placeholder 2">
            <a:extLst>
              <a:ext uri="{FF2B5EF4-FFF2-40B4-BE49-F238E27FC236}">
                <a16:creationId xmlns:a16="http://schemas.microsoft.com/office/drawing/2014/main" id="{83DE2A16-EE6E-28AE-4C38-4891A4CA3DDF}"/>
              </a:ext>
            </a:extLst>
          </p:cNvPr>
          <p:cNvSpPr txBox="1">
            <a:spLocks/>
          </p:cNvSpPr>
          <p:nvPr/>
        </p:nvSpPr>
        <p:spPr>
          <a:xfrm>
            <a:off x="76200" y="989400"/>
            <a:ext cx="11811000" cy="439813"/>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solidFill>
              </a:rPr>
              <a:t> Investors today navigating uncertain waters</a:t>
            </a:r>
          </a:p>
        </p:txBody>
      </p:sp>
    </p:spTree>
    <p:extLst>
      <p:ext uri="{BB962C8B-B14F-4D97-AF65-F5344CB8AC3E}">
        <p14:creationId xmlns:p14="http://schemas.microsoft.com/office/powerpoint/2010/main" val="262415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228600" y="228601"/>
            <a:ext cx="11811000" cy="994022"/>
          </a:xfrm>
        </p:spPr>
        <p:txBody>
          <a:bodyPr/>
          <a:lstStyle/>
          <a:p>
            <a:r>
              <a:rPr lang="en-US" dirty="0"/>
              <a:t>Sentiment Improving &amp; Staying the Course</a:t>
            </a:r>
            <a:endParaRPr lang="en-US" sz="3200" dirty="0"/>
          </a:p>
        </p:txBody>
      </p:sp>
      <p:sp>
        <p:nvSpPr>
          <p:cNvPr id="14" name="TextBox 13">
            <a:extLst>
              <a:ext uri="{FF2B5EF4-FFF2-40B4-BE49-F238E27FC236}">
                <a16:creationId xmlns:a16="http://schemas.microsoft.com/office/drawing/2014/main" id="{C5F86883-607C-DE4E-F295-523D17251931}"/>
              </a:ext>
            </a:extLst>
          </p:cNvPr>
          <p:cNvSpPr txBox="1"/>
          <p:nvPr/>
        </p:nvSpPr>
        <p:spPr>
          <a:xfrm>
            <a:off x="133676" y="6591640"/>
            <a:ext cx="7620000" cy="230832"/>
          </a:xfrm>
          <a:prstGeom prst="rect">
            <a:avLst/>
          </a:prstGeom>
          <a:noFill/>
        </p:spPr>
        <p:txBody>
          <a:bodyPr wrap="square" rtlCol="0">
            <a:spAutoFit/>
          </a:bodyPr>
          <a:lstStyle/>
          <a:p>
            <a:r>
              <a:rPr lang="en-US" sz="900" dirty="0"/>
              <a:t>Source: </a:t>
            </a:r>
            <a:r>
              <a:rPr lang="en-US" sz="900" dirty="0" err="1"/>
              <a:t>Preqin</a:t>
            </a:r>
            <a:r>
              <a:rPr lang="en-US" sz="900" dirty="0"/>
              <a:t> June 2024 Investor Outlook</a:t>
            </a:r>
          </a:p>
        </p:txBody>
      </p:sp>
      <p:pic>
        <p:nvPicPr>
          <p:cNvPr id="6" name="Graphic 5">
            <a:extLst>
              <a:ext uri="{FF2B5EF4-FFF2-40B4-BE49-F238E27FC236}">
                <a16:creationId xmlns:a16="http://schemas.microsoft.com/office/drawing/2014/main" id="{1B312362-BDBB-74F6-E320-661D72102F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934325" y="1866900"/>
            <a:ext cx="4257675" cy="4267200"/>
          </a:xfrm>
          <a:prstGeom prst="rect">
            <a:avLst/>
          </a:prstGeom>
        </p:spPr>
      </p:pic>
      <p:sp>
        <p:nvSpPr>
          <p:cNvPr id="7" name="TextBox 7">
            <a:extLst>
              <a:ext uri="{FF2B5EF4-FFF2-40B4-BE49-F238E27FC236}">
                <a16:creationId xmlns:a16="http://schemas.microsoft.com/office/drawing/2014/main" id="{BC718431-91D3-A3EF-29CA-70B1214180F8}"/>
              </a:ext>
            </a:extLst>
          </p:cNvPr>
          <p:cNvSpPr txBox="1"/>
          <p:nvPr/>
        </p:nvSpPr>
        <p:spPr>
          <a:xfrm>
            <a:off x="8153400" y="1222623"/>
            <a:ext cx="358140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Performance Expectations for next 	12 Months</a:t>
            </a:r>
          </a:p>
        </p:txBody>
      </p:sp>
      <p:sp>
        <p:nvSpPr>
          <p:cNvPr id="10" name="Text Placeholder 2">
            <a:extLst>
              <a:ext uri="{FF2B5EF4-FFF2-40B4-BE49-F238E27FC236}">
                <a16:creationId xmlns:a16="http://schemas.microsoft.com/office/drawing/2014/main" id="{00B9F02C-5FC5-3978-FE0E-172C0E7691B2}"/>
              </a:ext>
            </a:extLst>
          </p:cNvPr>
          <p:cNvSpPr txBox="1">
            <a:spLocks/>
          </p:cNvSpPr>
          <p:nvPr/>
        </p:nvSpPr>
        <p:spPr>
          <a:xfrm>
            <a:off x="162560" y="1066800"/>
            <a:ext cx="7081684" cy="4267200"/>
          </a:xfrm>
          <a:prstGeom prst="rect">
            <a:avLst/>
          </a:prstGeom>
        </p:spPr>
        <p:txBody>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accent5"/>
                </a:solidFill>
              </a:rPr>
              <a:t>Expected interest rate cuts helping to alleviate concerns</a:t>
            </a:r>
          </a:p>
          <a:p>
            <a:pPr lvl="1">
              <a:spcBef>
                <a:spcPts val="600"/>
              </a:spcBef>
              <a:spcAft>
                <a:spcPts val="600"/>
              </a:spcAft>
            </a:pPr>
            <a:r>
              <a:rPr lang="en-US" sz="1800" dirty="0"/>
              <a:t>Negative sentiment has reached a turning point</a:t>
            </a:r>
          </a:p>
          <a:p>
            <a:pPr lvl="2">
              <a:spcAft>
                <a:spcPts val="600"/>
              </a:spcAft>
            </a:pPr>
            <a:r>
              <a:rPr lang="en-US" sz="1800" dirty="0"/>
              <a:t>In 2024 </a:t>
            </a:r>
            <a:r>
              <a:rPr lang="en-US" sz="1800" dirty="0" err="1"/>
              <a:t>Preqin</a:t>
            </a:r>
            <a:r>
              <a:rPr lang="en-US" sz="1800" dirty="0"/>
              <a:t> study, over half of respondents expect real estate to perform better up from 15% in June 2023 survey</a:t>
            </a:r>
          </a:p>
          <a:p>
            <a:pPr lvl="2">
              <a:spcAft>
                <a:spcPts val="600"/>
              </a:spcAft>
            </a:pPr>
            <a:r>
              <a:rPr lang="en-US" sz="1800" dirty="0"/>
              <a:t>Only 11% expecting worse results versus 47% in June 2023</a:t>
            </a:r>
          </a:p>
          <a:p>
            <a:pPr lvl="1">
              <a:spcBef>
                <a:spcPts val="600"/>
              </a:spcBef>
              <a:spcAft>
                <a:spcPts val="600"/>
              </a:spcAft>
            </a:pPr>
            <a:r>
              <a:rPr lang="en-US" sz="1800" dirty="0"/>
              <a:t>Majority of investors planning to keep allocation in short term and maintain or increase over longer term</a:t>
            </a:r>
          </a:p>
          <a:p>
            <a:pPr lvl="2">
              <a:spcAft>
                <a:spcPts val="600"/>
              </a:spcAft>
            </a:pPr>
            <a:r>
              <a:rPr lang="en-US" sz="1800" dirty="0"/>
              <a:t>Over one third of respondents plan to increase their allocation, up from 25% in June 2023</a:t>
            </a:r>
          </a:p>
          <a:p>
            <a:pPr lvl="2">
              <a:spcAft>
                <a:spcPts val="600"/>
              </a:spcAft>
            </a:pPr>
            <a:r>
              <a:rPr lang="en-US" sz="1800" dirty="0"/>
              <a:t>Drop in respondents planning to decrease allocation from 16% to 9%</a:t>
            </a:r>
          </a:p>
          <a:p>
            <a:pPr lvl="1">
              <a:spcBef>
                <a:spcPts val="600"/>
              </a:spcBef>
              <a:spcAft>
                <a:spcPts val="600"/>
              </a:spcAft>
            </a:pPr>
            <a:r>
              <a:rPr lang="en-US" sz="1800" dirty="0"/>
              <a:t>Strongest interest in core plus, value add and opportunistic funds</a:t>
            </a:r>
          </a:p>
          <a:p>
            <a:pPr marL="0" indent="0">
              <a:spcBef>
                <a:spcPts val="900"/>
              </a:spcBef>
              <a:buNone/>
            </a:pPr>
            <a:endParaRPr lang="en-US" sz="1800" dirty="0"/>
          </a:p>
        </p:txBody>
      </p:sp>
    </p:spTree>
    <p:extLst>
      <p:ext uri="{BB962C8B-B14F-4D97-AF65-F5344CB8AC3E}">
        <p14:creationId xmlns:p14="http://schemas.microsoft.com/office/powerpoint/2010/main" val="236758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t>Market Update</a:t>
            </a:r>
          </a:p>
          <a:p>
            <a:pPr marL="290513" indent="-290513">
              <a:spcBef>
                <a:spcPts val="1200"/>
              </a:spcBef>
              <a:buClr>
                <a:schemeClr val="bg1"/>
              </a:buClr>
              <a:buFont typeface="Symbol" panose="05050102010706020507" pitchFamily="18" charset="2"/>
              <a:buChar char="·"/>
            </a:pPr>
            <a:r>
              <a:rPr lang="en-US" sz="2000" b="0" dirty="0"/>
              <a:t>General Education</a:t>
            </a:r>
          </a:p>
          <a:p>
            <a:pPr marL="290513" indent="-290513">
              <a:spcBef>
                <a:spcPts val="1200"/>
              </a:spcBef>
              <a:buClr>
                <a:schemeClr val="bg1"/>
              </a:buClr>
              <a:buFont typeface="Symbol" panose="05050102010706020507" pitchFamily="18" charset="2"/>
              <a:buChar char="·"/>
            </a:pPr>
            <a:r>
              <a:rPr lang="en-US" sz="2000" b="0" dirty="0"/>
              <a:t>Investor Sentiment</a:t>
            </a:r>
          </a:p>
          <a:p>
            <a:pPr marL="290513" indent="-290513">
              <a:spcBef>
                <a:spcPts val="1200"/>
              </a:spcBef>
              <a:buClr>
                <a:schemeClr val="bg1"/>
              </a:buClr>
              <a:buFont typeface="Symbol" panose="05050102010706020507" pitchFamily="18" charset="2"/>
              <a:buChar char="·"/>
            </a:pPr>
            <a:r>
              <a:rPr lang="en-US" sz="2000" b="0" dirty="0">
                <a:solidFill>
                  <a:srgbClr val="00B050"/>
                </a:solidFill>
              </a:rPr>
              <a:t>Real Estate Outlook</a:t>
            </a:r>
          </a:p>
          <a:p>
            <a:pPr marL="290513" indent="-290513">
              <a:spcBef>
                <a:spcPts val="1200"/>
              </a:spcBef>
              <a:buClr>
                <a:schemeClr val="bg1"/>
              </a:buClr>
              <a:buFont typeface="Symbol" panose="05050102010706020507" pitchFamily="18" charset="2"/>
              <a:buChar char="·"/>
            </a:pPr>
            <a:r>
              <a:rPr lang="en-US" sz="2000" b="0" dirty="0"/>
              <a:t>Sector Spotlight</a:t>
            </a:r>
          </a:p>
          <a:p>
            <a:pPr marL="290513" indent="-290513">
              <a:spcBef>
                <a:spcPts val="1200"/>
              </a:spcBef>
              <a:buClr>
                <a:schemeClr val="bg1"/>
              </a:buClr>
              <a:buFont typeface="Symbol" panose="05050102010706020507" pitchFamily="18" charset="2"/>
              <a:buChar char="·"/>
            </a:pPr>
            <a:r>
              <a:rPr lang="en-US" sz="2000" b="0" dirty="0"/>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656236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Staying Alive until 2025</a:t>
            </a:r>
            <a:endParaRPr lang="en-US" sz="3200" dirty="0"/>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28600" y="1424782"/>
            <a:ext cx="9448800" cy="2275426"/>
          </a:xfrm>
        </p:spPr>
        <p:txBody>
          <a:bodyPr/>
          <a:lstStyle/>
          <a:p>
            <a:pPr>
              <a:buFont typeface="Symbol" panose="05050102010706020507" pitchFamily="18" charset="2"/>
              <a:buChar char=""/>
            </a:pPr>
            <a:r>
              <a:rPr lang="en-US" sz="1800" dirty="0"/>
              <a:t>Returns remain negative but declines moderating</a:t>
            </a:r>
          </a:p>
          <a:p>
            <a:pPr lvl="1">
              <a:spcBef>
                <a:spcPts val="300"/>
              </a:spcBef>
              <a:buFont typeface="Arial" panose="020B0604020202020204" pitchFamily="34" charset="0"/>
              <a:buChar char="•"/>
            </a:pPr>
            <a:r>
              <a:rPr lang="en-US" sz="1600" dirty="0"/>
              <a:t>Returns improving as cap rate expansion moderates and NOI growth remains positive  </a:t>
            </a:r>
          </a:p>
          <a:p>
            <a:pPr lvl="1">
              <a:spcBef>
                <a:spcPts val="300"/>
              </a:spcBef>
              <a:buFont typeface="Arial" panose="020B0604020202020204" pitchFamily="34" charset="0"/>
              <a:buChar char="•"/>
            </a:pPr>
            <a:r>
              <a:rPr lang="en-US" sz="1600" dirty="0"/>
              <a:t>Transaction market showing slight pick-up in pricing</a:t>
            </a:r>
          </a:p>
          <a:p>
            <a:pPr lvl="1">
              <a:spcBef>
                <a:spcPts val="300"/>
              </a:spcBef>
              <a:buFont typeface="Arial" panose="020B0604020202020204" pitchFamily="34" charset="0"/>
              <a:buChar char="•"/>
            </a:pPr>
            <a:r>
              <a:rPr lang="en-US" sz="1600" dirty="0"/>
              <a:t>View that prices have bottomed</a:t>
            </a:r>
          </a:p>
          <a:p>
            <a:pPr>
              <a:spcBef>
                <a:spcPts val="1200"/>
              </a:spcBef>
              <a:buFont typeface="Symbol" panose="05050102010706020507" pitchFamily="18" charset="2"/>
              <a:buChar char=""/>
            </a:pPr>
            <a:r>
              <a:rPr lang="en-US" sz="1800" dirty="0"/>
              <a:t>Anticipated interest rate cuts will revive real estate markets</a:t>
            </a:r>
          </a:p>
          <a:p>
            <a:pPr>
              <a:spcBef>
                <a:spcPts val="1200"/>
              </a:spcBef>
              <a:buFont typeface="Symbol" panose="05050102010706020507" pitchFamily="18" charset="2"/>
              <a:buChar char=""/>
            </a:pPr>
            <a:r>
              <a:rPr lang="en-US" sz="1800" dirty="0"/>
              <a:t>Pick-up in transaction activity </a:t>
            </a:r>
          </a:p>
          <a:p>
            <a:pPr lvl="1">
              <a:spcBef>
                <a:spcPts val="1200"/>
              </a:spcBef>
            </a:pPr>
            <a:endParaRPr lang="en-US" sz="1400" dirty="0"/>
          </a:p>
          <a:p>
            <a:pPr marL="0" indent="0">
              <a:buNone/>
            </a:pPr>
            <a:endParaRPr lang="en-US" dirty="0"/>
          </a:p>
          <a:p>
            <a:pPr marL="0" indent="0">
              <a:buNone/>
            </a:pPr>
            <a:endParaRPr lang="en-US" dirty="0"/>
          </a:p>
          <a:p>
            <a:endParaRPr lang="en-US" dirty="0"/>
          </a:p>
          <a:p>
            <a:endParaRPr lang="en-US" dirty="0"/>
          </a:p>
        </p:txBody>
      </p:sp>
      <p:sp>
        <p:nvSpPr>
          <p:cNvPr id="14" name="TextBox 13">
            <a:extLst>
              <a:ext uri="{FF2B5EF4-FFF2-40B4-BE49-F238E27FC236}">
                <a16:creationId xmlns:a16="http://schemas.microsoft.com/office/drawing/2014/main" id="{C5F86883-607C-DE4E-F295-523D17251931}"/>
              </a:ext>
            </a:extLst>
          </p:cNvPr>
          <p:cNvSpPr txBox="1"/>
          <p:nvPr/>
        </p:nvSpPr>
        <p:spPr>
          <a:xfrm>
            <a:off x="133676" y="6591640"/>
            <a:ext cx="7620000" cy="230832"/>
          </a:xfrm>
          <a:prstGeom prst="rect">
            <a:avLst/>
          </a:prstGeom>
          <a:noFill/>
        </p:spPr>
        <p:txBody>
          <a:bodyPr wrap="square" rtlCol="0">
            <a:spAutoFit/>
          </a:bodyPr>
          <a:lstStyle/>
          <a:p>
            <a:r>
              <a:rPr lang="en-US" sz="900"/>
              <a:t>Source: </a:t>
            </a:r>
            <a:r>
              <a:rPr lang="en-US" sz="900" err="1"/>
              <a:t>NCREIF</a:t>
            </a:r>
            <a:r>
              <a:rPr lang="en-US" sz="900"/>
              <a:t> </a:t>
            </a:r>
            <a:r>
              <a:rPr lang="en-US" sz="900" err="1"/>
              <a:t>NPI</a:t>
            </a:r>
            <a:r>
              <a:rPr lang="en-US" sz="900"/>
              <a:t> Q1 2024 Real Estate Performance Report</a:t>
            </a:r>
          </a:p>
        </p:txBody>
      </p:sp>
      <p:pic>
        <p:nvPicPr>
          <p:cNvPr id="5" name="Picture 4">
            <a:extLst>
              <a:ext uri="{FF2B5EF4-FFF2-40B4-BE49-F238E27FC236}">
                <a16:creationId xmlns:a16="http://schemas.microsoft.com/office/drawing/2014/main" id="{1A0B49CC-DD80-0698-68F7-3FFDC544B5EE}"/>
              </a:ext>
            </a:extLst>
          </p:cNvPr>
          <p:cNvPicPr>
            <a:picLocks noChangeAspect="1"/>
          </p:cNvPicPr>
          <p:nvPr/>
        </p:nvPicPr>
        <p:blipFill>
          <a:blip r:embed="rId2"/>
          <a:stretch>
            <a:fillRect/>
          </a:stretch>
        </p:blipFill>
        <p:spPr>
          <a:xfrm>
            <a:off x="381000" y="3792041"/>
            <a:ext cx="9729416" cy="2677574"/>
          </a:xfrm>
          <a:prstGeom prst="rect">
            <a:avLst/>
          </a:prstGeom>
        </p:spPr>
      </p:pic>
      <p:sp>
        <p:nvSpPr>
          <p:cNvPr id="8" name="TextBox 7">
            <a:extLst>
              <a:ext uri="{FF2B5EF4-FFF2-40B4-BE49-F238E27FC236}">
                <a16:creationId xmlns:a16="http://schemas.microsoft.com/office/drawing/2014/main" id="{8C0FFD41-E287-BE34-88F9-D6AEB83AFFD8}"/>
              </a:ext>
            </a:extLst>
          </p:cNvPr>
          <p:cNvSpPr txBox="1"/>
          <p:nvPr/>
        </p:nvSpPr>
        <p:spPr>
          <a:xfrm>
            <a:off x="228600" y="861236"/>
            <a:ext cx="12017644" cy="461665"/>
          </a:xfrm>
          <a:prstGeom prst="rect">
            <a:avLst/>
          </a:prstGeom>
          <a:noFill/>
        </p:spPr>
        <p:txBody>
          <a:bodyPr wrap="square" rtlCol="0">
            <a:spAutoFit/>
          </a:bodyPr>
          <a:lstStyle/>
          <a:p>
            <a:r>
              <a:rPr lang="en-US" sz="2400" b="1" dirty="0">
                <a:solidFill>
                  <a:srgbClr val="002060"/>
                </a:solidFill>
              </a:rPr>
              <a:t>Glimmer of hope that close to bottom….</a:t>
            </a:r>
          </a:p>
        </p:txBody>
      </p:sp>
    </p:spTree>
    <p:extLst>
      <p:ext uri="{BB962C8B-B14F-4D97-AF65-F5344CB8AC3E}">
        <p14:creationId xmlns:p14="http://schemas.microsoft.com/office/powerpoint/2010/main" val="359767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Real Estate Fundamentals</a:t>
            </a:r>
          </a:p>
        </p:txBody>
      </p:sp>
      <p:sp>
        <p:nvSpPr>
          <p:cNvPr id="6" name="TextBox 5">
            <a:extLst>
              <a:ext uri="{FF2B5EF4-FFF2-40B4-BE49-F238E27FC236}">
                <a16:creationId xmlns:a16="http://schemas.microsoft.com/office/drawing/2014/main" id="{A47B5944-B1F3-5555-B7A3-0E23C0EB5926}"/>
              </a:ext>
            </a:extLst>
          </p:cNvPr>
          <p:cNvSpPr txBox="1"/>
          <p:nvPr/>
        </p:nvSpPr>
        <p:spPr>
          <a:xfrm>
            <a:off x="98156" y="6609778"/>
            <a:ext cx="8588644" cy="230832"/>
          </a:xfrm>
          <a:prstGeom prst="rect">
            <a:avLst/>
          </a:prstGeom>
          <a:noFill/>
        </p:spPr>
        <p:txBody>
          <a:bodyPr wrap="square" rtlCol="0">
            <a:spAutoFit/>
          </a:bodyPr>
          <a:lstStyle/>
          <a:p>
            <a:r>
              <a:rPr lang="en-US" sz="900" dirty="0"/>
              <a:t>Source: CoStar, </a:t>
            </a:r>
            <a:r>
              <a:rPr lang="en-US" sz="900" dirty="0" err="1"/>
              <a:t>DWS</a:t>
            </a:r>
            <a:r>
              <a:rPr lang="en-US" sz="900" dirty="0"/>
              <a:t>, Bureau of Economic Analysis (Real Estate Construction Spending); National Bureau of Economic Research (Recessions), NCREIF </a:t>
            </a:r>
          </a:p>
        </p:txBody>
      </p:sp>
      <p:sp>
        <p:nvSpPr>
          <p:cNvPr id="7" name="TextBox 6">
            <a:extLst>
              <a:ext uri="{FF2B5EF4-FFF2-40B4-BE49-F238E27FC236}">
                <a16:creationId xmlns:a16="http://schemas.microsoft.com/office/drawing/2014/main" id="{552A57E8-CC7D-122A-3A15-ABBC11A1AEF1}"/>
              </a:ext>
            </a:extLst>
          </p:cNvPr>
          <p:cNvSpPr txBox="1"/>
          <p:nvPr/>
        </p:nvSpPr>
        <p:spPr>
          <a:xfrm>
            <a:off x="262759" y="934871"/>
            <a:ext cx="12017644" cy="461665"/>
          </a:xfrm>
          <a:prstGeom prst="rect">
            <a:avLst/>
          </a:prstGeom>
          <a:noFill/>
        </p:spPr>
        <p:txBody>
          <a:bodyPr wrap="square" rtlCol="0">
            <a:spAutoFit/>
          </a:bodyPr>
          <a:lstStyle/>
          <a:p>
            <a:r>
              <a:rPr lang="en-US" sz="2400" b="1" dirty="0">
                <a:solidFill>
                  <a:srgbClr val="002060"/>
                </a:solidFill>
              </a:rPr>
              <a:t>Some softening but real estate fundamentals remain relatively healthy  </a:t>
            </a:r>
          </a:p>
        </p:txBody>
      </p:sp>
      <p:sp>
        <p:nvSpPr>
          <p:cNvPr id="5" name="Text Placeholder 2">
            <a:extLst>
              <a:ext uri="{FF2B5EF4-FFF2-40B4-BE49-F238E27FC236}">
                <a16:creationId xmlns:a16="http://schemas.microsoft.com/office/drawing/2014/main" id="{0F039A65-B637-6BB0-76AE-0FDFE8FD7A65}"/>
              </a:ext>
            </a:extLst>
          </p:cNvPr>
          <p:cNvSpPr txBox="1">
            <a:spLocks/>
          </p:cNvSpPr>
          <p:nvPr/>
        </p:nvSpPr>
        <p:spPr>
          <a:xfrm>
            <a:off x="222738" y="1652007"/>
            <a:ext cx="6009640" cy="2429963"/>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Font typeface="Symbol" panose="05050102010706020507" pitchFamily="18" charset="2"/>
              <a:buChar char=""/>
            </a:pPr>
            <a:r>
              <a:rPr lang="en-US" sz="2000" dirty="0"/>
              <a:t>Low vacancy rates</a:t>
            </a:r>
          </a:p>
          <a:p>
            <a:pPr marL="514350" lvl="1" indent="-285750">
              <a:spcBef>
                <a:spcPts val="300"/>
              </a:spcBef>
              <a:buFont typeface="Arial" panose="020B0604020202020204" pitchFamily="34" charset="0"/>
              <a:buChar char="•"/>
            </a:pPr>
            <a:r>
              <a:rPr lang="en-US" sz="1800" dirty="0"/>
              <a:t>Vacancy rates continue to inch up in 2024 but remain near all time lows</a:t>
            </a:r>
          </a:p>
          <a:p>
            <a:pPr marL="514350" lvl="1" indent="-285750">
              <a:spcBef>
                <a:spcPts val="300"/>
              </a:spcBef>
              <a:buFont typeface="Arial" panose="020B0604020202020204" pitchFamily="34" charset="0"/>
              <a:buChar char="•"/>
            </a:pPr>
            <a:r>
              <a:rPr lang="en-US" sz="1800" dirty="0" err="1"/>
              <a:t>NPI</a:t>
            </a:r>
            <a:r>
              <a:rPr lang="en-US" sz="1800" dirty="0"/>
              <a:t> vacancy rate of 6.4% as of Q2 versus long run average of 8.5%</a:t>
            </a:r>
          </a:p>
          <a:p>
            <a:pPr marL="514350" lvl="1" indent="-285750">
              <a:spcBef>
                <a:spcPts val="300"/>
              </a:spcBef>
              <a:buFont typeface="Arial" panose="020B0604020202020204" pitchFamily="34" charset="0"/>
              <a:buChar char="•"/>
            </a:pPr>
            <a:r>
              <a:rPr lang="en-US" sz="1800" dirty="0"/>
              <a:t>Industrial at 2.8% versus office at 19.2%</a:t>
            </a:r>
          </a:p>
          <a:p>
            <a:pPr marL="457200" lvl="1" indent="-228600">
              <a:spcBef>
                <a:spcPts val="300"/>
              </a:spcBef>
            </a:pPr>
            <a:endParaRPr lang="en-US" sz="2000" dirty="0"/>
          </a:p>
          <a:p>
            <a:pPr>
              <a:spcBef>
                <a:spcPts val="300"/>
              </a:spcBef>
              <a:buFont typeface="Symbol" panose="05050102010706020507" pitchFamily="18" charset="2"/>
              <a:buChar char=""/>
            </a:pPr>
            <a:r>
              <a:rPr lang="en-US" sz="2000" dirty="0"/>
              <a:t>Strong leasing momentum and healthy NOI growth</a:t>
            </a:r>
          </a:p>
          <a:p>
            <a:pPr marL="569912" lvl="1" indent="-285750">
              <a:spcBef>
                <a:spcPts val="300"/>
              </a:spcBef>
              <a:buFont typeface="Arial" panose="020B0604020202020204" pitchFamily="34" charset="0"/>
              <a:buChar char="•"/>
            </a:pPr>
            <a:r>
              <a:rPr lang="en-US" sz="1800" dirty="0"/>
              <a:t>NOI resilient supporting strong income returns</a:t>
            </a:r>
          </a:p>
          <a:p>
            <a:pPr marL="569912" lvl="1" indent="-285750">
              <a:spcBef>
                <a:spcPts val="300"/>
              </a:spcBef>
              <a:buFont typeface="Arial" panose="020B0604020202020204" pitchFamily="34" charset="0"/>
              <a:buChar char="•"/>
            </a:pPr>
            <a:r>
              <a:rPr lang="en-US" sz="1800" dirty="0"/>
              <a:t>Significant gap between in-place and market rents should continue to support strong NOI</a:t>
            </a:r>
          </a:p>
          <a:p>
            <a:pPr marL="569912" lvl="1" indent="-285750">
              <a:spcBef>
                <a:spcPts val="300"/>
              </a:spcBef>
              <a:buFont typeface="Arial" panose="020B0604020202020204" pitchFamily="34" charset="0"/>
              <a:buChar char="•"/>
            </a:pPr>
            <a:r>
              <a:rPr lang="en-US" sz="1800" dirty="0"/>
              <a:t>NOI growth positive across all property types</a:t>
            </a:r>
          </a:p>
          <a:p>
            <a:pPr marL="569912" lvl="1" indent="-285750">
              <a:spcBef>
                <a:spcPts val="300"/>
              </a:spcBef>
              <a:buFont typeface="Arial" panose="020B0604020202020204" pitchFamily="34" charset="0"/>
              <a:buChar char="•"/>
            </a:pPr>
            <a:r>
              <a:rPr lang="en-US" sz="1800" dirty="0"/>
              <a:t>Pick-up in leasing momentum in H1 2024</a:t>
            </a:r>
          </a:p>
          <a:p>
            <a:pPr marL="512762" lvl="1" indent="-228600">
              <a:spcBef>
                <a:spcPts val="300"/>
              </a:spcBef>
            </a:pPr>
            <a:endParaRPr lang="en-US" sz="2000" dirty="0"/>
          </a:p>
          <a:p>
            <a:pPr>
              <a:spcBef>
                <a:spcPts val="300"/>
              </a:spcBef>
              <a:buFont typeface="Symbol" panose="05050102010706020507" pitchFamily="18" charset="2"/>
              <a:buChar char=""/>
            </a:pPr>
            <a:r>
              <a:rPr lang="en-US" sz="2000" dirty="0"/>
              <a:t>Slowing economy/recession likely to dampen tenant demand </a:t>
            </a:r>
          </a:p>
          <a:p>
            <a:pPr marL="457200" lvl="1" indent="-228600">
              <a:spcBef>
                <a:spcPts val="300"/>
              </a:spcBef>
            </a:pPr>
            <a:endParaRPr lang="en-US" sz="1400" dirty="0"/>
          </a:p>
        </p:txBody>
      </p:sp>
      <p:grpSp>
        <p:nvGrpSpPr>
          <p:cNvPr id="11" name="Group 10">
            <a:extLst>
              <a:ext uri="{FF2B5EF4-FFF2-40B4-BE49-F238E27FC236}">
                <a16:creationId xmlns:a16="http://schemas.microsoft.com/office/drawing/2014/main" id="{A0729B74-5BFE-BE12-3363-FA7BBD1EC374}"/>
              </a:ext>
            </a:extLst>
          </p:cNvPr>
          <p:cNvGrpSpPr/>
          <p:nvPr/>
        </p:nvGrpSpPr>
        <p:grpSpPr>
          <a:xfrm>
            <a:off x="6858000" y="1537478"/>
            <a:ext cx="4955219" cy="4506500"/>
            <a:chOff x="6840527" y="3269555"/>
            <a:chExt cx="4630537" cy="3264595"/>
          </a:xfrm>
        </p:grpSpPr>
        <p:sp>
          <p:nvSpPr>
            <p:cNvPr id="12" name="TextBox 11">
              <a:extLst>
                <a:ext uri="{FF2B5EF4-FFF2-40B4-BE49-F238E27FC236}">
                  <a16:creationId xmlns:a16="http://schemas.microsoft.com/office/drawing/2014/main" id="{41CDE9DF-FA6E-F76D-E4E4-EB9AC0799899}"/>
                </a:ext>
              </a:extLst>
            </p:cNvPr>
            <p:cNvSpPr txBox="1"/>
            <p:nvPr/>
          </p:nvSpPr>
          <p:spPr>
            <a:xfrm>
              <a:off x="7196563" y="3269555"/>
              <a:ext cx="4114800" cy="245255"/>
            </a:xfrm>
            <a:prstGeom prst="rect">
              <a:avLst/>
            </a:prstGeom>
            <a:noFill/>
          </p:spPr>
          <p:txBody>
            <a:bodyPr wrap="square" rtlCol="0">
              <a:spAutoFit/>
            </a:bodyPr>
            <a:lstStyle/>
            <a:p>
              <a:pPr algn="ctr"/>
              <a:r>
                <a:rPr lang="en-US" sz="1600" b="1" dirty="0">
                  <a:solidFill>
                    <a:schemeClr val="accent5"/>
                  </a:solidFill>
                </a:rPr>
                <a:t>Vacancy Rates</a:t>
              </a:r>
            </a:p>
          </p:txBody>
        </p:sp>
        <p:pic>
          <p:nvPicPr>
            <p:cNvPr id="13" name="Picture 12">
              <a:extLst>
                <a:ext uri="{FF2B5EF4-FFF2-40B4-BE49-F238E27FC236}">
                  <a16:creationId xmlns:a16="http://schemas.microsoft.com/office/drawing/2014/main" id="{E6AB20C8-7B0D-AEF6-A8E3-B0626B25C991}"/>
                </a:ext>
              </a:extLst>
            </p:cNvPr>
            <p:cNvPicPr>
              <a:picLocks noChangeAspect="1"/>
            </p:cNvPicPr>
            <p:nvPr/>
          </p:nvPicPr>
          <p:blipFill>
            <a:blip r:embed="rId2"/>
            <a:stretch>
              <a:fillRect/>
            </a:stretch>
          </p:blipFill>
          <p:spPr>
            <a:xfrm>
              <a:off x="6840527" y="3651038"/>
              <a:ext cx="4630537" cy="2454742"/>
            </a:xfrm>
            <a:prstGeom prst="rect">
              <a:avLst/>
            </a:prstGeom>
          </p:spPr>
        </p:pic>
        <p:sp>
          <p:nvSpPr>
            <p:cNvPr id="14" name="TextBox 13">
              <a:extLst>
                <a:ext uri="{FF2B5EF4-FFF2-40B4-BE49-F238E27FC236}">
                  <a16:creationId xmlns:a16="http://schemas.microsoft.com/office/drawing/2014/main" id="{7B8AD23F-ACFB-5BF4-7EAB-8235511CB758}"/>
                </a:ext>
              </a:extLst>
            </p:cNvPr>
            <p:cNvSpPr txBox="1"/>
            <p:nvPr/>
          </p:nvSpPr>
          <p:spPr>
            <a:xfrm>
              <a:off x="7564926" y="6118652"/>
              <a:ext cx="3181739" cy="415498"/>
            </a:xfrm>
            <a:prstGeom prst="rect">
              <a:avLst/>
            </a:prstGeom>
            <a:noFill/>
          </p:spPr>
          <p:txBody>
            <a:bodyPr wrap="square" rtlCol="0">
              <a:spAutoFit/>
            </a:bodyPr>
            <a:lstStyle/>
            <a:p>
              <a:pPr algn="l" fontAlgn="base"/>
              <a:r>
                <a:rPr lang="en-US" sz="1050" b="0" i="0">
                  <a:solidFill>
                    <a:srgbClr val="00008B"/>
                  </a:solidFill>
                  <a:effectLst/>
                </a:rPr>
                <a:t>U.S. Total         </a:t>
              </a:r>
              <a:r>
                <a:rPr lang="en-US" sz="1050" b="0" i="0">
                  <a:solidFill>
                    <a:srgbClr val="6495ED"/>
                  </a:solidFill>
                  <a:effectLst/>
                </a:rPr>
                <a:t>U.S. Apartment         </a:t>
              </a:r>
              <a:r>
                <a:rPr lang="en-US" sz="1050" b="0" i="0">
                  <a:solidFill>
                    <a:srgbClr val="FFA500"/>
                  </a:solidFill>
                  <a:effectLst/>
                </a:rPr>
                <a:t>U.S. Industrial</a:t>
              </a:r>
            </a:p>
            <a:p>
              <a:pPr algn="l" fontAlgn="base"/>
              <a:r>
                <a:rPr lang="en-US" sz="1050" b="0" i="0">
                  <a:solidFill>
                    <a:srgbClr val="FF0000"/>
                  </a:solidFill>
                  <a:effectLst/>
                </a:rPr>
                <a:t>           U.S. Office                 </a:t>
              </a:r>
              <a:r>
                <a:rPr lang="en-US" sz="1050" b="0" i="0">
                  <a:solidFill>
                    <a:srgbClr val="006400"/>
                  </a:solidFill>
                  <a:effectLst/>
                </a:rPr>
                <a:t>U.S. Retail</a:t>
              </a:r>
            </a:p>
          </p:txBody>
        </p:sp>
      </p:grpSp>
    </p:spTree>
    <p:extLst>
      <p:ext uri="{BB962C8B-B14F-4D97-AF65-F5344CB8AC3E}">
        <p14:creationId xmlns:p14="http://schemas.microsoft.com/office/powerpoint/2010/main" val="394757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solidFill>
                  <a:srgbClr val="00B050"/>
                </a:solidFill>
              </a:rPr>
              <a:t>Market Update</a:t>
            </a:r>
          </a:p>
          <a:p>
            <a:pPr marL="290513" indent="-290513">
              <a:spcBef>
                <a:spcPts val="1200"/>
              </a:spcBef>
              <a:buClr>
                <a:schemeClr val="bg1"/>
              </a:buClr>
              <a:buFont typeface="Symbol" panose="05050102010706020507" pitchFamily="18" charset="2"/>
              <a:buChar char="·"/>
            </a:pPr>
            <a:r>
              <a:rPr lang="en-US" sz="2000" b="0" dirty="0"/>
              <a:t>General Education</a:t>
            </a:r>
          </a:p>
          <a:p>
            <a:pPr marL="290513" indent="-290513">
              <a:spcBef>
                <a:spcPts val="1200"/>
              </a:spcBef>
              <a:buClr>
                <a:schemeClr val="bg1"/>
              </a:buClr>
              <a:buFont typeface="Symbol" panose="05050102010706020507" pitchFamily="18" charset="2"/>
              <a:buChar char="·"/>
            </a:pPr>
            <a:r>
              <a:rPr lang="en-US" sz="2000" b="0" dirty="0"/>
              <a:t>Investor Sentiment</a:t>
            </a:r>
          </a:p>
          <a:p>
            <a:pPr marL="290513" indent="-290513">
              <a:spcBef>
                <a:spcPts val="1200"/>
              </a:spcBef>
              <a:buClr>
                <a:schemeClr val="bg1"/>
              </a:buClr>
              <a:buFont typeface="Symbol" panose="05050102010706020507" pitchFamily="18" charset="2"/>
              <a:buChar char="·"/>
            </a:pPr>
            <a:r>
              <a:rPr lang="en-US" sz="2000" b="0" dirty="0"/>
              <a:t>Real Estate Outlook</a:t>
            </a:r>
          </a:p>
          <a:p>
            <a:pPr marL="290513" indent="-290513">
              <a:spcBef>
                <a:spcPts val="1200"/>
              </a:spcBef>
              <a:buClr>
                <a:schemeClr val="bg1"/>
              </a:buClr>
              <a:buFont typeface="Symbol" panose="05050102010706020507" pitchFamily="18" charset="2"/>
              <a:buChar char="·"/>
            </a:pPr>
            <a:r>
              <a:rPr lang="en-US" sz="2000" b="0" dirty="0"/>
              <a:t>Sector Spotlight</a:t>
            </a:r>
          </a:p>
          <a:p>
            <a:pPr marL="290513" indent="-290513">
              <a:spcBef>
                <a:spcPts val="1200"/>
              </a:spcBef>
              <a:buClr>
                <a:schemeClr val="bg1"/>
              </a:buClr>
              <a:buFont typeface="Symbol" panose="05050102010706020507" pitchFamily="18" charset="2"/>
              <a:buChar char="·"/>
            </a:pPr>
            <a:r>
              <a:rPr lang="en-US" sz="2000" b="0" dirty="0"/>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60182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Real Estate Fundamentals</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62758" y="1532437"/>
            <a:ext cx="11167242" cy="2429963"/>
          </a:xfrm>
        </p:spPr>
        <p:txBody>
          <a:bodyPr/>
          <a:lstStyle/>
          <a:p>
            <a:pPr>
              <a:spcBef>
                <a:spcPts val="600"/>
              </a:spcBef>
              <a:spcAft>
                <a:spcPts val="600"/>
              </a:spcAft>
              <a:buFont typeface="Symbol" panose="05050102010706020507" pitchFamily="18" charset="2"/>
              <a:buChar char=""/>
            </a:pPr>
            <a:r>
              <a:rPr lang="en-US" sz="2000" dirty="0"/>
              <a:t>Limited new supply</a:t>
            </a:r>
          </a:p>
          <a:p>
            <a:pPr marL="514350" lvl="1" indent="-285750">
              <a:spcBef>
                <a:spcPts val="600"/>
              </a:spcBef>
              <a:buFont typeface="Arial" panose="020B0604020202020204" pitchFamily="34" charset="0"/>
              <a:buChar char="•"/>
            </a:pPr>
            <a:r>
              <a:rPr lang="en-US" sz="1800" dirty="0"/>
              <a:t>Unlike past cycles, over-supply is not an issue</a:t>
            </a:r>
          </a:p>
          <a:p>
            <a:pPr marL="514350" lvl="1" indent="-285750">
              <a:spcBef>
                <a:spcPts val="600"/>
              </a:spcBef>
              <a:buFont typeface="Arial" panose="020B0604020202020204" pitchFamily="34" charset="0"/>
              <a:buChar char="•"/>
            </a:pPr>
            <a:r>
              <a:rPr lang="en-US" sz="1800" dirty="0"/>
              <a:t>Labor shortages, supply chain issues and mounting material costs keeping development in-check</a:t>
            </a:r>
          </a:p>
          <a:p>
            <a:pPr marL="514350" lvl="1" indent="-285750">
              <a:spcBef>
                <a:spcPts val="600"/>
              </a:spcBef>
              <a:buFont typeface="Arial" panose="020B0604020202020204" pitchFamily="34" charset="0"/>
              <a:buChar char="•"/>
            </a:pPr>
            <a:r>
              <a:rPr lang="en-US" sz="1800" dirty="0"/>
              <a:t>Real estate construction spending down 18% since beginning of 2020</a:t>
            </a:r>
          </a:p>
          <a:p>
            <a:pPr marL="514350" lvl="1" indent="-285750">
              <a:spcBef>
                <a:spcPts val="600"/>
              </a:spcBef>
              <a:buFont typeface="Arial" panose="020B0604020202020204" pitchFamily="34" charset="0"/>
              <a:buChar char="•"/>
            </a:pPr>
            <a:r>
              <a:rPr lang="en-US" sz="1800" dirty="0"/>
              <a:t>Tighter credit markets and recessionary concerns likely to further dampen construction spend</a:t>
            </a:r>
          </a:p>
          <a:p>
            <a:pPr marL="514350" lvl="1" indent="-285750">
              <a:spcBef>
                <a:spcPts val="600"/>
              </a:spcBef>
              <a:buFont typeface="Arial" panose="020B0604020202020204" pitchFamily="34" charset="0"/>
              <a:buChar char="•"/>
            </a:pPr>
            <a:r>
              <a:rPr lang="en-US" sz="1800" dirty="0"/>
              <a:t>Construction spend predominately focused on housing and industrial </a:t>
            </a:r>
            <a:r>
              <a:rPr lang="en-US" sz="2000" dirty="0"/>
              <a:t>sectors</a:t>
            </a:r>
          </a:p>
          <a:p>
            <a:pPr marL="457200" lvl="1" indent="-228600">
              <a:spcBef>
                <a:spcPts val="600"/>
              </a:spcBef>
              <a:spcAft>
                <a:spcPts val="600"/>
              </a:spcAft>
            </a:pPr>
            <a:endParaRPr lang="en-US" sz="2000" dirty="0"/>
          </a:p>
          <a:p>
            <a:pPr marL="228600" lvl="1" indent="0">
              <a:spcBef>
                <a:spcPts val="300"/>
              </a:spcBef>
              <a:buNone/>
            </a:pPr>
            <a:endParaRPr lang="en-US" sz="1400" dirty="0"/>
          </a:p>
        </p:txBody>
      </p:sp>
      <p:sp>
        <p:nvSpPr>
          <p:cNvPr id="6" name="TextBox 5">
            <a:extLst>
              <a:ext uri="{FF2B5EF4-FFF2-40B4-BE49-F238E27FC236}">
                <a16:creationId xmlns:a16="http://schemas.microsoft.com/office/drawing/2014/main" id="{A47B5944-B1F3-5555-B7A3-0E23C0EB5926}"/>
              </a:ext>
            </a:extLst>
          </p:cNvPr>
          <p:cNvSpPr txBox="1"/>
          <p:nvPr/>
        </p:nvSpPr>
        <p:spPr>
          <a:xfrm>
            <a:off x="98156" y="6609778"/>
            <a:ext cx="8588644" cy="230832"/>
          </a:xfrm>
          <a:prstGeom prst="rect">
            <a:avLst/>
          </a:prstGeom>
          <a:noFill/>
        </p:spPr>
        <p:txBody>
          <a:bodyPr wrap="square" rtlCol="0">
            <a:spAutoFit/>
          </a:bodyPr>
          <a:lstStyle/>
          <a:p>
            <a:r>
              <a:rPr lang="en-US" sz="900" dirty="0"/>
              <a:t>Source: CoStar, </a:t>
            </a:r>
            <a:r>
              <a:rPr lang="en-US" sz="900" dirty="0" err="1"/>
              <a:t>DWS</a:t>
            </a:r>
            <a:r>
              <a:rPr lang="en-US" sz="900" dirty="0"/>
              <a:t>, Bureau of Economic Analysis (Real Estate Construction Spending); National Bureau of Economic Research (Recessions), NCREIF </a:t>
            </a:r>
          </a:p>
        </p:txBody>
      </p:sp>
      <p:sp>
        <p:nvSpPr>
          <p:cNvPr id="7" name="TextBox 6">
            <a:extLst>
              <a:ext uri="{FF2B5EF4-FFF2-40B4-BE49-F238E27FC236}">
                <a16:creationId xmlns:a16="http://schemas.microsoft.com/office/drawing/2014/main" id="{552A57E8-CC7D-122A-3A15-ABBC11A1AEF1}"/>
              </a:ext>
            </a:extLst>
          </p:cNvPr>
          <p:cNvSpPr txBox="1"/>
          <p:nvPr/>
        </p:nvSpPr>
        <p:spPr>
          <a:xfrm>
            <a:off x="262759" y="934871"/>
            <a:ext cx="12017644" cy="461665"/>
          </a:xfrm>
          <a:prstGeom prst="rect">
            <a:avLst/>
          </a:prstGeom>
          <a:noFill/>
        </p:spPr>
        <p:txBody>
          <a:bodyPr wrap="square" rtlCol="0">
            <a:spAutoFit/>
          </a:bodyPr>
          <a:lstStyle/>
          <a:p>
            <a:r>
              <a:rPr lang="en-US" sz="2400" b="1" dirty="0">
                <a:solidFill>
                  <a:srgbClr val="002060"/>
                </a:solidFill>
              </a:rPr>
              <a:t>Some softening but real estate fundamentals relatively healthy  </a:t>
            </a:r>
          </a:p>
        </p:txBody>
      </p:sp>
      <p:pic>
        <p:nvPicPr>
          <p:cNvPr id="4" name="Picture 3">
            <a:extLst>
              <a:ext uri="{FF2B5EF4-FFF2-40B4-BE49-F238E27FC236}">
                <a16:creationId xmlns:a16="http://schemas.microsoft.com/office/drawing/2014/main" id="{28EF34A0-554B-B1C3-B80F-47B37CA3645D}"/>
              </a:ext>
            </a:extLst>
          </p:cNvPr>
          <p:cNvPicPr>
            <a:picLocks noChangeAspect="1"/>
          </p:cNvPicPr>
          <p:nvPr/>
        </p:nvPicPr>
        <p:blipFill>
          <a:blip r:embed="rId2"/>
          <a:stretch>
            <a:fillRect/>
          </a:stretch>
        </p:blipFill>
        <p:spPr>
          <a:xfrm>
            <a:off x="386170" y="4409028"/>
            <a:ext cx="9519829" cy="1957127"/>
          </a:xfrm>
          <a:prstGeom prst="rect">
            <a:avLst/>
          </a:prstGeom>
        </p:spPr>
      </p:pic>
      <p:sp>
        <p:nvSpPr>
          <p:cNvPr id="10" name="TextBox 9">
            <a:extLst>
              <a:ext uri="{FF2B5EF4-FFF2-40B4-BE49-F238E27FC236}">
                <a16:creationId xmlns:a16="http://schemas.microsoft.com/office/drawing/2014/main" id="{15C641AC-8226-6ED1-A0EF-2270C5092D94}"/>
              </a:ext>
            </a:extLst>
          </p:cNvPr>
          <p:cNvSpPr txBox="1"/>
          <p:nvPr/>
        </p:nvSpPr>
        <p:spPr>
          <a:xfrm>
            <a:off x="3088684" y="4131073"/>
            <a:ext cx="4114800" cy="338554"/>
          </a:xfrm>
          <a:prstGeom prst="rect">
            <a:avLst/>
          </a:prstGeom>
          <a:noFill/>
        </p:spPr>
        <p:txBody>
          <a:bodyPr wrap="square" rtlCol="0">
            <a:spAutoFit/>
          </a:bodyPr>
          <a:lstStyle/>
          <a:p>
            <a:pPr algn="ctr"/>
            <a:r>
              <a:rPr lang="en-US" sz="1600" b="1" dirty="0">
                <a:solidFill>
                  <a:schemeClr val="accent5"/>
                </a:solidFill>
              </a:rPr>
              <a:t>RE Construction Starts and Deliveries</a:t>
            </a:r>
          </a:p>
        </p:txBody>
      </p:sp>
    </p:spTree>
    <p:extLst>
      <p:ext uri="{BB962C8B-B14F-4D97-AF65-F5344CB8AC3E}">
        <p14:creationId xmlns:p14="http://schemas.microsoft.com/office/powerpoint/2010/main" val="414291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Opportune Time to Invest</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36989" y="2209800"/>
            <a:ext cx="6240011" cy="4190999"/>
          </a:xfrm>
        </p:spPr>
        <p:txBody>
          <a:bodyPr/>
          <a:lstStyle/>
          <a:p>
            <a:pPr>
              <a:spcBef>
                <a:spcPts val="900"/>
              </a:spcBef>
              <a:buFont typeface="Symbol" panose="05050102010706020507" pitchFamily="18" charset="2"/>
              <a:buChar char=""/>
            </a:pPr>
            <a:r>
              <a:rPr lang="en-US" sz="2000" dirty="0"/>
              <a:t>Declining valuations present buying opportunities</a:t>
            </a:r>
          </a:p>
          <a:p>
            <a:pPr lvl="1">
              <a:spcBef>
                <a:spcPts val="300"/>
              </a:spcBef>
              <a:buFont typeface="Arial" panose="020B0604020202020204" pitchFamily="34" charset="0"/>
              <a:buChar char="•"/>
            </a:pPr>
            <a:r>
              <a:rPr lang="en-US" sz="1800" dirty="0"/>
              <a:t>Higher cap rates &amp; relatively healthy fundamentals</a:t>
            </a:r>
          </a:p>
          <a:p>
            <a:pPr lvl="1">
              <a:spcBef>
                <a:spcPts val="300"/>
              </a:spcBef>
              <a:buFont typeface="Arial" panose="020B0604020202020204" pitchFamily="34" charset="0"/>
              <a:buChar char="•"/>
            </a:pPr>
            <a:r>
              <a:rPr lang="en-US" sz="1800" dirty="0"/>
              <a:t>Potential to purchase below replacement value</a:t>
            </a:r>
          </a:p>
          <a:p>
            <a:pPr>
              <a:spcBef>
                <a:spcPts val="900"/>
              </a:spcBef>
              <a:buFont typeface="Symbol" panose="05050102010706020507" pitchFamily="18" charset="2"/>
              <a:buChar char=""/>
            </a:pPr>
            <a:r>
              <a:rPr lang="en-US" sz="2000" dirty="0"/>
              <a:t>Scarcity of capital</a:t>
            </a:r>
          </a:p>
          <a:p>
            <a:pPr>
              <a:spcBef>
                <a:spcPts val="900"/>
              </a:spcBef>
              <a:buFont typeface="Symbol" panose="05050102010706020507" pitchFamily="18" charset="2"/>
              <a:buChar char=""/>
            </a:pPr>
            <a:r>
              <a:rPr lang="en-US" sz="2000" dirty="0"/>
              <a:t>Distressed sellers</a:t>
            </a:r>
          </a:p>
          <a:p>
            <a:pPr lvl="1">
              <a:spcBef>
                <a:spcPts val="300"/>
              </a:spcBef>
              <a:buFont typeface="Arial" panose="020B0604020202020204" pitchFamily="34" charset="0"/>
              <a:buChar char="•"/>
            </a:pPr>
            <a:r>
              <a:rPr lang="en-US" sz="1800" dirty="0"/>
              <a:t>Refinancing at higher rates</a:t>
            </a:r>
          </a:p>
          <a:p>
            <a:pPr lvl="1">
              <a:spcBef>
                <a:spcPts val="300"/>
              </a:spcBef>
              <a:buFont typeface="Arial" panose="020B0604020202020204" pitchFamily="34" charset="0"/>
              <a:buChar char="•"/>
            </a:pPr>
            <a:r>
              <a:rPr lang="en-US" sz="1800" dirty="0"/>
              <a:t>Tighter credit markets</a:t>
            </a:r>
          </a:p>
          <a:p>
            <a:pPr lvl="1">
              <a:spcBef>
                <a:spcPts val="300"/>
              </a:spcBef>
              <a:buFont typeface="Arial" panose="020B0604020202020204" pitchFamily="34" charset="0"/>
              <a:buChar char="•"/>
            </a:pPr>
            <a:r>
              <a:rPr lang="en-US" sz="1800" dirty="0"/>
              <a:t>Opportunity for rescue capital</a:t>
            </a:r>
          </a:p>
          <a:p>
            <a:pPr>
              <a:spcBef>
                <a:spcPts val="900"/>
              </a:spcBef>
              <a:buFont typeface="Symbol" panose="05050102010706020507" pitchFamily="18" charset="2"/>
              <a:buChar char=""/>
            </a:pPr>
            <a:r>
              <a:rPr lang="en-US" sz="2000" dirty="0"/>
              <a:t>Real estate debt</a:t>
            </a:r>
          </a:p>
          <a:p>
            <a:pPr lvl="1">
              <a:buFont typeface="Arial" panose="020B0604020202020204" pitchFamily="34" charset="0"/>
              <a:buChar char="•"/>
            </a:pPr>
            <a:r>
              <a:rPr lang="en-US" sz="2000" kern="1200" dirty="0"/>
              <a:t>Opportunity to originate safer credit investments at higher returns than in recent years</a:t>
            </a:r>
          </a:p>
          <a:p>
            <a:pPr lvl="1"/>
            <a:endParaRPr lang="en-US" sz="1400" dirty="0"/>
          </a:p>
          <a:p>
            <a:endParaRPr lang="en-US" sz="2400" dirty="0"/>
          </a:p>
          <a:p>
            <a:endParaRPr lang="en-US" sz="2400" dirty="0"/>
          </a:p>
          <a:p>
            <a:endParaRPr lang="en-US" sz="2400" dirty="0"/>
          </a:p>
          <a:p>
            <a:pPr marL="0"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FDA04C38-FCCE-58E3-6202-7428188FC241}"/>
              </a:ext>
            </a:extLst>
          </p:cNvPr>
          <p:cNvSpPr txBox="1"/>
          <p:nvPr/>
        </p:nvSpPr>
        <p:spPr>
          <a:xfrm>
            <a:off x="228600" y="1099334"/>
            <a:ext cx="11049000" cy="830997"/>
          </a:xfrm>
          <a:prstGeom prst="rect">
            <a:avLst/>
          </a:prstGeom>
          <a:noFill/>
        </p:spPr>
        <p:txBody>
          <a:bodyPr wrap="square" rtlCol="0">
            <a:spAutoFit/>
          </a:bodyPr>
          <a:lstStyle/>
          <a:p>
            <a:r>
              <a:rPr lang="en-US" sz="2400" b="1" dirty="0">
                <a:solidFill>
                  <a:srgbClr val="002060"/>
                </a:solidFill>
              </a:rPr>
              <a:t>Periods of dislocation have historically generated strong returns in following years  </a:t>
            </a:r>
          </a:p>
        </p:txBody>
      </p:sp>
      <p:sp>
        <p:nvSpPr>
          <p:cNvPr id="13" name="Rectangle 12">
            <a:extLst>
              <a:ext uri="{FF2B5EF4-FFF2-40B4-BE49-F238E27FC236}">
                <a16:creationId xmlns:a16="http://schemas.microsoft.com/office/drawing/2014/main" id="{E27EF236-FAC8-6787-4B78-84DC28AE7232}"/>
              </a:ext>
            </a:extLst>
          </p:cNvPr>
          <p:cNvSpPr>
            <a:spLocks noChangeArrowheads="1"/>
          </p:cNvSpPr>
          <p:nvPr/>
        </p:nvSpPr>
        <p:spPr bwMode="auto">
          <a:xfrm>
            <a:off x="76200" y="6629400"/>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NCREIF</a:t>
            </a:r>
          </a:p>
        </p:txBody>
      </p:sp>
      <p:graphicFrame>
        <p:nvGraphicFramePr>
          <p:cNvPr id="14" name="Chart 13">
            <a:extLst>
              <a:ext uri="{FF2B5EF4-FFF2-40B4-BE49-F238E27FC236}">
                <a16:creationId xmlns:a16="http://schemas.microsoft.com/office/drawing/2014/main" id="{CA3E78E6-3FC6-58A3-4E36-C4E83EBC4B17}"/>
              </a:ext>
            </a:extLst>
          </p:cNvPr>
          <p:cNvGraphicFramePr>
            <a:graphicFrameLocks/>
          </p:cNvGraphicFramePr>
          <p:nvPr>
            <p:extLst>
              <p:ext uri="{D42A27DB-BD31-4B8C-83A1-F6EECF244321}">
                <p14:modId xmlns:p14="http://schemas.microsoft.com/office/powerpoint/2010/main" val="2936444283"/>
              </p:ext>
            </p:extLst>
          </p:nvPr>
        </p:nvGraphicFramePr>
        <p:xfrm>
          <a:off x="6544811" y="2278495"/>
          <a:ext cx="5410200" cy="3636734"/>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3AF5B9CB-E3CA-733B-94B5-5AA20191D360}"/>
              </a:ext>
            </a:extLst>
          </p:cNvPr>
          <p:cNvSpPr txBox="1"/>
          <p:nvPr/>
        </p:nvSpPr>
        <p:spPr>
          <a:xfrm>
            <a:off x="7192511" y="1896646"/>
            <a:ext cx="4114800" cy="338554"/>
          </a:xfrm>
          <a:prstGeom prst="rect">
            <a:avLst/>
          </a:prstGeom>
          <a:noFill/>
        </p:spPr>
        <p:txBody>
          <a:bodyPr wrap="square" rtlCol="0">
            <a:spAutoFit/>
          </a:bodyPr>
          <a:lstStyle/>
          <a:p>
            <a:pPr algn="ctr"/>
            <a:r>
              <a:rPr lang="en-US" sz="1600" b="1" dirty="0" err="1">
                <a:solidFill>
                  <a:schemeClr val="accent5"/>
                </a:solidFill>
              </a:rPr>
              <a:t>NPI</a:t>
            </a:r>
            <a:r>
              <a:rPr lang="en-US" sz="1600" b="1" dirty="0">
                <a:solidFill>
                  <a:schemeClr val="accent5"/>
                </a:solidFill>
              </a:rPr>
              <a:t> Historical Returns</a:t>
            </a:r>
          </a:p>
        </p:txBody>
      </p:sp>
    </p:spTree>
    <p:extLst>
      <p:ext uri="{BB962C8B-B14F-4D97-AF65-F5344CB8AC3E}">
        <p14:creationId xmlns:p14="http://schemas.microsoft.com/office/powerpoint/2010/main" val="3933874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t>Market Update</a:t>
            </a:r>
          </a:p>
          <a:p>
            <a:pPr marL="290513" indent="-290513">
              <a:spcBef>
                <a:spcPts val="1200"/>
              </a:spcBef>
              <a:buClr>
                <a:schemeClr val="bg1"/>
              </a:buClr>
              <a:buFont typeface="Symbol" panose="05050102010706020507" pitchFamily="18" charset="2"/>
              <a:buChar char="·"/>
            </a:pPr>
            <a:r>
              <a:rPr lang="en-US" sz="2000" b="0" dirty="0"/>
              <a:t>General Education</a:t>
            </a:r>
          </a:p>
          <a:p>
            <a:pPr marL="290513" indent="-290513">
              <a:spcBef>
                <a:spcPts val="1200"/>
              </a:spcBef>
              <a:buClr>
                <a:schemeClr val="bg1"/>
              </a:buClr>
              <a:buFont typeface="Symbol" panose="05050102010706020507" pitchFamily="18" charset="2"/>
              <a:buChar char="·"/>
            </a:pPr>
            <a:r>
              <a:rPr lang="en-US" sz="2000" b="0" dirty="0"/>
              <a:t>Investor Sentiment</a:t>
            </a:r>
          </a:p>
          <a:p>
            <a:pPr marL="290513" indent="-290513">
              <a:spcBef>
                <a:spcPts val="1200"/>
              </a:spcBef>
              <a:buClr>
                <a:schemeClr val="bg1"/>
              </a:buClr>
              <a:buFont typeface="Symbol" panose="05050102010706020507" pitchFamily="18" charset="2"/>
              <a:buChar char="·"/>
            </a:pPr>
            <a:r>
              <a:rPr lang="en-US" sz="2000" b="0" dirty="0"/>
              <a:t>Real Estate Outlook</a:t>
            </a:r>
          </a:p>
          <a:p>
            <a:pPr marL="290513" indent="-290513">
              <a:spcBef>
                <a:spcPts val="1200"/>
              </a:spcBef>
              <a:buClr>
                <a:schemeClr val="bg1"/>
              </a:buClr>
              <a:buFont typeface="Symbol" panose="05050102010706020507" pitchFamily="18" charset="2"/>
              <a:buChar char="·"/>
            </a:pPr>
            <a:r>
              <a:rPr lang="en-US" sz="2000" b="0" dirty="0">
                <a:solidFill>
                  <a:srgbClr val="00B050"/>
                </a:solidFill>
              </a:rPr>
              <a:t>Sector Spotlight</a:t>
            </a:r>
          </a:p>
          <a:p>
            <a:pPr marL="290513" indent="-290513">
              <a:spcBef>
                <a:spcPts val="1200"/>
              </a:spcBef>
              <a:buClr>
                <a:schemeClr val="bg1"/>
              </a:buClr>
              <a:buFont typeface="Symbol" panose="05050102010706020507" pitchFamily="18" charset="2"/>
              <a:buChar char="·"/>
            </a:pPr>
            <a:r>
              <a:rPr lang="en-US" sz="2000" b="0" dirty="0"/>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4087870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91C29A2-65D3-4B49-A060-EAE83F5F02EF}"/>
              </a:ext>
            </a:extLst>
          </p:cNvPr>
          <p:cNvSpPr>
            <a:spLocks/>
          </p:cNvSpPr>
          <p:nvPr/>
        </p:nvSpPr>
        <p:spPr>
          <a:xfrm>
            <a:off x="5973089" y="2127885"/>
            <a:ext cx="6218910" cy="4733467"/>
          </a:xfrm>
          <a:custGeom>
            <a:avLst/>
            <a:gdLst>
              <a:gd name="connsiteX0" fmla="*/ 0 w 6218910"/>
              <a:gd name="connsiteY0" fmla="*/ 0 h 4733467"/>
              <a:gd name="connsiteX1" fmla="*/ 6218911 w 6218910"/>
              <a:gd name="connsiteY1" fmla="*/ 0 h 4733467"/>
              <a:gd name="connsiteX2" fmla="*/ 6218911 w 6218910"/>
              <a:gd name="connsiteY2" fmla="*/ 4733468 h 4733467"/>
              <a:gd name="connsiteX3" fmla="*/ 0 w 6218910"/>
              <a:gd name="connsiteY3" fmla="*/ 4733468 h 4733467"/>
            </a:gdLst>
            <a:ahLst/>
            <a:cxnLst>
              <a:cxn ang="0">
                <a:pos x="connsiteX0" y="connsiteY0"/>
              </a:cxn>
              <a:cxn ang="0">
                <a:pos x="connsiteX1" y="connsiteY1"/>
              </a:cxn>
              <a:cxn ang="0">
                <a:pos x="connsiteX2" y="connsiteY2"/>
              </a:cxn>
              <a:cxn ang="0">
                <a:pos x="connsiteX3" y="connsiteY3"/>
              </a:cxn>
            </a:cxnLst>
            <a:rect l="l" t="t" r="r" b="b"/>
            <a:pathLst>
              <a:path w="6218910" h="4733467">
                <a:moveTo>
                  <a:pt x="0" y="0"/>
                </a:moveTo>
                <a:lnTo>
                  <a:pt x="6218911" y="0"/>
                </a:lnTo>
                <a:lnTo>
                  <a:pt x="6218911" y="4733468"/>
                </a:lnTo>
                <a:lnTo>
                  <a:pt x="0" y="4733468"/>
                </a:lnTo>
                <a:close/>
              </a:path>
            </a:pathLst>
          </a:custGeom>
          <a:solidFill>
            <a:srgbClr val="001C71"/>
          </a:solidFill>
          <a:ln w="7620" cap="flat">
            <a:noFill/>
            <a:prstDash val="solid"/>
            <a:miter/>
          </a:ln>
        </p:spPr>
        <p:txBody>
          <a:bodyPr rtlCol="0" anchor="ctr"/>
          <a:lstStyle/>
          <a:p>
            <a:pPr algn="ctr"/>
            <a:endParaRPr lang="en-US" dirty="0">
              <a:solidFill>
                <a:schemeClr val="bg1"/>
              </a:solidFill>
            </a:endParaRPr>
          </a:p>
        </p:txBody>
      </p:sp>
      <p:sp>
        <p:nvSpPr>
          <p:cNvPr id="7" name="Freeform: Shape 6">
            <a:extLst>
              <a:ext uri="{FF2B5EF4-FFF2-40B4-BE49-F238E27FC236}">
                <a16:creationId xmlns:a16="http://schemas.microsoft.com/office/drawing/2014/main" id="{7A33F914-9B68-479E-927E-2BCC81499A0A}"/>
              </a:ext>
            </a:extLst>
          </p:cNvPr>
          <p:cNvSpPr>
            <a:spLocks/>
          </p:cNvSpPr>
          <p:nvPr/>
        </p:nvSpPr>
        <p:spPr>
          <a:xfrm>
            <a:off x="0" y="2127885"/>
            <a:ext cx="5973089" cy="4733467"/>
          </a:xfrm>
          <a:custGeom>
            <a:avLst/>
            <a:gdLst>
              <a:gd name="connsiteX0" fmla="*/ 0 w 5973089"/>
              <a:gd name="connsiteY0" fmla="*/ 0 h 4733467"/>
              <a:gd name="connsiteX1" fmla="*/ 5973090 w 5973089"/>
              <a:gd name="connsiteY1" fmla="*/ 0 h 4733467"/>
              <a:gd name="connsiteX2" fmla="*/ 5973090 w 5973089"/>
              <a:gd name="connsiteY2" fmla="*/ 4733468 h 4733467"/>
              <a:gd name="connsiteX3" fmla="*/ 0 w 5973089"/>
              <a:gd name="connsiteY3" fmla="*/ 4733468 h 4733467"/>
            </a:gdLst>
            <a:ahLst/>
            <a:cxnLst>
              <a:cxn ang="0">
                <a:pos x="connsiteX0" y="connsiteY0"/>
              </a:cxn>
              <a:cxn ang="0">
                <a:pos x="connsiteX1" y="connsiteY1"/>
              </a:cxn>
              <a:cxn ang="0">
                <a:pos x="connsiteX2" y="connsiteY2"/>
              </a:cxn>
              <a:cxn ang="0">
                <a:pos x="connsiteX3" y="connsiteY3"/>
              </a:cxn>
            </a:cxnLst>
            <a:rect l="l" t="t" r="r" b="b"/>
            <a:pathLst>
              <a:path w="5973089" h="4733467">
                <a:moveTo>
                  <a:pt x="0" y="0"/>
                </a:moveTo>
                <a:lnTo>
                  <a:pt x="5973090" y="0"/>
                </a:lnTo>
                <a:lnTo>
                  <a:pt x="5973090" y="4733468"/>
                </a:lnTo>
                <a:lnTo>
                  <a:pt x="0" y="4733468"/>
                </a:lnTo>
                <a:close/>
              </a:path>
            </a:pathLst>
          </a:custGeom>
          <a:solidFill>
            <a:schemeClr val="accent1"/>
          </a:solidFill>
          <a:ln w="7620" cap="flat">
            <a:noFill/>
            <a:prstDash val="solid"/>
            <a:miter/>
          </a:ln>
        </p:spPr>
        <p:txBody>
          <a:bodyPr rtlCol="0" anchor="ctr"/>
          <a:lstStyle/>
          <a:p>
            <a:pPr algn="ctr"/>
            <a:endParaRPr lang="en-US" dirty="0">
              <a:solidFill>
                <a:schemeClr val="bg1"/>
              </a:solidFill>
            </a:endParaRPr>
          </a:p>
        </p:txBody>
      </p:sp>
      <p:sp>
        <p:nvSpPr>
          <p:cNvPr id="8" name="Freeform: Shape 7">
            <a:extLst>
              <a:ext uri="{FF2B5EF4-FFF2-40B4-BE49-F238E27FC236}">
                <a16:creationId xmlns:a16="http://schemas.microsoft.com/office/drawing/2014/main" id="{6E9905A0-FD92-43AE-B79C-61069385F7B2}"/>
              </a:ext>
              <a:ext uri="{C183D7F6-B498-43B3-948B-1728B52AA6E4}">
                <adec:decorative xmlns:adec="http://schemas.microsoft.com/office/drawing/2017/decorative" val="1"/>
              </a:ext>
            </a:extLst>
          </p:cNvPr>
          <p:cNvSpPr>
            <a:spLocks/>
          </p:cNvSpPr>
          <p:nvPr/>
        </p:nvSpPr>
        <p:spPr>
          <a:xfrm>
            <a:off x="5973089" y="3605174"/>
            <a:ext cx="655700" cy="1778965"/>
          </a:xfrm>
          <a:custGeom>
            <a:avLst/>
            <a:gdLst>
              <a:gd name="connsiteX0" fmla="*/ 655701 w 655700"/>
              <a:gd name="connsiteY0" fmla="*/ 883996 h 1778965"/>
              <a:gd name="connsiteX1" fmla="*/ 0 w 655700"/>
              <a:gd name="connsiteY1" fmla="*/ 1778965 h 1778965"/>
              <a:gd name="connsiteX2" fmla="*/ 0 w 655700"/>
              <a:gd name="connsiteY2" fmla="*/ 0 h 1778965"/>
              <a:gd name="connsiteX3" fmla="*/ 655701 w 655700"/>
              <a:gd name="connsiteY3" fmla="*/ 883996 h 1778965"/>
            </a:gdLst>
            <a:ahLst/>
            <a:cxnLst>
              <a:cxn ang="0">
                <a:pos x="connsiteX0" y="connsiteY0"/>
              </a:cxn>
              <a:cxn ang="0">
                <a:pos x="connsiteX1" y="connsiteY1"/>
              </a:cxn>
              <a:cxn ang="0">
                <a:pos x="connsiteX2" y="connsiteY2"/>
              </a:cxn>
              <a:cxn ang="0">
                <a:pos x="connsiteX3" y="connsiteY3"/>
              </a:cxn>
            </a:cxnLst>
            <a:rect l="l" t="t" r="r" b="b"/>
            <a:pathLst>
              <a:path w="655700" h="1778965">
                <a:moveTo>
                  <a:pt x="655701" y="883996"/>
                </a:moveTo>
                <a:lnTo>
                  <a:pt x="0" y="1778965"/>
                </a:lnTo>
                <a:lnTo>
                  <a:pt x="0" y="0"/>
                </a:lnTo>
                <a:lnTo>
                  <a:pt x="655701" y="883996"/>
                </a:lnTo>
                <a:close/>
              </a:path>
            </a:pathLst>
          </a:custGeom>
          <a:solidFill>
            <a:schemeClr val="accent1"/>
          </a:solidFill>
          <a:ln w="7620" cap="flat">
            <a:noFill/>
            <a:prstDash val="solid"/>
            <a:miter/>
          </a:ln>
        </p:spPr>
        <p:txBody>
          <a:bodyPr rtlCol="0" anchor="ctr"/>
          <a:lstStyle/>
          <a:p>
            <a:endParaRPr lang="en-US"/>
          </a:p>
        </p:txBody>
      </p:sp>
      <p:sp>
        <p:nvSpPr>
          <p:cNvPr id="9" name="Freeform: Shape 8" descr="Blue Ribbon ">
            <a:extLst>
              <a:ext uri="{FF2B5EF4-FFF2-40B4-BE49-F238E27FC236}">
                <a16:creationId xmlns:a16="http://schemas.microsoft.com/office/drawing/2014/main" id="{EFA291C7-698A-4A92-A3F1-6E164DE06B67}"/>
              </a:ext>
            </a:extLst>
          </p:cNvPr>
          <p:cNvSpPr>
            <a:spLocks/>
          </p:cNvSpPr>
          <p:nvPr/>
        </p:nvSpPr>
        <p:spPr>
          <a:xfrm>
            <a:off x="484935" y="1868043"/>
            <a:ext cx="3840480" cy="1532153"/>
          </a:xfrm>
          <a:custGeom>
            <a:avLst/>
            <a:gdLst>
              <a:gd name="connsiteX0" fmla="*/ 1160983 w 1160983"/>
              <a:gd name="connsiteY0" fmla="*/ 1532153 h 1532153"/>
              <a:gd name="connsiteX1" fmla="*/ 0 w 1160983"/>
              <a:gd name="connsiteY1" fmla="*/ 1035482 h 1532153"/>
              <a:gd name="connsiteX2" fmla="*/ 0 w 1160983"/>
              <a:gd name="connsiteY2" fmla="*/ 0 h 1532153"/>
              <a:gd name="connsiteX3" fmla="*/ 1160983 w 1160983"/>
              <a:gd name="connsiteY3" fmla="*/ 0 h 1532153"/>
              <a:gd name="connsiteX4" fmla="*/ 1160983 w 1160983"/>
              <a:gd name="connsiteY4" fmla="*/ 1532153 h 1532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983" h="1532153">
                <a:moveTo>
                  <a:pt x="1160983" y="1532153"/>
                </a:moveTo>
                <a:lnTo>
                  <a:pt x="0" y="1035482"/>
                </a:lnTo>
                <a:lnTo>
                  <a:pt x="0" y="0"/>
                </a:lnTo>
                <a:lnTo>
                  <a:pt x="1160983" y="0"/>
                </a:lnTo>
                <a:lnTo>
                  <a:pt x="1160983" y="1532153"/>
                </a:lnTo>
                <a:close/>
              </a:path>
            </a:pathLst>
          </a:custGeom>
          <a:solidFill>
            <a:schemeClr val="accent5"/>
          </a:solidFill>
          <a:ln w="7620" cap="flat">
            <a:noFill/>
            <a:prstDash val="solid"/>
            <a:miter/>
          </a:ln>
        </p:spPr>
        <p:txBody>
          <a:bodyPr rtlCol="0" anchor="t" anchorCtr="0"/>
          <a:lstStyle/>
          <a:p>
            <a:pPr algn="ctr"/>
            <a:r>
              <a:rPr lang="en-US" sz="2400" b="1" dirty="0">
                <a:solidFill>
                  <a:schemeClr val="bg1"/>
                </a:solidFill>
              </a:rPr>
              <a:t>Core Property Types</a:t>
            </a:r>
          </a:p>
          <a:p>
            <a:pPr algn="ctr"/>
            <a:r>
              <a:rPr lang="en-US" dirty="0">
                <a:solidFill>
                  <a:schemeClr val="bg1"/>
                </a:solidFill>
              </a:rPr>
              <a:t>Office – Multi-Family – Retail – Industrial </a:t>
            </a:r>
          </a:p>
        </p:txBody>
      </p:sp>
      <p:sp>
        <p:nvSpPr>
          <p:cNvPr id="10" name="Freeform: Shape 9">
            <a:extLst>
              <a:ext uri="{FF2B5EF4-FFF2-40B4-BE49-F238E27FC236}">
                <a16:creationId xmlns:a16="http://schemas.microsoft.com/office/drawing/2014/main" id="{56155403-D3EB-4149-9F21-B4C0405A7D6C}"/>
              </a:ext>
              <a:ext uri="{C183D7F6-B498-43B3-948B-1728B52AA6E4}">
                <adec:decorative xmlns:adec="http://schemas.microsoft.com/office/drawing/2017/decorative" val="1"/>
              </a:ext>
            </a:extLst>
          </p:cNvPr>
          <p:cNvSpPr>
            <a:spLocks/>
          </p:cNvSpPr>
          <p:nvPr/>
        </p:nvSpPr>
        <p:spPr>
          <a:xfrm>
            <a:off x="197739" y="1866900"/>
            <a:ext cx="287197" cy="260985"/>
          </a:xfrm>
          <a:custGeom>
            <a:avLst/>
            <a:gdLst>
              <a:gd name="connsiteX0" fmla="*/ 287198 w 287197"/>
              <a:gd name="connsiteY0" fmla="*/ 260985 h 260985"/>
              <a:gd name="connsiteX1" fmla="*/ 0 w 287197"/>
              <a:gd name="connsiteY1" fmla="*/ 260985 h 260985"/>
              <a:gd name="connsiteX2" fmla="*/ 287198 w 287197"/>
              <a:gd name="connsiteY2" fmla="*/ 0 h 260985"/>
              <a:gd name="connsiteX3" fmla="*/ 287198 w 287197"/>
              <a:gd name="connsiteY3" fmla="*/ 260985 h 260985"/>
            </a:gdLst>
            <a:ahLst/>
            <a:cxnLst>
              <a:cxn ang="0">
                <a:pos x="connsiteX0" y="connsiteY0"/>
              </a:cxn>
              <a:cxn ang="0">
                <a:pos x="connsiteX1" y="connsiteY1"/>
              </a:cxn>
              <a:cxn ang="0">
                <a:pos x="connsiteX2" y="connsiteY2"/>
              </a:cxn>
              <a:cxn ang="0">
                <a:pos x="connsiteX3" y="connsiteY3"/>
              </a:cxn>
            </a:cxnLst>
            <a:rect l="l" t="t" r="r" b="b"/>
            <a:pathLst>
              <a:path w="287197" h="260985">
                <a:moveTo>
                  <a:pt x="287198" y="260985"/>
                </a:moveTo>
                <a:lnTo>
                  <a:pt x="0" y="260985"/>
                </a:lnTo>
                <a:lnTo>
                  <a:pt x="287198" y="0"/>
                </a:lnTo>
                <a:lnTo>
                  <a:pt x="287198" y="260985"/>
                </a:lnTo>
                <a:close/>
              </a:path>
            </a:pathLst>
          </a:custGeom>
          <a:solidFill>
            <a:schemeClr val="accent5">
              <a:lumMod val="50000"/>
            </a:schemeClr>
          </a:solidFill>
          <a:ln w="762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4A4E4C4-0451-4338-8824-ED4E7A9675F7}"/>
              </a:ext>
              <a:ext uri="{C183D7F6-B498-43B3-948B-1728B52AA6E4}">
                <adec:decorative xmlns:adec="http://schemas.microsoft.com/office/drawing/2017/decorative" val="1"/>
              </a:ext>
            </a:extLst>
          </p:cNvPr>
          <p:cNvSpPr>
            <a:spLocks/>
          </p:cNvSpPr>
          <p:nvPr/>
        </p:nvSpPr>
        <p:spPr>
          <a:xfrm>
            <a:off x="6250076" y="1867509"/>
            <a:ext cx="287197" cy="260985"/>
          </a:xfrm>
          <a:custGeom>
            <a:avLst/>
            <a:gdLst>
              <a:gd name="connsiteX0" fmla="*/ 287198 w 287197"/>
              <a:gd name="connsiteY0" fmla="*/ 260985 h 260985"/>
              <a:gd name="connsiteX1" fmla="*/ 0 w 287197"/>
              <a:gd name="connsiteY1" fmla="*/ 260985 h 260985"/>
              <a:gd name="connsiteX2" fmla="*/ 287198 w 287197"/>
              <a:gd name="connsiteY2" fmla="*/ 0 h 260985"/>
              <a:gd name="connsiteX3" fmla="*/ 287198 w 287197"/>
              <a:gd name="connsiteY3" fmla="*/ 260985 h 260985"/>
            </a:gdLst>
            <a:ahLst/>
            <a:cxnLst>
              <a:cxn ang="0">
                <a:pos x="connsiteX0" y="connsiteY0"/>
              </a:cxn>
              <a:cxn ang="0">
                <a:pos x="connsiteX1" y="connsiteY1"/>
              </a:cxn>
              <a:cxn ang="0">
                <a:pos x="connsiteX2" y="connsiteY2"/>
              </a:cxn>
              <a:cxn ang="0">
                <a:pos x="connsiteX3" y="connsiteY3"/>
              </a:cxn>
            </a:cxnLst>
            <a:rect l="l" t="t" r="r" b="b"/>
            <a:pathLst>
              <a:path w="287197" h="260985">
                <a:moveTo>
                  <a:pt x="287198" y="260985"/>
                </a:moveTo>
                <a:lnTo>
                  <a:pt x="0" y="260985"/>
                </a:lnTo>
                <a:lnTo>
                  <a:pt x="287198" y="0"/>
                </a:lnTo>
                <a:lnTo>
                  <a:pt x="287198" y="260985"/>
                </a:lnTo>
                <a:close/>
              </a:path>
            </a:pathLst>
          </a:custGeom>
          <a:solidFill>
            <a:schemeClr val="accent1">
              <a:lumMod val="50000"/>
            </a:schemeClr>
          </a:solidFill>
          <a:ln w="7620" cap="flat">
            <a:noFill/>
            <a:prstDash val="solid"/>
            <a:miter/>
          </a:ln>
        </p:spPr>
        <p:txBody>
          <a:bodyPr rtlCol="0" anchor="ctr"/>
          <a:lstStyle/>
          <a:p>
            <a:endParaRPr lang="en-US"/>
          </a:p>
        </p:txBody>
      </p:sp>
      <p:sp>
        <p:nvSpPr>
          <p:cNvPr id="4" name="Title 3">
            <a:extLst>
              <a:ext uri="{FF2B5EF4-FFF2-40B4-BE49-F238E27FC236}">
                <a16:creationId xmlns:a16="http://schemas.microsoft.com/office/drawing/2014/main" id="{94FEAC02-9C92-41F0-8705-F36039857C12}"/>
              </a:ext>
            </a:extLst>
          </p:cNvPr>
          <p:cNvSpPr>
            <a:spLocks noGrp="1"/>
          </p:cNvSpPr>
          <p:nvPr>
            <p:ph type="title"/>
          </p:nvPr>
        </p:nvSpPr>
        <p:spPr/>
        <p:txBody>
          <a:bodyPr/>
          <a:lstStyle/>
          <a:p>
            <a:r>
              <a:rPr lang="en-US" dirty="0"/>
              <a:t>Real Estate Sectors</a:t>
            </a:r>
          </a:p>
        </p:txBody>
      </p:sp>
      <p:sp>
        <p:nvSpPr>
          <p:cNvPr id="26" name="Slide Number Placeholder 7">
            <a:extLst>
              <a:ext uri="{FF2B5EF4-FFF2-40B4-BE49-F238E27FC236}">
                <a16:creationId xmlns:a16="http://schemas.microsoft.com/office/drawing/2014/main" id="{A78CE6B1-A699-48EE-8201-2D22E95AD039}"/>
              </a:ext>
            </a:extLst>
          </p:cNvPr>
          <p:cNvSpPr txBox="1">
            <a:spLocks/>
          </p:cNvSpPr>
          <p:nvPr/>
        </p:nvSpPr>
        <p:spPr bwMode="gray">
          <a:xfrm>
            <a:off x="11626638" y="657787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400">
                <a:solidFill>
                  <a:schemeClr val="bg1"/>
                </a:solidFill>
              </a:rPr>
              <a:pPr/>
              <a:t>23</a:t>
            </a:fld>
            <a:endParaRPr lang="en-US" sz="1400" dirty="0">
              <a:solidFill>
                <a:schemeClr val="bg1"/>
              </a:solidFill>
            </a:endParaRPr>
          </a:p>
        </p:txBody>
      </p:sp>
      <p:grpSp>
        <p:nvGrpSpPr>
          <p:cNvPr id="2" name="Group 4">
            <a:extLst>
              <a:ext uri="{FF2B5EF4-FFF2-40B4-BE49-F238E27FC236}">
                <a16:creationId xmlns:a16="http://schemas.microsoft.com/office/drawing/2014/main" id="{BA7619C4-5AE0-8CF4-3DDD-C3FF9E959AD4}"/>
              </a:ext>
            </a:extLst>
          </p:cNvPr>
          <p:cNvGrpSpPr>
            <a:grpSpLocks noChangeAspect="1"/>
          </p:cNvGrpSpPr>
          <p:nvPr/>
        </p:nvGrpSpPr>
        <p:grpSpPr bwMode="auto">
          <a:xfrm>
            <a:off x="9600961" y="6569625"/>
            <a:ext cx="2161618" cy="210312"/>
            <a:chOff x="528" y="2626"/>
            <a:chExt cx="4841" cy="471"/>
          </a:xfrm>
          <a:solidFill>
            <a:schemeClr val="bg1"/>
          </a:solidFill>
        </p:grpSpPr>
        <p:sp>
          <p:nvSpPr>
            <p:cNvPr id="3" name="Freeform 5">
              <a:extLst>
                <a:ext uri="{FF2B5EF4-FFF2-40B4-BE49-F238E27FC236}">
                  <a16:creationId xmlns:a16="http://schemas.microsoft.com/office/drawing/2014/main" id="{95DB3862-3838-6669-2A0B-4DC2C623C468}"/>
                </a:ext>
              </a:extLst>
            </p:cNvPr>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
              <a:extLst>
                <a:ext uri="{FF2B5EF4-FFF2-40B4-BE49-F238E27FC236}">
                  <a16:creationId xmlns:a16="http://schemas.microsoft.com/office/drawing/2014/main" id="{EC2C2649-C62D-C922-7521-F953DC02BE65}"/>
                </a:ext>
              </a:extLst>
            </p:cNvPr>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72B9275-2856-EBB4-46E5-E86C43B8857C}"/>
                </a:ext>
              </a:extLst>
            </p:cNvPr>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8A28A3E7-BB41-B5F4-7528-206EDF6CAFDD}"/>
                </a:ext>
              </a:extLst>
            </p:cNvPr>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88592F17-D650-9D13-1FC2-7A0993F86ABF}"/>
                </a:ext>
              </a:extLst>
            </p:cNvPr>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2E127F39-C40F-5B48-8B7F-9DF4A498CFE3}"/>
                </a:ext>
              </a:extLst>
            </p:cNvPr>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1">
              <a:extLst>
                <a:ext uri="{FF2B5EF4-FFF2-40B4-BE49-F238E27FC236}">
                  <a16:creationId xmlns:a16="http://schemas.microsoft.com/office/drawing/2014/main" id="{C9B80136-491E-DE9C-B27C-DC100F571DCF}"/>
                </a:ext>
              </a:extLst>
            </p:cNvPr>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2">
              <a:extLst>
                <a:ext uri="{FF2B5EF4-FFF2-40B4-BE49-F238E27FC236}">
                  <a16:creationId xmlns:a16="http://schemas.microsoft.com/office/drawing/2014/main" id="{8FD5FF17-1242-ED45-BDD4-16B0381E12AD}"/>
                </a:ext>
              </a:extLst>
            </p:cNvPr>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3">
              <a:extLst>
                <a:ext uri="{FF2B5EF4-FFF2-40B4-BE49-F238E27FC236}">
                  <a16:creationId xmlns:a16="http://schemas.microsoft.com/office/drawing/2014/main" id="{218098E4-2EAC-3163-9576-F779B12B00A3}"/>
                </a:ext>
              </a:extLst>
            </p:cNvPr>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4">
              <a:extLst>
                <a:ext uri="{FF2B5EF4-FFF2-40B4-BE49-F238E27FC236}">
                  <a16:creationId xmlns:a16="http://schemas.microsoft.com/office/drawing/2014/main" id="{8CD31666-4FC1-BC56-E085-5BF990063D81}"/>
                </a:ext>
              </a:extLst>
            </p:cNvPr>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5">
              <a:extLst>
                <a:ext uri="{FF2B5EF4-FFF2-40B4-BE49-F238E27FC236}">
                  <a16:creationId xmlns:a16="http://schemas.microsoft.com/office/drawing/2014/main" id="{F190289E-4F71-9255-6E71-D2EEBE6D2320}"/>
                </a:ext>
              </a:extLst>
            </p:cNvPr>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6">
              <a:extLst>
                <a:ext uri="{FF2B5EF4-FFF2-40B4-BE49-F238E27FC236}">
                  <a16:creationId xmlns:a16="http://schemas.microsoft.com/office/drawing/2014/main" id="{CDDC32CB-D9B0-11DB-09DC-D0927B320085}"/>
                </a:ext>
              </a:extLst>
            </p:cNvPr>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7">
              <a:extLst>
                <a:ext uri="{FF2B5EF4-FFF2-40B4-BE49-F238E27FC236}">
                  <a16:creationId xmlns:a16="http://schemas.microsoft.com/office/drawing/2014/main" id="{C0E8BD10-023F-FDE1-DB04-BE857688FDC0}"/>
                </a:ext>
              </a:extLst>
            </p:cNvPr>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83096AD9-F1F0-DCAB-69BD-0499FB1B5D51}"/>
                </a:ext>
              </a:extLst>
            </p:cNvPr>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01DEB9B1-BE29-3B9A-BD80-DB88359AB965}"/>
                </a:ext>
              </a:extLst>
            </p:cNvPr>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0">
              <a:extLst>
                <a:ext uri="{FF2B5EF4-FFF2-40B4-BE49-F238E27FC236}">
                  <a16:creationId xmlns:a16="http://schemas.microsoft.com/office/drawing/2014/main" id="{8F9AEB0B-D8B8-EC32-718A-6CD21A14DBF3}"/>
                </a:ext>
              </a:extLst>
            </p:cNvPr>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1">
              <a:extLst>
                <a:ext uri="{FF2B5EF4-FFF2-40B4-BE49-F238E27FC236}">
                  <a16:creationId xmlns:a16="http://schemas.microsoft.com/office/drawing/2014/main" id="{6FB54364-6217-C3FD-8869-38BBCD1D34DE}"/>
                </a:ext>
              </a:extLst>
            </p:cNvPr>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2">
              <a:extLst>
                <a:ext uri="{FF2B5EF4-FFF2-40B4-BE49-F238E27FC236}">
                  <a16:creationId xmlns:a16="http://schemas.microsoft.com/office/drawing/2014/main" id="{23AF36D7-E55D-470C-4AF9-FF8EC5212B35}"/>
                </a:ext>
              </a:extLst>
            </p:cNvPr>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3">
              <a:extLst>
                <a:ext uri="{FF2B5EF4-FFF2-40B4-BE49-F238E27FC236}">
                  <a16:creationId xmlns:a16="http://schemas.microsoft.com/office/drawing/2014/main" id="{186E4376-A2F9-2733-D323-D8436684E23D}"/>
                </a:ext>
              </a:extLst>
            </p:cNvPr>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4">
              <a:extLst>
                <a:ext uri="{FF2B5EF4-FFF2-40B4-BE49-F238E27FC236}">
                  <a16:creationId xmlns:a16="http://schemas.microsoft.com/office/drawing/2014/main" id="{C36BA5F3-BC99-C67F-1785-AE1952012888}"/>
                </a:ext>
              </a:extLst>
            </p:cNvPr>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5">
              <a:extLst>
                <a:ext uri="{FF2B5EF4-FFF2-40B4-BE49-F238E27FC236}">
                  <a16:creationId xmlns:a16="http://schemas.microsoft.com/office/drawing/2014/main" id="{87C8DD0E-B817-3EC3-CB23-154BA76D0582}"/>
                </a:ext>
              </a:extLst>
            </p:cNvPr>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26" name="Picture 2" descr="Medical Office Buildings Maintenance – Property Maintenance">
            <a:extLst>
              <a:ext uri="{FF2B5EF4-FFF2-40B4-BE49-F238E27FC236}">
                <a16:creationId xmlns:a16="http://schemas.microsoft.com/office/drawing/2014/main" id="{6FBF8332-BEEE-A6E4-5AE9-984CAB088E7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624"/>
          <a:stretch/>
        </p:blipFill>
        <p:spPr bwMode="auto">
          <a:xfrm>
            <a:off x="6628789" y="5017484"/>
            <a:ext cx="2468880" cy="1494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p Rates Compress on Student Housing Deals | Wealth Management">
            <a:extLst>
              <a:ext uri="{FF2B5EF4-FFF2-40B4-BE49-F238E27FC236}">
                <a16:creationId xmlns:a16="http://schemas.microsoft.com/office/drawing/2014/main" id="{38FA9AD1-3915-60E5-388D-3A3BF7B373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6132" y="5180136"/>
            <a:ext cx="2560320" cy="13314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st Self-Storage REITs to Buy | The Motley Fool">
            <a:extLst>
              <a:ext uri="{FF2B5EF4-FFF2-40B4-BE49-F238E27FC236}">
                <a16:creationId xmlns:a16="http://schemas.microsoft.com/office/drawing/2014/main" id="{6B8DDD48-B637-57D7-55C7-2226F519BFD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188"/>
          <a:stretch/>
        </p:blipFill>
        <p:spPr bwMode="auto">
          <a:xfrm>
            <a:off x="9372124" y="3295634"/>
            <a:ext cx="2667476" cy="1554480"/>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descr="Teal Ribbon">
            <a:extLst>
              <a:ext uri="{FF2B5EF4-FFF2-40B4-BE49-F238E27FC236}">
                <a16:creationId xmlns:a16="http://schemas.microsoft.com/office/drawing/2014/main" id="{31EBA45E-9A78-41B6-B9F1-DC4E6AB3FA94}"/>
              </a:ext>
            </a:extLst>
          </p:cNvPr>
          <p:cNvSpPr>
            <a:spLocks/>
          </p:cNvSpPr>
          <p:nvPr/>
        </p:nvSpPr>
        <p:spPr>
          <a:xfrm>
            <a:off x="6538872" y="1868043"/>
            <a:ext cx="4027471" cy="1554480"/>
          </a:xfrm>
          <a:custGeom>
            <a:avLst/>
            <a:gdLst>
              <a:gd name="connsiteX0" fmla="*/ 1161059 w 1161059"/>
              <a:gd name="connsiteY0" fmla="*/ 1532153 h 1532153"/>
              <a:gd name="connsiteX1" fmla="*/ 0 w 1161059"/>
              <a:gd name="connsiteY1" fmla="*/ 1035482 h 1532153"/>
              <a:gd name="connsiteX2" fmla="*/ 0 w 1161059"/>
              <a:gd name="connsiteY2" fmla="*/ 0 h 1532153"/>
              <a:gd name="connsiteX3" fmla="*/ 1161059 w 1161059"/>
              <a:gd name="connsiteY3" fmla="*/ 0 h 1532153"/>
              <a:gd name="connsiteX4" fmla="*/ 1161059 w 1161059"/>
              <a:gd name="connsiteY4" fmla="*/ 1532153 h 1532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059" h="1532153">
                <a:moveTo>
                  <a:pt x="1161059" y="1532153"/>
                </a:moveTo>
                <a:lnTo>
                  <a:pt x="0" y="1035482"/>
                </a:lnTo>
                <a:lnTo>
                  <a:pt x="0" y="0"/>
                </a:lnTo>
                <a:lnTo>
                  <a:pt x="1161059" y="0"/>
                </a:lnTo>
                <a:lnTo>
                  <a:pt x="1161059" y="1532153"/>
                </a:lnTo>
                <a:close/>
              </a:path>
            </a:pathLst>
          </a:custGeom>
          <a:solidFill>
            <a:schemeClr val="accent1"/>
          </a:solidFill>
          <a:ln w="7620" cap="flat">
            <a:noFill/>
            <a:prstDash val="solid"/>
            <a:miter/>
          </a:ln>
        </p:spPr>
        <p:txBody>
          <a:bodyPr rtlCol="0" anchor="t" anchorCtr="0"/>
          <a:lstStyle/>
          <a:p>
            <a:pPr algn="ctr"/>
            <a:r>
              <a:rPr lang="en-US" sz="2400" b="1" dirty="0">
                <a:solidFill>
                  <a:schemeClr val="bg1"/>
                </a:solidFill>
              </a:rPr>
              <a:t>Other Property Types</a:t>
            </a:r>
          </a:p>
          <a:p>
            <a:pPr algn="ctr"/>
            <a:r>
              <a:rPr lang="en-US" dirty="0">
                <a:solidFill>
                  <a:schemeClr val="bg1"/>
                </a:solidFill>
              </a:rPr>
              <a:t>Senior Living – Self-Storage – Hotel – Medical Office – Student Housing –Data Centers – Life Sciences</a:t>
            </a:r>
          </a:p>
        </p:txBody>
      </p:sp>
      <p:pic>
        <p:nvPicPr>
          <p:cNvPr id="1030" name="Picture 6" descr="The Benefits of Hotel Investment | Travel Hotel Blog">
            <a:extLst>
              <a:ext uri="{FF2B5EF4-FFF2-40B4-BE49-F238E27FC236}">
                <a16:creationId xmlns:a16="http://schemas.microsoft.com/office/drawing/2014/main" id="{BFE983E3-42B1-8C85-4FE1-9B2CDB6168E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28871" y="3313922"/>
            <a:ext cx="2560320" cy="15361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enior Living at Cambridge Heights Apartments | St. Louis, MO">
            <a:extLst>
              <a:ext uri="{FF2B5EF4-FFF2-40B4-BE49-F238E27FC236}">
                <a16:creationId xmlns:a16="http://schemas.microsoft.com/office/drawing/2014/main" id="{68FF51D9-4DF9-DCA3-5859-09CE2F17E3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4270" y="4063811"/>
            <a:ext cx="1920240" cy="182879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Importance of a Commercial Property Manager in Real Estate">
            <a:extLst>
              <a:ext uri="{FF2B5EF4-FFF2-40B4-BE49-F238E27FC236}">
                <a16:creationId xmlns:a16="http://schemas.microsoft.com/office/drawing/2014/main" id="{EE6A811A-2B5A-9C49-4354-2190312E81D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739" y="3313922"/>
            <a:ext cx="2560320" cy="144145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ultifamily Properties">
            <a:extLst>
              <a:ext uri="{FF2B5EF4-FFF2-40B4-BE49-F238E27FC236}">
                <a16:creationId xmlns:a16="http://schemas.microsoft.com/office/drawing/2014/main" id="{B20E9006-D16B-89AE-C405-C766F86BA0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40992" y="3490613"/>
            <a:ext cx="2651760" cy="126476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ivate Investors Buy Up Retail Real Estate as Bigger Players Remain  Cautious - WSJ">
            <a:extLst>
              <a:ext uri="{FF2B5EF4-FFF2-40B4-BE49-F238E27FC236}">
                <a16:creationId xmlns:a16="http://schemas.microsoft.com/office/drawing/2014/main" id="{0299F4F0-FE72-C2BC-FC9E-CB19B860E5A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97739" y="4861527"/>
            <a:ext cx="2560320" cy="170809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ndustrial Real Estate: What Is It and What are the Benefits of having It  in Your">
            <a:extLst>
              <a:ext uri="{FF2B5EF4-FFF2-40B4-BE49-F238E27FC236}">
                <a16:creationId xmlns:a16="http://schemas.microsoft.com/office/drawing/2014/main" id="{4CD42604-4F53-DA13-6395-8FA69E24563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0992" y="4860874"/>
            <a:ext cx="2560320" cy="17068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156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Estate Outlook</a:t>
            </a:r>
          </a:p>
        </p:txBody>
      </p:sp>
      <p:graphicFrame>
        <p:nvGraphicFramePr>
          <p:cNvPr id="5" name="Table 5">
            <a:extLst>
              <a:ext uri="{FF2B5EF4-FFF2-40B4-BE49-F238E27FC236}">
                <a16:creationId xmlns:a16="http://schemas.microsoft.com/office/drawing/2014/main" id="{B2AF6805-BEA5-B24E-1F7D-69AB1912CBCC}"/>
              </a:ext>
            </a:extLst>
          </p:cNvPr>
          <p:cNvGraphicFramePr>
            <a:graphicFrameLocks noGrp="1"/>
          </p:cNvGraphicFramePr>
          <p:nvPr>
            <p:extLst>
              <p:ext uri="{D42A27DB-BD31-4B8C-83A1-F6EECF244321}">
                <p14:modId xmlns:p14="http://schemas.microsoft.com/office/powerpoint/2010/main" val="1872284950"/>
              </p:ext>
            </p:extLst>
          </p:nvPr>
        </p:nvGraphicFramePr>
        <p:xfrm>
          <a:off x="609600" y="1600200"/>
          <a:ext cx="10972800" cy="4758539"/>
        </p:xfrm>
        <a:graphic>
          <a:graphicData uri="http://schemas.openxmlformats.org/drawingml/2006/table">
            <a:tbl>
              <a:tblPr firstRow="1" bandRow="1">
                <a:tableStyleId>{3B4B98B0-60AC-42C2-AFA5-B58CD77FA1E5}</a:tableStyleId>
              </a:tblPr>
              <a:tblGrid>
                <a:gridCol w="1219200">
                  <a:extLst>
                    <a:ext uri="{9D8B030D-6E8A-4147-A177-3AD203B41FA5}">
                      <a16:colId xmlns:a16="http://schemas.microsoft.com/office/drawing/2014/main" val="1317171405"/>
                    </a:ext>
                  </a:extLst>
                </a:gridCol>
                <a:gridCol w="9753600">
                  <a:extLst>
                    <a:ext uri="{9D8B030D-6E8A-4147-A177-3AD203B41FA5}">
                      <a16:colId xmlns:a16="http://schemas.microsoft.com/office/drawing/2014/main" val="789763466"/>
                    </a:ext>
                  </a:extLst>
                </a:gridCol>
              </a:tblGrid>
              <a:tr h="380655">
                <a:tc gridSpan="2">
                  <a:txBody>
                    <a:bodyPr/>
                    <a:lstStyle/>
                    <a:p>
                      <a:pPr marL="0" indent="0">
                        <a:buFont typeface="Arial" panose="020B0604020202020204" pitchFamily="34" charset="0"/>
                        <a:buNone/>
                      </a:pPr>
                      <a:r>
                        <a:rPr lang="en-US" sz="1800" b="1" dirty="0">
                          <a:solidFill>
                            <a:schemeClr val="accent5"/>
                          </a:solidFill>
                        </a:rPr>
                        <a:t>Significant disparity across sectors:</a:t>
                      </a:r>
                    </a:p>
                  </a:txBody>
                  <a:tcPr>
                    <a:lnT w="12700" cap="flat" cmpd="sng" algn="ctr">
                      <a:noFill/>
                      <a:prstDash val="solid"/>
                      <a:round/>
                      <a:headEnd type="none" w="med" len="med"/>
                      <a:tailEnd type="none" w="med" len="med"/>
                    </a:lnT>
                  </a:tcPr>
                </a:tc>
                <a:tc hMerge="1">
                  <a:txBody>
                    <a:bodyPr/>
                    <a:lstStyle/>
                    <a:p>
                      <a:endParaRPr dirty="0"/>
                    </a:p>
                  </a:txBody>
                  <a:tcPr anchor="b">
                    <a:lnT w="12700" cap="flat" cmpd="sng" algn="ctr">
                      <a:noFill/>
                      <a:prstDash val="solid"/>
                      <a:round/>
                      <a:headEnd type="none" w="med" len="med"/>
                      <a:tailEnd type="none" w="med" len="med"/>
                    </a:lnT>
                  </a:tcPr>
                </a:tc>
                <a:extLst>
                  <a:ext uri="{0D108BD9-81ED-4DB2-BD59-A6C34878D82A}">
                    <a16:rowId xmlns:a16="http://schemas.microsoft.com/office/drawing/2014/main" val="2005310755"/>
                  </a:ext>
                </a:extLst>
              </a:tr>
              <a:tr h="1033137">
                <a:tc>
                  <a:txBody>
                    <a:bodyPr/>
                    <a:lstStyle/>
                    <a:p>
                      <a:r>
                        <a:rPr lang="en-US" sz="1400" b="1"/>
                        <a:t>Multifamily</a:t>
                      </a:r>
                    </a:p>
                  </a:txBody>
                  <a:tcPr/>
                </a:tc>
                <a:tc>
                  <a:txBody>
                    <a:bodyPr/>
                    <a:lstStyle/>
                    <a:p>
                      <a:pPr marL="171450" indent="-171450">
                        <a:buFont typeface="Arial" panose="020B0604020202020204" pitchFamily="34" charset="0"/>
                        <a:buChar char="•"/>
                      </a:pPr>
                      <a:r>
                        <a:rPr lang="en-US" sz="1400" b="0" dirty="0"/>
                        <a:t>Fundamental undersupply of U.S. housing</a:t>
                      </a:r>
                    </a:p>
                    <a:p>
                      <a:pPr marL="171450" indent="-171450">
                        <a:buFont typeface="Arial" panose="020B0604020202020204" pitchFamily="34" charset="0"/>
                        <a:buChar char="•"/>
                      </a:pPr>
                      <a:r>
                        <a:rPr lang="en-US" sz="1400" b="0" dirty="0"/>
                        <a:t>Home ownership challenging due to low-inventory, elevated pricing and high mortgage rates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Elevated construction costs, supply chain issues, higher debt costs and labor shortages keeping construction in check</a:t>
                      </a:r>
                    </a:p>
                    <a:p>
                      <a:pPr marL="171450" indent="-171450">
                        <a:buFont typeface="Arial" panose="020B0604020202020204" pitchFamily="34" charset="0"/>
                        <a:buChar char="•"/>
                      </a:pPr>
                      <a:r>
                        <a:rPr lang="en-US" sz="1400" b="0" dirty="0"/>
                        <a:t>Over supply in certain markets will dampen near term performance</a:t>
                      </a:r>
                    </a:p>
                  </a:txBody>
                  <a:tcPr/>
                </a:tc>
                <a:extLst>
                  <a:ext uri="{0D108BD9-81ED-4DB2-BD59-A6C34878D82A}">
                    <a16:rowId xmlns:a16="http://schemas.microsoft.com/office/drawing/2014/main" val="858256733"/>
                  </a:ext>
                </a:extLst>
              </a:tr>
              <a:tr h="941221">
                <a:tc>
                  <a:txBody>
                    <a:bodyPr/>
                    <a:lstStyle/>
                    <a:p>
                      <a:r>
                        <a:rPr lang="en-US" sz="1400" b="1"/>
                        <a:t>Industrial</a:t>
                      </a:r>
                    </a:p>
                  </a:txBody>
                  <a:tcPr/>
                </a:tc>
                <a:tc>
                  <a:txBody>
                    <a:bodyPr/>
                    <a:lstStyle/>
                    <a:p>
                      <a:pPr marL="171450" indent="-171450">
                        <a:buFont typeface="Arial" panose="020B0604020202020204" pitchFamily="34" charset="0"/>
                        <a:buChar char="•"/>
                      </a:pPr>
                      <a:r>
                        <a:rPr lang="en-US" sz="1400" b="0" dirty="0"/>
                        <a:t>Continued growth of e-commerce and shortening supply chains supporting strong demand for space</a:t>
                      </a:r>
                    </a:p>
                    <a:p>
                      <a:pPr marL="171450" indent="-171450">
                        <a:buFont typeface="Arial" panose="020B0604020202020204" pitchFamily="34" charset="0"/>
                        <a:buChar char="•"/>
                      </a:pPr>
                      <a:r>
                        <a:rPr lang="en-US" sz="1400" b="0" dirty="0"/>
                        <a:t>Fall-off in construction starts should lead to under supply in certain markets</a:t>
                      </a:r>
                    </a:p>
                    <a:p>
                      <a:pPr marL="171450" indent="-171450">
                        <a:buFont typeface="Arial" panose="020B0604020202020204" pitchFamily="34" charset="0"/>
                        <a:buChar char="•"/>
                      </a:pPr>
                      <a:r>
                        <a:rPr lang="en-US" sz="1400" b="0" dirty="0"/>
                        <a:t>Overall vacancy rates at record lows</a:t>
                      </a:r>
                    </a:p>
                    <a:p>
                      <a:pPr marL="171450" indent="-171450">
                        <a:buFont typeface="Arial" panose="020B0604020202020204" pitchFamily="34" charset="0"/>
                        <a:buChar char="•"/>
                      </a:pPr>
                      <a:r>
                        <a:rPr lang="en-US" sz="1400" b="0" dirty="0"/>
                        <a:t>Aging warehouse inventory and shortage of newer modern assets</a:t>
                      </a:r>
                    </a:p>
                  </a:txBody>
                  <a:tcPr/>
                </a:tc>
                <a:extLst>
                  <a:ext uri="{0D108BD9-81ED-4DB2-BD59-A6C34878D82A}">
                    <a16:rowId xmlns:a16="http://schemas.microsoft.com/office/drawing/2014/main" val="328127436"/>
                  </a:ext>
                </a:extLst>
              </a:tr>
              <a:tr h="1413766">
                <a:tc>
                  <a:txBody>
                    <a:bodyPr/>
                    <a:lstStyle/>
                    <a:p>
                      <a:r>
                        <a:rPr lang="en-US" sz="1400" b="1"/>
                        <a:t> Office</a:t>
                      </a:r>
                    </a:p>
                  </a:txBody>
                  <a:tcPr/>
                </a:tc>
                <a:tc>
                  <a:txBody>
                    <a:bodyPr/>
                    <a:lstStyle/>
                    <a:p>
                      <a:pPr marL="171450" indent="-171450">
                        <a:buFont typeface="Arial" panose="020B0604020202020204" pitchFamily="34" charset="0"/>
                        <a:buChar char="•"/>
                      </a:pPr>
                      <a:r>
                        <a:rPr lang="en-US" sz="1400" b="0"/>
                        <a:t>Strong adoption of hybrid work arrangements likely to persist leading to continued downsizings and reduced uptake</a:t>
                      </a:r>
                    </a:p>
                    <a:p>
                      <a:pPr marL="171450" indent="-171450">
                        <a:buFont typeface="Arial" panose="020B0604020202020204" pitchFamily="34" charset="0"/>
                        <a:buChar char="•"/>
                      </a:pPr>
                      <a:r>
                        <a:rPr lang="en-US" sz="1400" b="0"/>
                        <a:t>Anemic Return to Office (RTO) rates in most key U.S. cities - office re-entry rates in major markets stabilized in Q4 at just under 50%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t>Vacancy rates (approximately 20.0%) reached highest levels since early 1990s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a:t>Evidence of distress mounting as number of big office defaults rise</a:t>
                      </a:r>
                    </a:p>
                    <a:p>
                      <a:pPr marL="171450" indent="-171450">
                        <a:buFont typeface="Arial" panose="020B0604020202020204" pitchFamily="34" charset="0"/>
                        <a:buChar char="•"/>
                      </a:pPr>
                      <a:r>
                        <a:rPr lang="en-US" sz="1400" b="0"/>
                        <a:t>Limited credit available for office assets</a:t>
                      </a:r>
                    </a:p>
                  </a:txBody>
                  <a:tcPr/>
                </a:tc>
                <a:extLst>
                  <a:ext uri="{0D108BD9-81ED-4DB2-BD59-A6C34878D82A}">
                    <a16:rowId xmlns:a16="http://schemas.microsoft.com/office/drawing/2014/main" val="651278917"/>
                  </a:ext>
                </a:extLst>
              </a:tr>
              <a:tr h="986101">
                <a:tc>
                  <a:txBody>
                    <a:bodyPr/>
                    <a:lstStyle/>
                    <a:p>
                      <a:r>
                        <a:rPr lang="en-US" sz="1400" b="1"/>
                        <a:t>Retail</a:t>
                      </a:r>
                    </a:p>
                  </a:txBody>
                  <a:tcPr/>
                </a:tc>
                <a:tc>
                  <a:txBody>
                    <a:bodyPr/>
                    <a:lstStyle/>
                    <a:p>
                      <a:pPr marL="171450" indent="-171450">
                        <a:buFont typeface="Arial" panose="020B0604020202020204" pitchFamily="34" charset="0"/>
                        <a:buChar char="•"/>
                      </a:pPr>
                      <a:r>
                        <a:rPr lang="en-US" sz="1400" b="0" dirty="0"/>
                        <a:t>Supply rebalance supporting demand for space – new supply at record lows over last several years</a:t>
                      </a:r>
                    </a:p>
                    <a:p>
                      <a:pPr marL="171450" indent="-171450">
                        <a:buFont typeface="Arial" panose="020B0604020202020204" pitchFamily="34" charset="0"/>
                        <a:buChar char="•"/>
                      </a:pPr>
                      <a:r>
                        <a:rPr lang="en-US" sz="1400" b="0" dirty="0"/>
                        <a:t>Vacancy rate at lowest level in 15 years</a:t>
                      </a:r>
                    </a:p>
                    <a:p>
                      <a:pPr marL="171450" indent="-171450">
                        <a:buFont typeface="Arial" panose="020B0604020202020204" pitchFamily="34" charset="0"/>
                        <a:buChar char="•"/>
                      </a:pPr>
                      <a:r>
                        <a:rPr lang="en-US" sz="1400" b="0" dirty="0"/>
                        <a:t>Leasing demand in certain sectors very robust, particularly grocery anchored and neighborhood centers</a:t>
                      </a:r>
                    </a:p>
                    <a:p>
                      <a:pPr marL="171450" indent="-171450">
                        <a:buFont typeface="Arial" panose="020B0604020202020204" pitchFamily="34" charset="0"/>
                        <a:buChar char="•"/>
                      </a:pPr>
                      <a:r>
                        <a:rPr lang="en-US" sz="1400" b="0" dirty="0"/>
                        <a:t>Malls and urban centers remain under pressure</a:t>
                      </a:r>
                    </a:p>
                  </a:txBody>
                  <a:tcPr/>
                </a:tc>
                <a:extLst>
                  <a:ext uri="{0D108BD9-81ED-4DB2-BD59-A6C34878D82A}">
                    <a16:rowId xmlns:a16="http://schemas.microsoft.com/office/drawing/2014/main" val="2615955611"/>
                  </a:ext>
                </a:extLst>
              </a:tr>
            </a:tbl>
          </a:graphicData>
        </a:graphic>
      </p:graphicFrame>
    </p:spTree>
    <p:custDataLst>
      <p:tags r:id="rId1"/>
    </p:custDataLst>
    <p:extLst>
      <p:ext uri="{BB962C8B-B14F-4D97-AF65-F5344CB8AC3E}">
        <p14:creationId xmlns:p14="http://schemas.microsoft.com/office/powerpoint/2010/main" val="1210787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Estate Outlook</a:t>
            </a:r>
          </a:p>
        </p:txBody>
      </p:sp>
      <p:graphicFrame>
        <p:nvGraphicFramePr>
          <p:cNvPr id="5" name="Table 5">
            <a:extLst>
              <a:ext uri="{FF2B5EF4-FFF2-40B4-BE49-F238E27FC236}">
                <a16:creationId xmlns:a16="http://schemas.microsoft.com/office/drawing/2014/main" id="{B2AF6805-BEA5-B24E-1F7D-69AB1912CBCC}"/>
              </a:ext>
            </a:extLst>
          </p:cNvPr>
          <p:cNvGraphicFramePr>
            <a:graphicFrameLocks noGrp="1"/>
          </p:cNvGraphicFramePr>
          <p:nvPr>
            <p:extLst>
              <p:ext uri="{D42A27DB-BD31-4B8C-83A1-F6EECF244321}">
                <p14:modId xmlns:p14="http://schemas.microsoft.com/office/powerpoint/2010/main" val="3703038678"/>
              </p:ext>
            </p:extLst>
          </p:nvPr>
        </p:nvGraphicFramePr>
        <p:xfrm>
          <a:off x="609600" y="1600200"/>
          <a:ext cx="10972800" cy="4118763"/>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1317171405"/>
                    </a:ext>
                  </a:extLst>
                </a:gridCol>
                <a:gridCol w="9220200">
                  <a:extLst>
                    <a:ext uri="{9D8B030D-6E8A-4147-A177-3AD203B41FA5}">
                      <a16:colId xmlns:a16="http://schemas.microsoft.com/office/drawing/2014/main" val="789763466"/>
                    </a:ext>
                  </a:extLst>
                </a:gridCol>
              </a:tblGrid>
              <a:tr h="369723">
                <a:tc gridSpan="2">
                  <a:txBody>
                    <a:bodyPr/>
                    <a:lstStyle/>
                    <a:p>
                      <a:pPr marL="0" indent="0">
                        <a:lnSpc>
                          <a:spcPct val="100000"/>
                        </a:lnSpc>
                        <a:spcBef>
                          <a:spcPts val="0"/>
                        </a:spcBef>
                        <a:buNone/>
                      </a:pPr>
                      <a:r>
                        <a:rPr lang="en-US" sz="1800" dirty="0">
                          <a:solidFill>
                            <a:schemeClr val="accent5"/>
                          </a:solidFill>
                        </a:rPr>
                        <a:t>Significant disparity across sectors:</a:t>
                      </a:r>
                    </a:p>
                  </a:txBody>
                  <a:tcPr>
                    <a:lnT w="12700" cap="flat" cmpd="sng" algn="ctr">
                      <a:noFill/>
                      <a:prstDash val="solid"/>
                      <a:round/>
                      <a:headEnd type="none" w="med" len="med"/>
                      <a:tailEnd type="none" w="med" len="med"/>
                    </a:lnT>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txBody>
                  <a:tcPr/>
                </a:tc>
                <a:extLst>
                  <a:ext uri="{0D108BD9-81ED-4DB2-BD59-A6C34878D82A}">
                    <a16:rowId xmlns:a16="http://schemas.microsoft.com/office/drawing/2014/main" val="1684045973"/>
                  </a:ext>
                </a:extLst>
              </a:tr>
              <a:tr h="897789">
                <a:tc>
                  <a:txBody>
                    <a:bodyPr/>
                    <a:lstStyle/>
                    <a:p>
                      <a:r>
                        <a:rPr lang="en-US" sz="1400" b="1" dirty="0"/>
                        <a:t>Other Residential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err="1"/>
                        <a:t>SFR</a:t>
                      </a:r>
                      <a:r>
                        <a:rPr lang="en-US" sz="1400" b="0" dirty="0"/>
                        <a:t>: Strong demographical tailwinds in addition to home affordability challenges driving demand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Affordable Housing: Strong and stable tenant demand, undersupply in most markets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Manufactured Homes: Limited supply, housing deficit for renter co-</a:t>
                      </a:r>
                      <a:r>
                        <a:rPr lang="en-US" sz="1400" b="0" dirty="0" err="1"/>
                        <a:t>hort</a:t>
                      </a:r>
                      <a:r>
                        <a:rPr lang="en-US" sz="1400" b="0" dirty="0"/>
                        <a:t> and affordability issues supporting demand</a:t>
                      </a:r>
                    </a:p>
                  </a:txBody>
                  <a:tcPr/>
                </a:tc>
                <a:extLst>
                  <a:ext uri="{0D108BD9-81ED-4DB2-BD59-A6C34878D82A}">
                    <a16:rowId xmlns:a16="http://schemas.microsoft.com/office/drawing/2014/main" val="3451835241"/>
                  </a:ext>
                </a:extLst>
              </a:tr>
              <a:tr h="492336">
                <a:tc>
                  <a:txBody>
                    <a:bodyPr/>
                    <a:lstStyle/>
                    <a:p>
                      <a:r>
                        <a:rPr lang="en-US" sz="1400" b="1"/>
                        <a:t>Student Housing</a:t>
                      </a:r>
                    </a:p>
                  </a:txBody>
                  <a:tcPr/>
                </a:tc>
                <a:tc>
                  <a:txBody>
                    <a:bodyPr/>
                    <a:lstStyle/>
                    <a:p>
                      <a:pPr marL="171450" indent="-171450">
                        <a:buFont typeface="Arial" panose="020B0604020202020204" pitchFamily="34" charset="0"/>
                        <a:buChar char="•"/>
                      </a:pPr>
                      <a:r>
                        <a:rPr lang="en-US" sz="1400" b="0"/>
                        <a:t>Sector benefiting from strong college enrollment and high occupancy rates</a:t>
                      </a:r>
                    </a:p>
                    <a:p>
                      <a:pPr marL="171450" indent="-171450">
                        <a:buFont typeface="Arial" panose="020B0604020202020204" pitchFamily="34" charset="0"/>
                        <a:buChar char="•"/>
                      </a:pPr>
                      <a:r>
                        <a:rPr lang="en-US" sz="1400" b="0"/>
                        <a:t>Undersupply in certain markets </a:t>
                      </a:r>
                    </a:p>
                  </a:txBody>
                  <a:tcPr/>
                </a:tc>
                <a:extLst>
                  <a:ext uri="{0D108BD9-81ED-4DB2-BD59-A6C34878D82A}">
                    <a16:rowId xmlns:a16="http://schemas.microsoft.com/office/drawing/2014/main" val="1502293815"/>
                  </a:ext>
                </a:extLst>
              </a:tr>
              <a:tr h="695063">
                <a:tc>
                  <a:txBody>
                    <a:bodyPr/>
                    <a:lstStyle/>
                    <a:p>
                      <a:r>
                        <a:rPr lang="en-US" sz="1400" b="1"/>
                        <a:t>Hospitality</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t>Recovery in sector supported by increases in leisure and group demand as well as business travel to a lesser extent</a:t>
                      </a:r>
                    </a:p>
                    <a:p>
                      <a:pPr marL="171450" indent="-171450">
                        <a:buFont typeface="Arial" panose="020B0604020202020204" pitchFamily="34" charset="0"/>
                        <a:buChar char="•"/>
                      </a:pPr>
                      <a:r>
                        <a:rPr lang="en-US" sz="1400" b="0"/>
                        <a:t>Business sector slower to recover</a:t>
                      </a:r>
                    </a:p>
                  </a:txBody>
                  <a:tcPr/>
                </a:tc>
                <a:extLst>
                  <a:ext uri="{0D108BD9-81ED-4DB2-BD59-A6C34878D82A}">
                    <a16:rowId xmlns:a16="http://schemas.microsoft.com/office/drawing/2014/main" val="810182411"/>
                  </a:ext>
                </a:extLst>
              </a:tr>
              <a:tr h="492336">
                <a:tc>
                  <a:txBody>
                    <a:bodyPr/>
                    <a:lstStyle/>
                    <a:p>
                      <a:r>
                        <a:rPr lang="en-US" sz="1400" b="1"/>
                        <a:t>Data Centers</a:t>
                      </a:r>
                    </a:p>
                  </a:txBody>
                  <a:tcPr/>
                </a:tc>
                <a:tc>
                  <a:txBody>
                    <a:bodyPr/>
                    <a:lstStyle/>
                    <a:p>
                      <a:pPr marL="171450" indent="-171450">
                        <a:buFont typeface="Arial" panose="020B0604020202020204" pitchFamily="34" charset="0"/>
                        <a:buChar char="•"/>
                      </a:pPr>
                      <a:r>
                        <a:rPr lang="en-US" sz="1400" b="0"/>
                        <a:t>Growth in cloud computing driving demand – advances in AI expected to fuel growth in coming years</a:t>
                      </a:r>
                    </a:p>
                    <a:p>
                      <a:pPr marL="171450" indent="-171450">
                        <a:buFont typeface="Arial" panose="020B0604020202020204" pitchFamily="34" charset="0"/>
                        <a:buChar char="•"/>
                      </a:pPr>
                      <a:r>
                        <a:rPr lang="en-US" sz="1400" b="0"/>
                        <a:t>Vacancies at all time lows, driving record rental growth</a:t>
                      </a:r>
                    </a:p>
                  </a:txBody>
                  <a:tcPr/>
                </a:tc>
                <a:extLst>
                  <a:ext uri="{0D108BD9-81ED-4DB2-BD59-A6C34878D82A}">
                    <a16:rowId xmlns:a16="http://schemas.microsoft.com/office/drawing/2014/main" val="2637746632"/>
                  </a:ext>
                </a:extLst>
              </a:tr>
              <a:tr h="492336">
                <a:tc>
                  <a:txBody>
                    <a:bodyPr/>
                    <a:lstStyle/>
                    <a:p>
                      <a:r>
                        <a:rPr lang="en-US" sz="1400" b="1"/>
                        <a:t>Self Storage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t>Tenant demand strong - </a:t>
                      </a:r>
                      <a:r>
                        <a:rPr lang="en-US" sz="1400" dirty="0"/>
                        <a:t>Sector benefiting from migration, WRH, uptick in household consolidation, downsizing</a:t>
                      </a:r>
                    </a:p>
                    <a:p>
                      <a:pPr marL="171450" indent="-171450">
                        <a:buFont typeface="Arial" panose="020B0604020202020204" pitchFamily="34" charset="0"/>
                        <a:buChar char="•"/>
                      </a:pPr>
                      <a:r>
                        <a:rPr lang="en-US" sz="1400" b="0" dirty="0"/>
                        <a:t>Fragmented ownership creating opportunities</a:t>
                      </a:r>
                    </a:p>
                  </a:txBody>
                  <a:tcPr/>
                </a:tc>
                <a:extLst>
                  <a:ext uri="{0D108BD9-81ED-4DB2-BD59-A6C34878D82A}">
                    <a16:rowId xmlns:a16="http://schemas.microsoft.com/office/drawing/2014/main" val="2015842115"/>
                  </a:ext>
                </a:extLst>
              </a:tr>
              <a:tr h="492336">
                <a:tc>
                  <a:txBody>
                    <a:bodyPr/>
                    <a:lstStyle/>
                    <a:p>
                      <a:r>
                        <a:rPr lang="en-US" sz="1400" b="1"/>
                        <a:t>Senior Living</a:t>
                      </a:r>
                    </a:p>
                  </a:txBody>
                  <a:tcPr/>
                </a:tc>
                <a:tc>
                  <a:txBody>
                    <a:bodyPr/>
                    <a:lstStyle/>
                    <a:p>
                      <a:pPr marL="171450" indent="-171450">
                        <a:buFont typeface="Arial" panose="020B0604020202020204" pitchFamily="34" charset="0"/>
                        <a:buChar char="•"/>
                      </a:pPr>
                      <a:r>
                        <a:rPr lang="en-US" sz="1400" b="0" dirty="0"/>
                        <a:t>Ageing inventory of facilities with many now considered functionally obsolete</a:t>
                      </a:r>
                    </a:p>
                    <a:p>
                      <a:pPr marL="171450" indent="-171450">
                        <a:buFont typeface="Arial" panose="020B0604020202020204" pitchFamily="34" charset="0"/>
                        <a:buChar char="•"/>
                      </a:pPr>
                      <a:r>
                        <a:rPr lang="en-US" sz="1400" b="0" dirty="0"/>
                        <a:t>Ageing population continues to support tenant demand</a:t>
                      </a:r>
                    </a:p>
                  </a:txBody>
                  <a:tcPr/>
                </a:tc>
                <a:extLst>
                  <a:ext uri="{0D108BD9-81ED-4DB2-BD59-A6C34878D82A}">
                    <a16:rowId xmlns:a16="http://schemas.microsoft.com/office/drawing/2014/main" val="179208073"/>
                  </a:ext>
                </a:extLst>
              </a:tr>
            </a:tbl>
          </a:graphicData>
        </a:graphic>
      </p:graphicFrame>
    </p:spTree>
    <p:custDataLst>
      <p:tags r:id="rId1"/>
    </p:custDataLst>
    <p:extLst>
      <p:ext uri="{BB962C8B-B14F-4D97-AF65-F5344CB8AC3E}">
        <p14:creationId xmlns:p14="http://schemas.microsoft.com/office/powerpoint/2010/main" val="2082561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Residential–Short-term Headwinds</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59080" y="1752600"/>
            <a:ext cx="8656320" cy="4343400"/>
          </a:xfrm>
        </p:spPr>
        <p:txBody>
          <a:bodyPr/>
          <a:lstStyle/>
          <a:p>
            <a:pPr>
              <a:spcBef>
                <a:spcPts val="600"/>
              </a:spcBef>
              <a:spcAft>
                <a:spcPts val="600"/>
              </a:spcAft>
              <a:buFont typeface="Symbol" panose="05050102010706020507" pitchFamily="18" charset="2"/>
              <a:buChar char=""/>
            </a:pPr>
            <a:r>
              <a:rPr lang="en-US" sz="2000" dirty="0"/>
              <a:t>Slow down in mid-2022</a:t>
            </a:r>
          </a:p>
          <a:p>
            <a:pPr lvl="1">
              <a:spcBef>
                <a:spcPts val="600"/>
              </a:spcBef>
              <a:spcAft>
                <a:spcPts val="600"/>
              </a:spcAft>
              <a:buFont typeface="Arial" panose="020B0604020202020204" pitchFamily="34" charset="0"/>
              <a:buChar char="•"/>
            </a:pPr>
            <a:r>
              <a:rPr lang="en-US" sz="1800" dirty="0"/>
              <a:t>Household formation weakened amidst economic uncertainty</a:t>
            </a:r>
          </a:p>
          <a:p>
            <a:pPr lvl="1">
              <a:spcBef>
                <a:spcPts val="600"/>
              </a:spcBef>
              <a:spcAft>
                <a:spcPts val="600"/>
              </a:spcAft>
              <a:buFont typeface="Arial" panose="020B0604020202020204" pitchFamily="34" charset="0"/>
              <a:buChar char="•"/>
            </a:pPr>
            <a:r>
              <a:rPr lang="en-US" sz="1800" dirty="0"/>
              <a:t>Leasing activity slowed </a:t>
            </a:r>
          </a:p>
          <a:p>
            <a:pPr lvl="1">
              <a:spcBef>
                <a:spcPts val="600"/>
              </a:spcBef>
              <a:spcAft>
                <a:spcPts val="600"/>
              </a:spcAft>
              <a:buFont typeface="Arial" panose="020B0604020202020204" pitchFamily="34" charset="0"/>
              <a:buChar char="•"/>
            </a:pPr>
            <a:r>
              <a:rPr lang="en-US" sz="1800" dirty="0"/>
              <a:t>Net absorption turned negative</a:t>
            </a:r>
          </a:p>
          <a:p>
            <a:pPr lvl="1">
              <a:spcBef>
                <a:spcPts val="600"/>
              </a:spcBef>
              <a:spcAft>
                <a:spcPts val="600"/>
              </a:spcAft>
              <a:buFont typeface="Arial" panose="020B0604020202020204" pitchFamily="34" charset="0"/>
              <a:buChar char="•"/>
            </a:pPr>
            <a:r>
              <a:rPr lang="en-US" sz="1800" dirty="0"/>
              <a:t>Household formation moderated</a:t>
            </a:r>
          </a:p>
          <a:p>
            <a:pPr>
              <a:spcBef>
                <a:spcPts val="600"/>
              </a:spcBef>
              <a:spcAft>
                <a:spcPts val="600"/>
              </a:spcAft>
              <a:buFont typeface="Symbol" panose="05050102010706020507" pitchFamily="18" charset="2"/>
              <a:buChar char=""/>
            </a:pPr>
            <a:r>
              <a:rPr lang="en-US" sz="2000" dirty="0"/>
              <a:t>Surge in new deliveries causing vacancy to increase and rental growth to decelerate</a:t>
            </a:r>
          </a:p>
          <a:p>
            <a:pPr lvl="1">
              <a:spcBef>
                <a:spcPts val="600"/>
              </a:spcBef>
              <a:spcAft>
                <a:spcPts val="600"/>
              </a:spcAft>
              <a:buFont typeface="Arial" panose="020B0604020202020204" pitchFamily="34" charset="0"/>
              <a:buChar char="•"/>
            </a:pPr>
            <a:r>
              <a:rPr lang="en-US" sz="1800" dirty="0"/>
              <a:t>Vacancy expected to peak in 2024 but fall thereafter as new deliveries slow</a:t>
            </a:r>
          </a:p>
          <a:p>
            <a:pPr>
              <a:spcBef>
                <a:spcPts val="600"/>
              </a:spcBef>
              <a:spcAft>
                <a:spcPts val="600"/>
              </a:spcAft>
              <a:buFont typeface="Symbol" panose="05050102010706020507" pitchFamily="18" charset="2"/>
              <a:buChar char=""/>
            </a:pPr>
            <a:r>
              <a:rPr lang="en-US" sz="2000" dirty="0"/>
              <a:t>Valuations softening and cap rate expansion</a:t>
            </a:r>
          </a:p>
          <a:p>
            <a:pPr>
              <a:spcBef>
                <a:spcPts val="600"/>
              </a:spcBef>
              <a:spcAft>
                <a:spcPts val="600"/>
              </a:spcAft>
              <a:buFont typeface="Symbol" panose="05050102010706020507" pitchFamily="18" charset="2"/>
              <a:buChar char=""/>
            </a:pPr>
            <a:r>
              <a:rPr lang="en-US" sz="2000" dirty="0"/>
              <a:t>In the near-term renter demand will struggle to keep pace with supply </a:t>
            </a:r>
          </a:p>
        </p:txBody>
      </p:sp>
      <p:sp>
        <p:nvSpPr>
          <p:cNvPr id="4" name="Text Placeholder 2">
            <a:extLst>
              <a:ext uri="{FF2B5EF4-FFF2-40B4-BE49-F238E27FC236}">
                <a16:creationId xmlns:a16="http://schemas.microsoft.com/office/drawing/2014/main" id="{B4274B82-CA91-4285-AF41-6B14E3FF498C}"/>
              </a:ext>
            </a:extLst>
          </p:cNvPr>
          <p:cNvSpPr txBox="1">
            <a:spLocks/>
          </p:cNvSpPr>
          <p:nvPr/>
        </p:nvSpPr>
        <p:spPr>
          <a:xfrm>
            <a:off x="152400" y="1084421"/>
            <a:ext cx="11811001" cy="457200"/>
          </a:xfrm>
          <a:prstGeom prst="rect">
            <a:avLst/>
          </a:prstGeom>
        </p:spPr>
        <p:txBody>
          <a:bodyPr vert="horz" lIns="91440" tIns="45720" rIns="91440" bIns="45720" rtlCol="0">
            <a:noAutofit/>
          </a:bodyPr>
          <a:lstStyle>
            <a:defPPr>
              <a:defRPr lang="en-US"/>
            </a:defPPr>
            <a:lvl1pPr indent="0">
              <a:lnSpc>
                <a:spcPct val="90000"/>
              </a:lnSpc>
              <a:spcBef>
                <a:spcPts val="1800"/>
              </a:spcBef>
              <a:buClr>
                <a:schemeClr val="accent5"/>
              </a:buClr>
              <a:buFont typeface="Symbol" panose="05050102010706020507" pitchFamily="18" charset="2"/>
              <a:buNone/>
              <a:defRPr sz="2400" b="1" baseline="0">
                <a:solidFill>
                  <a:schemeClr val="accent5"/>
                </a:solidFill>
              </a:defRPr>
            </a:lvl1pPr>
            <a:lvl2pPr marL="312737" lvl="1" indent="0">
              <a:lnSpc>
                <a:spcPct val="90000"/>
              </a:lnSpc>
              <a:spcBef>
                <a:spcPts val="900"/>
              </a:spcBef>
              <a:buClr>
                <a:schemeClr val="accent5"/>
              </a:buClr>
              <a:buFont typeface="Arial" panose="020B0604020202020204" pitchFamily="34" charset="0"/>
              <a:buNone/>
              <a:defRPr sz="2000"/>
            </a:lvl2pPr>
            <a:lvl3pPr marL="823913" indent="-223838">
              <a:lnSpc>
                <a:spcPct val="90000"/>
              </a:lnSpc>
              <a:spcBef>
                <a:spcPts val="600"/>
              </a:spcBef>
              <a:buClr>
                <a:schemeClr val="accent5"/>
              </a:buClr>
              <a:buFont typeface="Arial" panose="020B0604020202020204" pitchFamily="34" charset="0"/>
              <a:buChar char="•"/>
              <a:defRPr sz="2000"/>
            </a:lvl3pPr>
            <a:lvl4pPr marL="1041400" indent="-206375">
              <a:lnSpc>
                <a:spcPct val="90000"/>
              </a:lnSpc>
              <a:spcBef>
                <a:spcPts val="600"/>
              </a:spcBef>
              <a:buClr>
                <a:schemeClr val="accent5"/>
              </a:buClr>
              <a:buFont typeface="Arial" panose="020B0604020202020204" pitchFamily="34" charset="0"/>
              <a:buChar char="−"/>
            </a:lvl4pPr>
            <a:lvl5pPr marL="1223963" indent="-182563">
              <a:lnSpc>
                <a:spcPct val="90000"/>
              </a:lnSpc>
              <a:spcBef>
                <a:spcPts val="600"/>
              </a:spcBef>
              <a:buClr>
                <a:schemeClr val="accent5"/>
              </a:buClr>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Price adjustment post-Covid demand surge </a:t>
            </a:r>
          </a:p>
        </p:txBody>
      </p:sp>
      <p:sp>
        <p:nvSpPr>
          <p:cNvPr id="7" name="Rectangle 6">
            <a:extLst>
              <a:ext uri="{FF2B5EF4-FFF2-40B4-BE49-F238E27FC236}">
                <a16:creationId xmlns:a16="http://schemas.microsoft.com/office/drawing/2014/main" id="{CF633942-848A-089A-B6C6-16ABE6EFD3D4}"/>
              </a:ext>
            </a:extLst>
          </p:cNvPr>
          <p:cNvSpPr>
            <a:spLocks noChangeArrowheads="1"/>
          </p:cNvSpPr>
          <p:nvPr/>
        </p:nvSpPr>
        <p:spPr bwMode="auto">
          <a:xfrm>
            <a:off x="76200" y="6629400"/>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TA Realty, CBRE</a:t>
            </a:r>
          </a:p>
        </p:txBody>
      </p:sp>
    </p:spTree>
    <p:extLst>
      <p:ext uri="{BB962C8B-B14F-4D97-AF65-F5344CB8AC3E}">
        <p14:creationId xmlns:p14="http://schemas.microsoft.com/office/powerpoint/2010/main" val="4016909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Residential–Fundamentals Strong over Longer-term</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36989" y="2002012"/>
            <a:ext cx="6536743" cy="4398787"/>
          </a:xfrm>
        </p:spPr>
        <p:txBody>
          <a:bodyPr/>
          <a:lstStyle/>
          <a:p>
            <a:pPr>
              <a:spcBef>
                <a:spcPts val="600"/>
              </a:spcBef>
              <a:spcAft>
                <a:spcPts val="600"/>
              </a:spcAft>
              <a:buFont typeface="Symbol" panose="05050102010706020507" pitchFamily="18" charset="2"/>
              <a:buChar char=""/>
            </a:pPr>
            <a:r>
              <a:rPr lang="en-US" sz="2000" dirty="0"/>
              <a:t>Strong structural demand drivers remain in place over longer term</a:t>
            </a:r>
          </a:p>
          <a:p>
            <a:pPr>
              <a:spcBef>
                <a:spcPts val="600"/>
              </a:spcBef>
              <a:spcAft>
                <a:spcPts val="600"/>
              </a:spcAft>
              <a:buFont typeface="Symbol" panose="05050102010706020507" pitchFamily="18" charset="2"/>
              <a:buChar char=""/>
            </a:pPr>
            <a:r>
              <a:rPr lang="en-US" sz="2000" dirty="0"/>
              <a:t>Home ownership</a:t>
            </a:r>
          </a:p>
          <a:p>
            <a:pPr lvl="1">
              <a:spcBef>
                <a:spcPts val="600"/>
              </a:spcBef>
              <a:spcAft>
                <a:spcPts val="600"/>
              </a:spcAft>
              <a:buFont typeface="Arial" panose="020B0604020202020204" pitchFamily="34" charset="0"/>
              <a:buChar char="•"/>
            </a:pPr>
            <a:r>
              <a:rPr lang="en-US" sz="1800" dirty="0"/>
              <a:t>Median U.S. house prices have topped $450,000 </a:t>
            </a:r>
          </a:p>
          <a:p>
            <a:pPr lvl="1">
              <a:spcBef>
                <a:spcPts val="600"/>
              </a:spcBef>
              <a:spcAft>
                <a:spcPts val="600"/>
              </a:spcAft>
              <a:buFont typeface="Arial" panose="020B0604020202020204" pitchFamily="34" charset="0"/>
              <a:buChar char="•"/>
            </a:pPr>
            <a:r>
              <a:rPr lang="en-US" sz="1800" dirty="0"/>
              <a:t>Share of homes affordable to a family earning the area median income has fallen dramatically</a:t>
            </a:r>
          </a:p>
          <a:p>
            <a:pPr lvl="1">
              <a:spcBef>
                <a:spcPts val="600"/>
              </a:spcBef>
              <a:spcAft>
                <a:spcPts val="600"/>
              </a:spcAft>
              <a:buFont typeface="Arial" panose="020B0604020202020204" pitchFamily="34" charset="0"/>
              <a:buChar char="•"/>
            </a:pPr>
            <a:r>
              <a:rPr lang="en-US" sz="1800" dirty="0"/>
              <a:t>30-year mortgage rates have more than doubled to approx. 7%</a:t>
            </a:r>
          </a:p>
          <a:p>
            <a:pPr lvl="1">
              <a:spcBef>
                <a:spcPts val="600"/>
              </a:spcBef>
              <a:spcAft>
                <a:spcPts val="600"/>
              </a:spcAft>
              <a:buFont typeface="Arial" panose="020B0604020202020204" pitchFamily="34" charset="0"/>
              <a:buChar char="•"/>
            </a:pPr>
            <a:r>
              <a:rPr lang="en-US" sz="1800" dirty="0"/>
              <a:t>Cost of renting versus buying at widest gap on record</a:t>
            </a:r>
          </a:p>
          <a:p>
            <a:pPr>
              <a:spcBef>
                <a:spcPts val="600"/>
              </a:spcBef>
              <a:spcAft>
                <a:spcPts val="600"/>
              </a:spcAft>
              <a:buFont typeface="Symbol" panose="05050102010706020507" pitchFamily="18" charset="2"/>
              <a:buChar char=""/>
            </a:pPr>
            <a:r>
              <a:rPr lang="en-US" sz="1800" dirty="0"/>
              <a:t>Elevated construction costs, supply chain issues, higher debt costs and labor shortages keeping construction in check</a:t>
            </a:r>
          </a:p>
          <a:p>
            <a:pPr>
              <a:spcBef>
                <a:spcPts val="600"/>
              </a:spcBef>
              <a:spcAft>
                <a:spcPts val="600"/>
              </a:spcAft>
              <a:buFont typeface="Symbol" panose="05050102010706020507" pitchFamily="18" charset="2"/>
              <a:buChar char=""/>
            </a:pPr>
            <a:r>
              <a:rPr lang="en-US" sz="1800" dirty="0"/>
              <a:t>Fundamental undersupply of U.S. housing</a:t>
            </a:r>
          </a:p>
          <a:p>
            <a:pPr marL="312737" lvl="1" indent="0">
              <a:spcBef>
                <a:spcPts val="300"/>
              </a:spcBef>
              <a:buNone/>
            </a:pPr>
            <a:r>
              <a:rPr lang="en-US" sz="1600" dirty="0"/>
              <a:t>	</a:t>
            </a:r>
          </a:p>
        </p:txBody>
      </p:sp>
      <p:sp>
        <p:nvSpPr>
          <p:cNvPr id="4" name="Text Placeholder 2">
            <a:extLst>
              <a:ext uri="{FF2B5EF4-FFF2-40B4-BE49-F238E27FC236}">
                <a16:creationId xmlns:a16="http://schemas.microsoft.com/office/drawing/2014/main" id="{B4274B82-CA91-4285-AF41-6B14E3FF498C}"/>
              </a:ext>
            </a:extLst>
          </p:cNvPr>
          <p:cNvSpPr txBox="1">
            <a:spLocks/>
          </p:cNvSpPr>
          <p:nvPr/>
        </p:nvSpPr>
        <p:spPr>
          <a:xfrm>
            <a:off x="152400" y="1476979"/>
            <a:ext cx="11667642" cy="609600"/>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solidFill>
              </a:rPr>
              <a:t>Near-term headwinds but fundamentals remain solid</a:t>
            </a:r>
            <a:endParaRPr lang="en-US" sz="2400" dirty="0"/>
          </a:p>
        </p:txBody>
      </p:sp>
      <p:pic>
        <p:nvPicPr>
          <p:cNvPr id="6" name="Picture 5">
            <a:extLst>
              <a:ext uri="{FF2B5EF4-FFF2-40B4-BE49-F238E27FC236}">
                <a16:creationId xmlns:a16="http://schemas.microsoft.com/office/drawing/2014/main" id="{99417C32-A5EF-46FC-5AD6-601BA2EC2820}"/>
              </a:ext>
            </a:extLst>
          </p:cNvPr>
          <p:cNvPicPr>
            <a:picLocks noChangeAspect="1"/>
          </p:cNvPicPr>
          <p:nvPr/>
        </p:nvPicPr>
        <p:blipFill>
          <a:blip r:embed="rId3"/>
          <a:stretch>
            <a:fillRect/>
          </a:stretch>
        </p:blipFill>
        <p:spPr>
          <a:xfrm>
            <a:off x="6621333" y="2438400"/>
            <a:ext cx="5333678" cy="1981200"/>
          </a:xfrm>
          <a:prstGeom prst="rect">
            <a:avLst/>
          </a:prstGeom>
        </p:spPr>
      </p:pic>
      <p:sp>
        <p:nvSpPr>
          <p:cNvPr id="7" name="Rectangle 6">
            <a:extLst>
              <a:ext uri="{FF2B5EF4-FFF2-40B4-BE49-F238E27FC236}">
                <a16:creationId xmlns:a16="http://schemas.microsoft.com/office/drawing/2014/main" id="{363904A6-6751-18AA-6F0A-3BDF5D9839EC}"/>
              </a:ext>
            </a:extLst>
          </p:cNvPr>
          <p:cNvSpPr>
            <a:spLocks noChangeArrowheads="1"/>
          </p:cNvSpPr>
          <p:nvPr/>
        </p:nvSpPr>
        <p:spPr bwMode="auto">
          <a:xfrm>
            <a:off x="152400" y="6629400"/>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a:t>
            </a:r>
            <a:r>
              <a:rPr lang="en-US" sz="900" dirty="0" err="1">
                <a:solidFill>
                  <a:prstClr val="black"/>
                </a:solidFill>
                <a:latin typeface="Arial"/>
              </a:rPr>
              <a:t>DWS</a:t>
            </a:r>
            <a:r>
              <a:rPr lang="en-US" sz="900" dirty="0">
                <a:solidFill>
                  <a:prstClr val="black"/>
                </a:solidFill>
                <a:latin typeface="Arial"/>
              </a:rPr>
              <a:t>, Federal Reserve Bank of St. Louis.</a:t>
            </a:r>
          </a:p>
        </p:txBody>
      </p:sp>
      <p:sp>
        <p:nvSpPr>
          <p:cNvPr id="8" name="TextBox 7">
            <a:extLst>
              <a:ext uri="{FF2B5EF4-FFF2-40B4-BE49-F238E27FC236}">
                <a16:creationId xmlns:a16="http://schemas.microsoft.com/office/drawing/2014/main" id="{8F3DEC37-5E5C-A5F1-6BC9-91331A323E54}"/>
              </a:ext>
            </a:extLst>
          </p:cNvPr>
          <p:cNvSpPr txBox="1"/>
          <p:nvPr/>
        </p:nvSpPr>
        <p:spPr>
          <a:xfrm>
            <a:off x="7047046" y="2194880"/>
            <a:ext cx="4840153" cy="307777"/>
          </a:xfrm>
          <a:prstGeom prst="rect">
            <a:avLst/>
          </a:prstGeom>
          <a:noFill/>
        </p:spPr>
        <p:txBody>
          <a:bodyPr wrap="square" rtlCol="0">
            <a:spAutoFit/>
          </a:bodyPr>
          <a:lstStyle/>
          <a:p>
            <a:pPr algn="ctr"/>
            <a:r>
              <a:rPr lang="en-US" sz="1400" dirty="0">
                <a:solidFill>
                  <a:schemeClr val="bg2"/>
                </a:solidFill>
                <a:latin typeface="+mj-lt"/>
              </a:rPr>
              <a:t>Effective Market Rents vs Monthly Mortgage Payments</a:t>
            </a:r>
          </a:p>
        </p:txBody>
      </p:sp>
      <p:graphicFrame>
        <p:nvGraphicFramePr>
          <p:cNvPr id="5" name="Chart 4">
            <a:extLst>
              <a:ext uri="{FF2B5EF4-FFF2-40B4-BE49-F238E27FC236}">
                <a16:creationId xmlns:a16="http://schemas.microsoft.com/office/drawing/2014/main" id="{5AF4C49F-6900-D89D-1063-6D2FC41A8048}"/>
              </a:ext>
            </a:extLst>
          </p:cNvPr>
          <p:cNvGraphicFramePr>
            <a:graphicFrameLocks/>
          </p:cNvGraphicFramePr>
          <p:nvPr/>
        </p:nvGraphicFramePr>
        <p:xfrm>
          <a:off x="6773732" y="4497104"/>
          <a:ext cx="5113467" cy="19036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627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Industrial–Still Going Strong</a:t>
            </a:r>
          </a:p>
        </p:txBody>
      </p:sp>
      <p:sp>
        <p:nvSpPr>
          <p:cNvPr id="6" name="Text Placeholder 5">
            <a:extLst>
              <a:ext uri="{FF2B5EF4-FFF2-40B4-BE49-F238E27FC236}">
                <a16:creationId xmlns:a16="http://schemas.microsoft.com/office/drawing/2014/main" id="{8B6F445C-0C49-26DE-9850-2F8C625F8868}"/>
              </a:ext>
            </a:extLst>
          </p:cNvPr>
          <p:cNvSpPr>
            <a:spLocks noGrp="1"/>
          </p:cNvSpPr>
          <p:nvPr>
            <p:ph type="body" sz="quarter" idx="11"/>
          </p:nvPr>
        </p:nvSpPr>
        <p:spPr>
          <a:xfrm>
            <a:off x="198120" y="1633164"/>
            <a:ext cx="5325610" cy="4370360"/>
          </a:xfrm>
        </p:spPr>
        <p:txBody>
          <a:bodyPr/>
          <a:lstStyle/>
          <a:p>
            <a:pPr>
              <a:spcBef>
                <a:spcPts val="600"/>
              </a:spcBef>
              <a:spcAft>
                <a:spcPts val="600"/>
              </a:spcAft>
              <a:buFont typeface="Arial" panose="020B0604020202020204" pitchFamily="34" charset="0"/>
              <a:buChar char="−"/>
            </a:pPr>
            <a:r>
              <a:rPr lang="en-US" sz="1800" dirty="0"/>
              <a:t>Shift from just-in-time to just-in-case philosophy </a:t>
            </a:r>
          </a:p>
          <a:p>
            <a:pPr>
              <a:spcBef>
                <a:spcPts val="600"/>
              </a:spcBef>
              <a:spcAft>
                <a:spcPts val="600"/>
              </a:spcAft>
              <a:buFont typeface="Arial" panose="020B0604020202020204" pitchFamily="34" charset="0"/>
              <a:buChar char="−"/>
            </a:pPr>
            <a:r>
              <a:rPr lang="en-US" sz="1800" dirty="0"/>
              <a:t>Continued growth of e-commerce </a:t>
            </a:r>
          </a:p>
          <a:p>
            <a:pPr lvl="1">
              <a:spcBef>
                <a:spcPts val="600"/>
              </a:spcBef>
              <a:spcAft>
                <a:spcPts val="600"/>
              </a:spcAft>
              <a:buFont typeface="Arial" panose="020B0604020202020204" pitchFamily="34" charset="0"/>
              <a:buChar char="•"/>
            </a:pPr>
            <a:r>
              <a:rPr lang="en-US" sz="1800" dirty="0"/>
              <a:t>Infrastructure required to support faster deliveries </a:t>
            </a:r>
          </a:p>
          <a:p>
            <a:pPr>
              <a:spcBef>
                <a:spcPts val="600"/>
              </a:spcBef>
              <a:spcAft>
                <a:spcPts val="600"/>
              </a:spcAft>
              <a:buFont typeface="Arial" panose="020B0604020202020204" pitchFamily="34" charset="0"/>
              <a:buChar char="−"/>
            </a:pPr>
            <a:r>
              <a:rPr lang="en-US" sz="1800" dirty="0"/>
              <a:t>CHIPS &amp; Science Act creating new opportunities in manufacturing and R&amp;D</a:t>
            </a:r>
          </a:p>
          <a:p>
            <a:pPr lvl="1">
              <a:spcBef>
                <a:spcPts val="600"/>
              </a:spcBef>
              <a:spcAft>
                <a:spcPts val="600"/>
              </a:spcAft>
              <a:buFont typeface="Arial" panose="020B0604020202020204" pitchFamily="34" charset="0"/>
              <a:buChar char="•"/>
            </a:pPr>
            <a:r>
              <a:rPr lang="en-US" sz="1800" dirty="0"/>
              <a:t>Domestic production of semiconductors &amp; supporting R&amp;D efforts in new technologies</a:t>
            </a:r>
          </a:p>
          <a:p>
            <a:pPr lvl="1">
              <a:spcBef>
                <a:spcPts val="600"/>
              </a:spcBef>
              <a:spcAft>
                <a:spcPts val="600"/>
              </a:spcAft>
              <a:buFont typeface="Arial" panose="020B0604020202020204" pitchFamily="34" charset="0"/>
              <a:buChar char="•"/>
            </a:pPr>
            <a:r>
              <a:rPr lang="en-US" sz="1800" dirty="0"/>
              <a:t>$280b to support domestic production </a:t>
            </a:r>
          </a:p>
          <a:p>
            <a:pPr>
              <a:spcBef>
                <a:spcPts val="600"/>
              </a:spcBef>
              <a:spcAft>
                <a:spcPts val="600"/>
              </a:spcAft>
              <a:buFont typeface="Arial" panose="020B0604020202020204" pitchFamily="34" charset="0"/>
              <a:buChar char="−"/>
            </a:pPr>
            <a:r>
              <a:rPr lang="en-US" sz="1800" dirty="0"/>
              <a:t>Industrial leasing remains strong despite pull-back from certain large tenants</a:t>
            </a:r>
          </a:p>
          <a:p>
            <a:pPr lvl="1">
              <a:spcBef>
                <a:spcPts val="600"/>
              </a:spcBef>
              <a:spcAft>
                <a:spcPts val="600"/>
              </a:spcAft>
              <a:buFont typeface="Arial" panose="020B0604020202020204" pitchFamily="34" charset="0"/>
              <a:buChar char="•"/>
            </a:pPr>
            <a:r>
              <a:rPr lang="en-US" sz="1800" dirty="0"/>
              <a:t>Recent CBRE study found that 64% of industrial tenants are planning to increase their footprint</a:t>
            </a:r>
          </a:p>
          <a:p>
            <a:pPr lvl="1">
              <a:spcBef>
                <a:spcPts val="600"/>
              </a:spcBef>
              <a:spcAft>
                <a:spcPts val="600"/>
              </a:spcAft>
              <a:buFont typeface="Arial" panose="020B0604020202020204" pitchFamily="34" charset="0"/>
              <a:buChar char="•"/>
            </a:pPr>
            <a:r>
              <a:rPr lang="en-US" sz="1800" dirty="0"/>
              <a:t>Sector has enjoyed record </a:t>
            </a:r>
            <a:r>
              <a:rPr lang="en-US" sz="1800" dirty="0" err="1"/>
              <a:t>NOI</a:t>
            </a:r>
            <a:r>
              <a:rPr lang="en-US" sz="1800" dirty="0"/>
              <a:t> growth</a:t>
            </a:r>
          </a:p>
          <a:p>
            <a:endParaRPr lang="en-US" sz="2400" dirty="0"/>
          </a:p>
        </p:txBody>
      </p:sp>
      <p:sp>
        <p:nvSpPr>
          <p:cNvPr id="4" name="TextBox 3">
            <a:extLst>
              <a:ext uri="{FF2B5EF4-FFF2-40B4-BE49-F238E27FC236}">
                <a16:creationId xmlns:a16="http://schemas.microsoft.com/office/drawing/2014/main" id="{0C530716-9E3C-65DD-B628-73DE31C49549}"/>
              </a:ext>
            </a:extLst>
          </p:cNvPr>
          <p:cNvSpPr txBox="1"/>
          <p:nvPr/>
        </p:nvSpPr>
        <p:spPr>
          <a:xfrm>
            <a:off x="121920" y="954536"/>
            <a:ext cx="9762299" cy="461665"/>
          </a:xfrm>
          <a:prstGeom prst="rect">
            <a:avLst/>
          </a:prstGeom>
          <a:noFill/>
        </p:spPr>
        <p:txBody>
          <a:bodyPr wrap="square">
            <a:spAutoFit/>
          </a:bodyPr>
          <a:lstStyle/>
          <a:p>
            <a:pPr marL="0" indent="0">
              <a:buNone/>
            </a:pPr>
            <a:r>
              <a:rPr lang="en-US" sz="2400" b="1" dirty="0">
                <a:solidFill>
                  <a:schemeClr val="accent5"/>
                </a:solidFill>
              </a:rPr>
              <a:t>Demand has moderated but fundamentals remain healthy</a:t>
            </a:r>
            <a:endParaRPr lang="en-US" sz="2400" dirty="0"/>
          </a:p>
        </p:txBody>
      </p:sp>
      <p:sp>
        <p:nvSpPr>
          <p:cNvPr id="11" name="Rectangle 10">
            <a:extLst>
              <a:ext uri="{FF2B5EF4-FFF2-40B4-BE49-F238E27FC236}">
                <a16:creationId xmlns:a16="http://schemas.microsoft.com/office/drawing/2014/main" id="{D67EF0AA-C406-76AF-AE84-7F2D6FA25039}"/>
              </a:ext>
            </a:extLst>
          </p:cNvPr>
          <p:cNvSpPr>
            <a:spLocks noChangeArrowheads="1"/>
          </p:cNvSpPr>
          <p:nvPr/>
        </p:nvSpPr>
        <p:spPr bwMode="auto">
          <a:xfrm>
            <a:off x="0" y="6706211"/>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TA Realty, CBRE, </a:t>
            </a:r>
            <a:r>
              <a:rPr lang="en-US" sz="900" dirty="0" err="1">
                <a:solidFill>
                  <a:prstClr val="black"/>
                </a:solidFill>
                <a:latin typeface="Arial"/>
              </a:rPr>
              <a:t>DWS</a:t>
            </a:r>
            <a:r>
              <a:rPr lang="en-US" sz="900" dirty="0">
                <a:solidFill>
                  <a:prstClr val="black"/>
                </a:solidFill>
                <a:latin typeface="Arial"/>
              </a:rPr>
              <a:t>.</a:t>
            </a:r>
          </a:p>
        </p:txBody>
      </p:sp>
      <p:sp>
        <p:nvSpPr>
          <p:cNvPr id="3" name="Text Placeholder 5">
            <a:extLst>
              <a:ext uri="{FF2B5EF4-FFF2-40B4-BE49-F238E27FC236}">
                <a16:creationId xmlns:a16="http://schemas.microsoft.com/office/drawing/2014/main" id="{4DE6A44F-C5D1-CC13-8B77-A870A7094247}"/>
              </a:ext>
            </a:extLst>
          </p:cNvPr>
          <p:cNvSpPr txBox="1">
            <a:spLocks/>
          </p:cNvSpPr>
          <p:nvPr/>
        </p:nvSpPr>
        <p:spPr>
          <a:xfrm>
            <a:off x="6248400" y="1676399"/>
            <a:ext cx="5630411" cy="5029811"/>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Arial" panose="020B0604020202020204" pitchFamily="34" charset="0"/>
              <a:buChar char="−"/>
            </a:pPr>
            <a:r>
              <a:rPr lang="en-US" sz="1800" dirty="0"/>
              <a:t>Overall vacancy rates at record lows of approximately 4.0%</a:t>
            </a:r>
          </a:p>
          <a:p>
            <a:pPr lvl="1">
              <a:spcBef>
                <a:spcPts val="600"/>
              </a:spcBef>
              <a:buFont typeface="Arial" panose="020B0604020202020204" pitchFamily="34" charset="0"/>
              <a:buChar char="•"/>
            </a:pPr>
            <a:r>
              <a:rPr lang="en-US" sz="1600" dirty="0"/>
              <a:t>Major ports report even lower vacancy rates at around 2%</a:t>
            </a:r>
          </a:p>
          <a:p>
            <a:pPr lvl="1">
              <a:spcBef>
                <a:spcPts val="600"/>
              </a:spcBef>
              <a:buFont typeface="Arial" panose="020B0604020202020204" pitchFamily="34" charset="0"/>
              <a:buChar char="•"/>
            </a:pPr>
            <a:r>
              <a:rPr lang="en-US" sz="1600" dirty="0"/>
              <a:t>Year-end </a:t>
            </a:r>
            <a:r>
              <a:rPr lang="en-US" sz="1600" dirty="0" err="1"/>
              <a:t>NPI</a:t>
            </a:r>
            <a:r>
              <a:rPr lang="en-US" sz="1600" dirty="0"/>
              <a:t> vacancy of 1.6% was lowest level since 1988</a:t>
            </a:r>
          </a:p>
          <a:p>
            <a:pPr>
              <a:spcBef>
                <a:spcPts val="600"/>
              </a:spcBef>
              <a:spcAft>
                <a:spcPts val="600"/>
              </a:spcAft>
              <a:buFont typeface="Arial" panose="020B0604020202020204" pitchFamily="34" charset="0"/>
              <a:buChar char="−"/>
            </a:pPr>
            <a:r>
              <a:rPr lang="en-US" sz="1800" dirty="0"/>
              <a:t>Aging warehouse inventory</a:t>
            </a:r>
          </a:p>
          <a:p>
            <a:pPr lvl="1">
              <a:spcBef>
                <a:spcPts val="600"/>
              </a:spcBef>
              <a:spcAft>
                <a:spcPts val="600"/>
              </a:spcAft>
              <a:buFont typeface="Arial" panose="020B0604020202020204" pitchFamily="34" charset="0"/>
              <a:buChar char="•"/>
            </a:pPr>
            <a:r>
              <a:rPr lang="en-US" sz="1600" dirty="0"/>
              <a:t>Shortage of newer, modern assets</a:t>
            </a:r>
          </a:p>
          <a:p>
            <a:pPr lvl="1">
              <a:spcBef>
                <a:spcPts val="600"/>
              </a:spcBef>
              <a:spcAft>
                <a:spcPts val="600"/>
              </a:spcAft>
              <a:buFont typeface="Arial" panose="020B0604020202020204" pitchFamily="34" charset="0"/>
              <a:buChar char="•"/>
            </a:pPr>
            <a:r>
              <a:rPr lang="en-US" sz="1600" dirty="0"/>
              <a:t>Replacement costs rising </a:t>
            </a:r>
          </a:p>
          <a:p>
            <a:pPr>
              <a:spcBef>
                <a:spcPts val="600"/>
              </a:spcBef>
              <a:spcAft>
                <a:spcPts val="600"/>
              </a:spcAft>
              <a:buFont typeface="Arial" panose="020B0604020202020204" pitchFamily="34" charset="0"/>
              <a:buChar char="−"/>
            </a:pPr>
            <a:r>
              <a:rPr lang="en-US" sz="1800" dirty="0"/>
              <a:t>Significant new supply but demand for space strong</a:t>
            </a:r>
          </a:p>
          <a:p>
            <a:pPr lvl="1">
              <a:spcBef>
                <a:spcPts val="600"/>
              </a:spcBef>
              <a:buFont typeface="Arial" panose="020B0604020202020204" pitchFamily="34" charset="0"/>
              <a:buChar char="•"/>
            </a:pPr>
            <a:r>
              <a:rPr lang="en-US" sz="1600" dirty="0"/>
              <a:t>Supply pipeline at record highs </a:t>
            </a:r>
          </a:p>
          <a:p>
            <a:pPr lvl="1">
              <a:spcBef>
                <a:spcPts val="600"/>
              </a:spcBef>
              <a:buFont typeface="Arial" panose="020B0604020202020204" pitchFamily="34" charset="0"/>
              <a:buChar char="•"/>
            </a:pPr>
            <a:r>
              <a:rPr lang="en-US" sz="1600" dirty="0"/>
              <a:t>65% pre-leased versus long run average of 40%</a:t>
            </a:r>
          </a:p>
          <a:p>
            <a:pPr lvl="1">
              <a:spcBef>
                <a:spcPts val="600"/>
              </a:spcBef>
              <a:buFont typeface="Arial" panose="020B0604020202020204" pitchFamily="34" charset="0"/>
              <a:buChar char="•"/>
            </a:pPr>
            <a:r>
              <a:rPr lang="en-US" sz="1600" dirty="0"/>
              <a:t>Rent growth expected to decelerate as new space comes to market</a:t>
            </a:r>
          </a:p>
          <a:p>
            <a:pPr lvl="1">
              <a:spcBef>
                <a:spcPts val="600"/>
              </a:spcBef>
              <a:buFont typeface="Arial" panose="020B0604020202020204" pitchFamily="34" charset="0"/>
              <a:buChar char="•"/>
            </a:pPr>
            <a:r>
              <a:rPr lang="en-US" sz="1600" dirty="0"/>
              <a:t>New construction starts stalled in Q4</a:t>
            </a:r>
          </a:p>
          <a:p>
            <a:endParaRPr lang="en-US" dirty="0"/>
          </a:p>
        </p:txBody>
      </p:sp>
    </p:spTree>
    <p:extLst>
      <p:ext uri="{BB962C8B-B14F-4D97-AF65-F5344CB8AC3E}">
        <p14:creationId xmlns:p14="http://schemas.microsoft.com/office/powerpoint/2010/main" val="20098772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Retail–A Mixed Bag</a:t>
            </a:r>
          </a:p>
        </p:txBody>
      </p:sp>
      <p:sp>
        <p:nvSpPr>
          <p:cNvPr id="14" name="Text Placeholder 2">
            <a:extLst>
              <a:ext uri="{FF2B5EF4-FFF2-40B4-BE49-F238E27FC236}">
                <a16:creationId xmlns:a16="http://schemas.microsoft.com/office/drawing/2014/main" id="{D63C2C1A-4B20-3157-0F82-106061E162F2}"/>
              </a:ext>
            </a:extLst>
          </p:cNvPr>
          <p:cNvSpPr>
            <a:spLocks noGrp="1"/>
          </p:cNvSpPr>
          <p:nvPr>
            <p:ph type="body" sz="quarter" idx="11"/>
          </p:nvPr>
        </p:nvSpPr>
        <p:spPr>
          <a:xfrm>
            <a:off x="157481" y="1676400"/>
            <a:ext cx="6319520" cy="4387579"/>
          </a:xfrm>
        </p:spPr>
        <p:txBody>
          <a:bodyPr/>
          <a:lstStyle/>
          <a:p>
            <a:pPr>
              <a:spcBef>
                <a:spcPts val="600"/>
              </a:spcBef>
              <a:spcAft>
                <a:spcPts val="600"/>
              </a:spcAft>
              <a:buFont typeface="Arial" panose="020B0604020202020204" pitchFamily="34" charset="0"/>
              <a:buChar char="−"/>
            </a:pPr>
            <a:r>
              <a:rPr lang="en-US" sz="2000" dirty="0"/>
              <a:t>U.S. retail overbuilt? Not anymore</a:t>
            </a:r>
          </a:p>
          <a:p>
            <a:pPr lvl="1">
              <a:spcBef>
                <a:spcPts val="600"/>
              </a:spcBef>
              <a:buFont typeface="Arial" panose="020B0604020202020204" pitchFamily="34" charset="0"/>
              <a:buChar char="•"/>
            </a:pPr>
            <a:r>
              <a:rPr lang="en-US" sz="1800" dirty="0"/>
              <a:t>New supply deliveries at record lows</a:t>
            </a:r>
          </a:p>
          <a:p>
            <a:pPr lvl="1">
              <a:spcBef>
                <a:spcPts val="600"/>
              </a:spcBef>
              <a:buFont typeface="Arial" panose="020B0604020202020204" pitchFamily="34" charset="0"/>
              <a:buChar char="•"/>
            </a:pPr>
            <a:r>
              <a:rPr lang="en-US" sz="1800" dirty="0"/>
              <a:t>Older and/or obsolete space being demolished or converted</a:t>
            </a:r>
          </a:p>
          <a:p>
            <a:pPr>
              <a:spcBef>
                <a:spcPts val="600"/>
              </a:spcBef>
              <a:spcAft>
                <a:spcPts val="600"/>
              </a:spcAft>
              <a:buFont typeface="Arial" panose="020B0604020202020204" pitchFamily="34" charset="0"/>
              <a:buChar char="−"/>
            </a:pPr>
            <a:r>
              <a:rPr lang="en-US" sz="1800" dirty="0"/>
              <a:t>Despite inflationary pressures, surge in demand for retail space</a:t>
            </a:r>
          </a:p>
          <a:p>
            <a:pPr>
              <a:spcBef>
                <a:spcPts val="600"/>
              </a:spcBef>
              <a:spcAft>
                <a:spcPts val="600"/>
              </a:spcAft>
              <a:buFont typeface="Arial" panose="020B0604020202020204" pitchFamily="34" charset="0"/>
              <a:buChar char="−"/>
            </a:pPr>
            <a:r>
              <a:rPr lang="en-US" sz="1800" dirty="0"/>
              <a:t>Strong demand for services and experiences post-Covid</a:t>
            </a:r>
          </a:p>
          <a:p>
            <a:pPr>
              <a:spcBef>
                <a:spcPts val="600"/>
              </a:spcBef>
              <a:spcAft>
                <a:spcPts val="600"/>
              </a:spcAft>
              <a:buFont typeface="Arial" panose="020B0604020202020204" pitchFamily="34" charset="0"/>
              <a:buChar char="−"/>
            </a:pPr>
            <a:r>
              <a:rPr lang="en-US" sz="1800" dirty="0"/>
              <a:t>Certain sub-sectors poised for continued growth, others not so much</a:t>
            </a:r>
          </a:p>
          <a:p>
            <a:pPr lvl="1">
              <a:spcBef>
                <a:spcPts val="600"/>
              </a:spcBef>
              <a:spcAft>
                <a:spcPts val="600"/>
              </a:spcAft>
              <a:buFont typeface="Arial" panose="020B0604020202020204" pitchFamily="34" charset="0"/>
              <a:buChar char="•"/>
            </a:pPr>
            <a:r>
              <a:rPr lang="en-US" sz="1800" dirty="0"/>
              <a:t>Suburban shopping centers, grocery anchored neighborhood and community centers benefiting from (</a:t>
            </a:r>
            <a:r>
              <a:rPr lang="en-US" sz="1800" dirty="0" err="1"/>
              <a:t>i</a:t>
            </a:r>
            <a:r>
              <a:rPr lang="en-US" sz="1800" dirty="0"/>
              <a:t>) work from home, (ii) necessity retail and (iii) typically service oriented stores</a:t>
            </a:r>
          </a:p>
          <a:p>
            <a:pPr lvl="1">
              <a:spcBef>
                <a:spcPts val="600"/>
              </a:spcBef>
              <a:spcAft>
                <a:spcPts val="600"/>
              </a:spcAft>
              <a:buFont typeface="Arial" panose="020B0604020202020204" pitchFamily="34" charset="0"/>
              <a:buChar char="•"/>
            </a:pPr>
            <a:r>
              <a:rPr lang="en-US" sz="1800" dirty="0"/>
              <a:t>Conversely, malls and urban centers under pressure</a:t>
            </a:r>
          </a:p>
        </p:txBody>
      </p:sp>
      <p:sp>
        <p:nvSpPr>
          <p:cNvPr id="11" name="TextBox 10">
            <a:extLst>
              <a:ext uri="{FF2B5EF4-FFF2-40B4-BE49-F238E27FC236}">
                <a16:creationId xmlns:a16="http://schemas.microsoft.com/office/drawing/2014/main" id="{19DAFA13-110B-C1CD-AA4C-3F270D96CC7C}"/>
              </a:ext>
            </a:extLst>
          </p:cNvPr>
          <p:cNvSpPr txBox="1"/>
          <p:nvPr/>
        </p:nvSpPr>
        <p:spPr>
          <a:xfrm>
            <a:off x="157480" y="1036550"/>
            <a:ext cx="10575973" cy="461665"/>
          </a:xfrm>
          <a:prstGeom prst="rect">
            <a:avLst/>
          </a:prstGeom>
          <a:noFill/>
        </p:spPr>
        <p:txBody>
          <a:bodyPr wrap="square">
            <a:spAutoFit/>
          </a:bodyPr>
          <a:lstStyle/>
          <a:p>
            <a:pPr marL="0" indent="0">
              <a:buNone/>
            </a:pPr>
            <a:r>
              <a:rPr lang="en-US" sz="2400" b="1" dirty="0">
                <a:solidFill>
                  <a:schemeClr val="accent5"/>
                </a:solidFill>
              </a:rPr>
              <a:t>Supply rebalance supporting momentum but recovery uneven</a:t>
            </a:r>
            <a:endParaRPr lang="en-US" sz="2400" dirty="0"/>
          </a:p>
        </p:txBody>
      </p:sp>
      <p:sp>
        <p:nvSpPr>
          <p:cNvPr id="24" name="Rectangle 23">
            <a:extLst>
              <a:ext uri="{FF2B5EF4-FFF2-40B4-BE49-F238E27FC236}">
                <a16:creationId xmlns:a16="http://schemas.microsoft.com/office/drawing/2014/main" id="{AB2BE3D6-8937-66A4-17CE-BD5A102353AA}"/>
              </a:ext>
            </a:extLst>
          </p:cNvPr>
          <p:cNvSpPr>
            <a:spLocks noChangeArrowheads="1"/>
          </p:cNvSpPr>
          <p:nvPr/>
        </p:nvSpPr>
        <p:spPr bwMode="auto">
          <a:xfrm>
            <a:off x="55536" y="6650428"/>
            <a:ext cx="8466792" cy="17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700" dirty="0">
                <a:solidFill>
                  <a:prstClr val="black"/>
                </a:solidFill>
                <a:latin typeface="Arial"/>
              </a:rPr>
              <a:t>Source: JLL Retail Outlook 2023, CoStar, PNC </a:t>
            </a:r>
            <a:r>
              <a:rPr lang="en-US" sz="700" dirty="0" err="1">
                <a:solidFill>
                  <a:prstClr val="black"/>
                </a:solidFill>
                <a:latin typeface="Arial"/>
              </a:rPr>
              <a:t>Creditntell</a:t>
            </a:r>
            <a:endParaRPr lang="en-US" sz="700" dirty="0">
              <a:solidFill>
                <a:prstClr val="black"/>
              </a:solidFill>
              <a:latin typeface="Arial"/>
            </a:endParaRPr>
          </a:p>
        </p:txBody>
      </p:sp>
      <p:sp>
        <p:nvSpPr>
          <p:cNvPr id="4" name="TextBox 3">
            <a:extLst>
              <a:ext uri="{FF2B5EF4-FFF2-40B4-BE49-F238E27FC236}">
                <a16:creationId xmlns:a16="http://schemas.microsoft.com/office/drawing/2014/main" id="{E63CFDAF-0675-49D5-0D33-A46FEFF1DE67}"/>
              </a:ext>
            </a:extLst>
          </p:cNvPr>
          <p:cNvSpPr txBox="1"/>
          <p:nvPr/>
        </p:nvSpPr>
        <p:spPr>
          <a:xfrm>
            <a:off x="6854691" y="1554163"/>
            <a:ext cx="5250949" cy="466281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800" dirty="0"/>
              <a:t>E-commerce–Friend or Foe?</a:t>
            </a:r>
          </a:p>
          <a:p>
            <a:pPr marL="742950" lvl="1" indent="-285750">
              <a:spcBef>
                <a:spcPts val="600"/>
              </a:spcBef>
              <a:buFont typeface="Arial" panose="020B0604020202020204" pitchFamily="34" charset="0"/>
              <a:buChar char="•"/>
            </a:pPr>
            <a:r>
              <a:rPr lang="en-US" dirty="0"/>
              <a:t>Jumped from 14% to 21%</a:t>
            </a:r>
          </a:p>
          <a:p>
            <a:pPr marL="742950" lvl="1" indent="-285750">
              <a:spcBef>
                <a:spcPts val="600"/>
              </a:spcBef>
              <a:buFont typeface="Arial" panose="020B0604020202020204" pitchFamily="34" charset="0"/>
              <a:buChar char="•"/>
            </a:pPr>
            <a:r>
              <a:rPr lang="en-US" dirty="0"/>
              <a:t>E-Commerce remains elevated versus pre-Covid levels</a:t>
            </a:r>
          </a:p>
          <a:p>
            <a:pPr marL="742950" lvl="1" indent="-285750">
              <a:spcBef>
                <a:spcPts val="600"/>
              </a:spcBef>
              <a:buFont typeface="Arial" panose="020B0604020202020204" pitchFamily="34" charset="0"/>
              <a:buChar char="•"/>
            </a:pPr>
            <a:r>
              <a:rPr lang="en-US" dirty="0"/>
              <a:t>Retailers adopting a dual approach</a:t>
            </a:r>
          </a:p>
          <a:p>
            <a:pPr marL="285750" indent="-285750">
              <a:spcBef>
                <a:spcPts val="600"/>
              </a:spcBef>
              <a:spcAft>
                <a:spcPts val="600"/>
              </a:spcAft>
              <a:buFont typeface="Arial" panose="020B0604020202020204" pitchFamily="34" charset="0"/>
              <a:buChar char="−"/>
            </a:pPr>
            <a:r>
              <a:rPr lang="en-US" sz="1800" dirty="0"/>
              <a:t>Inflation–significantly impacting consumer sentiment and ultimately spending</a:t>
            </a:r>
          </a:p>
          <a:p>
            <a:pPr marL="742950" lvl="1" indent="-285750">
              <a:spcBef>
                <a:spcPts val="600"/>
              </a:spcBef>
              <a:buFont typeface="Arial" panose="020B0604020202020204" pitchFamily="34" charset="0"/>
              <a:buChar char="•"/>
            </a:pPr>
            <a:r>
              <a:rPr lang="en-US" dirty="0"/>
              <a:t>Lower and middle-income consumers hit hardest</a:t>
            </a:r>
          </a:p>
          <a:p>
            <a:pPr marL="742950" lvl="1" indent="-285750">
              <a:spcBef>
                <a:spcPts val="600"/>
              </a:spcBef>
              <a:buFont typeface="Arial" panose="020B0604020202020204" pitchFamily="34" charset="0"/>
              <a:buChar char="•"/>
            </a:pPr>
            <a:r>
              <a:rPr lang="en-US" dirty="0"/>
              <a:t>Non-essential spending down, focus on necessities</a:t>
            </a:r>
          </a:p>
          <a:p>
            <a:pPr marL="742950" lvl="1" indent="-285750">
              <a:spcBef>
                <a:spcPts val="600"/>
              </a:spcBef>
              <a:buFont typeface="Arial" panose="020B0604020202020204" pitchFamily="34" charset="0"/>
              <a:buChar char="•"/>
            </a:pPr>
            <a:r>
              <a:rPr lang="en-US" dirty="0"/>
              <a:t>Greater focus on discount and lower cost brands as well as services, travel and entertainment</a:t>
            </a:r>
          </a:p>
        </p:txBody>
      </p:sp>
    </p:spTree>
    <p:extLst>
      <p:ext uri="{BB962C8B-B14F-4D97-AF65-F5344CB8AC3E}">
        <p14:creationId xmlns:p14="http://schemas.microsoft.com/office/powerpoint/2010/main" val="960179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190500" y="261505"/>
            <a:ext cx="11811000" cy="1325563"/>
          </a:xfrm>
        </p:spPr>
        <p:txBody>
          <a:bodyPr/>
          <a:lstStyle/>
          <a:p>
            <a:r>
              <a:rPr lang="en-US" dirty="0"/>
              <a:t>Impact of Higher Rates on Cap Rates</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190500" y="1324261"/>
            <a:ext cx="5486400" cy="4209478"/>
          </a:xfrm>
        </p:spPr>
        <p:txBody>
          <a:bodyPr/>
          <a:lstStyle/>
          <a:p>
            <a:pPr marL="0" indent="0">
              <a:spcBef>
                <a:spcPts val="600"/>
              </a:spcBef>
              <a:spcAft>
                <a:spcPts val="600"/>
              </a:spcAft>
              <a:buNone/>
            </a:pPr>
            <a:r>
              <a:rPr lang="en-US" sz="2400" b="1" dirty="0">
                <a:solidFill>
                  <a:schemeClr val="accent5"/>
                </a:solidFill>
              </a:rPr>
              <a:t>Monetary tightening significantly impacting Real Estate markets</a:t>
            </a:r>
          </a:p>
          <a:p>
            <a:pPr lvl="1">
              <a:spcBef>
                <a:spcPts val="600"/>
              </a:spcBef>
              <a:spcAft>
                <a:spcPts val="600"/>
              </a:spcAft>
            </a:pPr>
            <a:r>
              <a:rPr lang="en-US" sz="2000" dirty="0"/>
              <a:t>Higher interest rates resulting in increasing cap rates and decreasing valuations</a:t>
            </a:r>
          </a:p>
          <a:p>
            <a:pPr lvl="1">
              <a:spcBef>
                <a:spcPts val="600"/>
              </a:spcBef>
              <a:spcAft>
                <a:spcPts val="600"/>
              </a:spcAft>
            </a:pPr>
            <a:r>
              <a:rPr lang="en-US" sz="2000" dirty="0"/>
              <a:t>Cap rate expansion felt across the board, but significant disparities</a:t>
            </a:r>
          </a:p>
          <a:p>
            <a:pPr lvl="1">
              <a:spcBef>
                <a:spcPts val="600"/>
              </a:spcBef>
              <a:spcAft>
                <a:spcPts val="600"/>
              </a:spcAft>
            </a:pPr>
            <a:r>
              <a:rPr lang="en-US" sz="2000" dirty="0"/>
              <a:t>Ended Q2 at 4.7%, from a low of 4.0%</a:t>
            </a:r>
          </a:p>
          <a:p>
            <a:pPr lvl="1">
              <a:spcBef>
                <a:spcPts val="600"/>
              </a:spcBef>
              <a:spcAft>
                <a:spcPts val="600"/>
              </a:spcAft>
            </a:pPr>
            <a:r>
              <a:rPr lang="en-US" sz="2000" dirty="0"/>
              <a:t>Significant disparities across property types </a:t>
            </a:r>
          </a:p>
          <a:p>
            <a:pPr lvl="1">
              <a:spcBef>
                <a:spcPts val="600"/>
              </a:spcBef>
              <a:spcAft>
                <a:spcPts val="600"/>
              </a:spcAft>
            </a:pPr>
            <a:r>
              <a:rPr lang="en-US" sz="2000" dirty="0"/>
              <a:t>Transactional cap rates higher than for appraisal cap rates</a:t>
            </a:r>
          </a:p>
          <a:p>
            <a:pPr lvl="2">
              <a:spcAft>
                <a:spcPts val="600"/>
              </a:spcAft>
            </a:pPr>
            <a:r>
              <a:rPr lang="en-US" sz="1800" dirty="0"/>
              <a:t>Also significantly higher for non-core assets</a:t>
            </a:r>
          </a:p>
          <a:p>
            <a:pPr marL="312737" lvl="1" indent="0">
              <a:spcBef>
                <a:spcPts val="600"/>
              </a:spcBef>
              <a:spcAft>
                <a:spcPts val="600"/>
              </a:spcAft>
              <a:buNone/>
            </a:pPr>
            <a:endParaRPr lang="en-US" sz="2000" dirty="0"/>
          </a:p>
          <a:p>
            <a:pPr>
              <a:spcBef>
                <a:spcPts val="900"/>
              </a:spcBef>
            </a:pPr>
            <a:endParaRPr lang="en-US" sz="1800" dirty="0"/>
          </a:p>
        </p:txBody>
      </p:sp>
      <p:sp>
        <p:nvSpPr>
          <p:cNvPr id="6" name="TextBox 5">
            <a:extLst>
              <a:ext uri="{FF2B5EF4-FFF2-40B4-BE49-F238E27FC236}">
                <a16:creationId xmlns:a16="http://schemas.microsoft.com/office/drawing/2014/main" id="{A47B5944-B1F3-5555-B7A3-0E23C0EB5926}"/>
              </a:ext>
            </a:extLst>
          </p:cNvPr>
          <p:cNvSpPr txBox="1"/>
          <p:nvPr/>
        </p:nvSpPr>
        <p:spPr>
          <a:xfrm>
            <a:off x="216656" y="6609778"/>
            <a:ext cx="5638800" cy="230832"/>
          </a:xfrm>
          <a:prstGeom prst="rect">
            <a:avLst/>
          </a:prstGeom>
          <a:noFill/>
        </p:spPr>
        <p:txBody>
          <a:bodyPr wrap="square" rtlCol="0">
            <a:spAutoFit/>
          </a:bodyPr>
          <a:lstStyle/>
          <a:p>
            <a:r>
              <a:rPr lang="en-US" sz="900" dirty="0"/>
              <a:t>Source: NCREIF</a:t>
            </a:r>
          </a:p>
        </p:txBody>
      </p:sp>
      <p:pic>
        <p:nvPicPr>
          <p:cNvPr id="13" name="Picture 12">
            <a:extLst>
              <a:ext uri="{FF2B5EF4-FFF2-40B4-BE49-F238E27FC236}">
                <a16:creationId xmlns:a16="http://schemas.microsoft.com/office/drawing/2014/main" id="{09ED1D52-8D49-748B-F73D-9B34C65B8DFA}"/>
              </a:ext>
            </a:extLst>
          </p:cNvPr>
          <p:cNvPicPr>
            <a:picLocks noChangeAspect="1"/>
          </p:cNvPicPr>
          <p:nvPr/>
        </p:nvPicPr>
        <p:blipFill>
          <a:blip r:embed="rId2"/>
          <a:stretch>
            <a:fillRect/>
          </a:stretch>
        </p:blipFill>
        <p:spPr>
          <a:xfrm>
            <a:off x="5827996" y="1371600"/>
            <a:ext cx="5486400" cy="3200400"/>
          </a:xfrm>
          <a:prstGeom prst="rect">
            <a:avLst/>
          </a:prstGeom>
        </p:spPr>
      </p:pic>
      <p:pic>
        <p:nvPicPr>
          <p:cNvPr id="19" name="Picture 18">
            <a:extLst>
              <a:ext uri="{FF2B5EF4-FFF2-40B4-BE49-F238E27FC236}">
                <a16:creationId xmlns:a16="http://schemas.microsoft.com/office/drawing/2014/main" id="{E980E0D4-4B2E-1D21-1FC0-DD8379F2F128}"/>
              </a:ext>
            </a:extLst>
          </p:cNvPr>
          <p:cNvPicPr>
            <a:picLocks noChangeAspect="1"/>
          </p:cNvPicPr>
          <p:nvPr/>
        </p:nvPicPr>
        <p:blipFill>
          <a:blip r:embed="rId3"/>
          <a:stretch>
            <a:fillRect/>
          </a:stretch>
        </p:blipFill>
        <p:spPr>
          <a:xfrm>
            <a:off x="6096000" y="5139170"/>
            <a:ext cx="5486400" cy="1085850"/>
          </a:xfrm>
          <a:prstGeom prst="rect">
            <a:avLst/>
          </a:prstGeom>
        </p:spPr>
      </p:pic>
      <p:sp>
        <p:nvSpPr>
          <p:cNvPr id="20" name="TextBox 7">
            <a:extLst>
              <a:ext uri="{FF2B5EF4-FFF2-40B4-BE49-F238E27FC236}">
                <a16:creationId xmlns:a16="http://schemas.microsoft.com/office/drawing/2014/main" id="{DEA4DF64-D051-A96C-5A13-B75B36CCA23C}"/>
              </a:ext>
            </a:extLst>
          </p:cNvPr>
          <p:cNvSpPr txBox="1"/>
          <p:nvPr/>
        </p:nvSpPr>
        <p:spPr>
          <a:xfrm>
            <a:off x="6934200" y="1134468"/>
            <a:ext cx="4380196"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Annual Cap Rates: NCREIF Property Index</a:t>
            </a:r>
          </a:p>
        </p:txBody>
      </p:sp>
    </p:spTree>
    <p:extLst>
      <p:ext uri="{BB962C8B-B14F-4D97-AF65-F5344CB8AC3E}">
        <p14:creationId xmlns:p14="http://schemas.microsoft.com/office/powerpoint/2010/main" val="404134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Hotels–Having their Day in the Sun</a:t>
            </a:r>
          </a:p>
        </p:txBody>
      </p:sp>
      <p:sp>
        <p:nvSpPr>
          <p:cNvPr id="12" name="Text Placeholder 2">
            <a:extLst>
              <a:ext uri="{FF2B5EF4-FFF2-40B4-BE49-F238E27FC236}">
                <a16:creationId xmlns:a16="http://schemas.microsoft.com/office/drawing/2014/main" id="{74C7534A-8562-A331-689E-019B7D21FF6A}"/>
              </a:ext>
            </a:extLst>
          </p:cNvPr>
          <p:cNvSpPr>
            <a:spLocks noGrp="1"/>
          </p:cNvSpPr>
          <p:nvPr>
            <p:ph type="body" sz="quarter" idx="11"/>
          </p:nvPr>
        </p:nvSpPr>
        <p:spPr>
          <a:xfrm>
            <a:off x="236989" y="2028484"/>
            <a:ext cx="10354811" cy="4372316"/>
          </a:xfrm>
        </p:spPr>
        <p:txBody>
          <a:bodyPr/>
          <a:lstStyle/>
          <a:p>
            <a:pPr>
              <a:spcBef>
                <a:spcPts val="1200"/>
              </a:spcBef>
              <a:buFont typeface="Arial" panose="020B0604020202020204" pitchFamily="34" charset="0"/>
              <a:buChar char="−"/>
            </a:pPr>
            <a:r>
              <a:rPr lang="en-US" sz="2000" dirty="0"/>
              <a:t>Lagged other sectors during initial stages of recovery but has since outperformed</a:t>
            </a:r>
          </a:p>
          <a:p>
            <a:pPr lvl="1">
              <a:spcBef>
                <a:spcPts val="1200"/>
              </a:spcBef>
              <a:buFont typeface="Arial" panose="020B0604020202020204" pitchFamily="34" charset="0"/>
              <a:buChar char="•"/>
            </a:pPr>
            <a:r>
              <a:rPr lang="en-US" sz="1800" dirty="0"/>
              <a:t>Only sector posting positive one-year returns (up 6.7%)</a:t>
            </a:r>
          </a:p>
          <a:p>
            <a:pPr>
              <a:spcBef>
                <a:spcPts val="900"/>
              </a:spcBef>
              <a:buFont typeface="Arial" panose="020B0604020202020204" pitchFamily="34" charset="0"/>
              <a:buChar char="−"/>
            </a:pPr>
            <a:r>
              <a:rPr lang="en-US" sz="2000" dirty="0"/>
              <a:t>Recovery in sector supported by increases in leisure and group demand as well as business travel to a lesser extent</a:t>
            </a:r>
          </a:p>
          <a:p>
            <a:pPr lvl="1">
              <a:spcBef>
                <a:spcPts val="300"/>
              </a:spcBef>
              <a:buFont typeface="Arial" panose="020B0604020202020204" pitchFamily="34" charset="0"/>
              <a:buChar char="•"/>
            </a:pPr>
            <a:r>
              <a:rPr lang="en-US" sz="1800" dirty="0"/>
              <a:t>Drive-to-leisure lead the way for sector’s recovery</a:t>
            </a:r>
          </a:p>
          <a:p>
            <a:pPr lvl="1">
              <a:spcBef>
                <a:spcPts val="300"/>
              </a:spcBef>
              <a:buFont typeface="Arial" panose="020B0604020202020204" pitchFamily="34" charset="0"/>
              <a:buChar char="•"/>
            </a:pPr>
            <a:r>
              <a:rPr lang="en-US" sz="1800" dirty="0"/>
              <a:t>All leisure types now experiencing strong demand </a:t>
            </a:r>
          </a:p>
          <a:p>
            <a:pPr lvl="1">
              <a:spcBef>
                <a:spcPts val="300"/>
              </a:spcBef>
              <a:buFont typeface="Arial" panose="020B0604020202020204" pitchFamily="34" charset="0"/>
              <a:buChar char="•"/>
            </a:pPr>
            <a:r>
              <a:rPr lang="en-US" sz="1800" dirty="0"/>
              <a:t>Group and commercial demand has lagged leisure</a:t>
            </a:r>
          </a:p>
          <a:p>
            <a:pPr>
              <a:spcBef>
                <a:spcPts val="900"/>
              </a:spcBef>
              <a:buFont typeface="Arial" panose="020B0604020202020204" pitchFamily="34" charset="0"/>
              <a:buChar char="−"/>
            </a:pPr>
            <a:r>
              <a:rPr lang="en-US" sz="2000" dirty="0"/>
              <a:t>Slow down in supply </a:t>
            </a:r>
          </a:p>
          <a:p>
            <a:pPr>
              <a:spcBef>
                <a:spcPts val="900"/>
              </a:spcBef>
              <a:buFont typeface="Arial" panose="020B0604020202020204" pitchFamily="34" charset="0"/>
              <a:buChar char="−"/>
            </a:pPr>
            <a:r>
              <a:rPr lang="en-US" sz="2000" dirty="0"/>
              <a:t>Excellent inflation hedging capabilities–can adjust rates daily</a:t>
            </a:r>
          </a:p>
          <a:p>
            <a:pPr>
              <a:spcBef>
                <a:spcPts val="900"/>
              </a:spcBef>
              <a:buFont typeface="Arial" panose="020B0604020202020204" pitchFamily="34" charset="0"/>
              <a:buChar char="−"/>
            </a:pPr>
            <a:r>
              <a:rPr lang="en-US" sz="2000" dirty="0"/>
              <a:t>Labor shortages a concern </a:t>
            </a:r>
          </a:p>
          <a:p>
            <a:pPr>
              <a:spcBef>
                <a:spcPts val="900"/>
              </a:spcBef>
              <a:buFont typeface="Arial" panose="020B0604020202020204" pitchFamily="34" charset="0"/>
              <a:buChar char="−"/>
            </a:pPr>
            <a:r>
              <a:rPr lang="en-US" sz="2000" dirty="0"/>
              <a:t>Insurance premiums related to climate change on the rise</a:t>
            </a:r>
          </a:p>
          <a:p>
            <a:pPr marL="0" indent="0">
              <a:buNone/>
            </a:pPr>
            <a:endParaRPr lang="en-US" sz="1400" dirty="0"/>
          </a:p>
        </p:txBody>
      </p:sp>
      <p:sp>
        <p:nvSpPr>
          <p:cNvPr id="4" name="Text Placeholder 2">
            <a:extLst>
              <a:ext uri="{FF2B5EF4-FFF2-40B4-BE49-F238E27FC236}">
                <a16:creationId xmlns:a16="http://schemas.microsoft.com/office/drawing/2014/main" id="{D16AE705-C0C6-FD50-D569-1FD429FA358D}"/>
              </a:ext>
            </a:extLst>
          </p:cNvPr>
          <p:cNvSpPr txBox="1">
            <a:spLocks/>
          </p:cNvSpPr>
          <p:nvPr/>
        </p:nvSpPr>
        <p:spPr>
          <a:xfrm>
            <a:off x="5867400" y="1600200"/>
            <a:ext cx="4563611" cy="4800600"/>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1" name="TextBox 10">
            <a:extLst>
              <a:ext uri="{FF2B5EF4-FFF2-40B4-BE49-F238E27FC236}">
                <a16:creationId xmlns:a16="http://schemas.microsoft.com/office/drawing/2014/main" id="{19DAFA13-110B-C1CD-AA4C-3F270D96CC7C}"/>
              </a:ext>
            </a:extLst>
          </p:cNvPr>
          <p:cNvSpPr txBox="1"/>
          <p:nvPr/>
        </p:nvSpPr>
        <p:spPr>
          <a:xfrm>
            <a:off x="186309" y="1006129"/>
            <a:ext cx="9872091" cy="461665"/>
          </a:xfrm>
          <a:prstGeom prst="rect">
            <a:avLst/>
          </a:prstGeom>
          <a:noFill/>
        </p:spPr>
        <p:txBody>
          <a:bodyPr wrap="square">
            <a:spAutoFit/>
          </a:bodyPr>
          <a:lstStyle/>
          <a:p>
            <a:pPr marL="0" indent="0">
              <a:buNone/>
            </a:pPr>
            <a:r>
              <a:rPr lang="en-US" sz="2400" b="1" dirty="0">
                <a:solidFill>
                  <a:schemeClr val="accent5"/>
                </a:solidFill>
              </a:rPr>
              <a:t>Strong rebound on back of pent-up demand</a:t>
            </a:r>
            <a:endParaRPr lang="en-US" sz="2400" dirty="0"/>
          </a:p>
        </p:txBody>
      </p:sp>
    </p:spTree>
    <p:extLst>
      <p:ext uri="{BB962C8B-B14F-4D97-AF65-F5344CB8AC3E}">
        <p14:creationId xmlns:p14="http://schemas.microsoft.com/office/powerpoint/2010/main" val="722166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Niche Sectors Going Mainstream</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116398" y="1063025"/>
            <a:ext cx="11811000" cy="4800600"/>
          </a:xfrm>
        </p:spPr>
        <p:txBody>
          <a:bodyPr/>
          <a:lstStyle/>
          <a:p>
            <a:pPr marL="0" indent="0">
              <a:buNone/>
            </a:pPr>
            <a:r>
              <a:rPr lang="en-US" sz="2400" b="1" dirty="0">
                <a:solidFill>
                  <a:schemeClr val="accent5">
                    <a:lumMod val="75000"/>
                  </a:schemeClr>
                </a:solidFill>
              </a:rPr>
              <a:t>Niche sectors provide for increased diversification and alpha</a:t>
            </a:r>
          </a:p>
          <a:p>
            <a:pPr marL="0" indent="0">
              <a:buNone/>
            </a:pPr>
            <a:endParaRPr lang="en-US" sz="2400" b="1" dirty="0">
              <a:solidFill>
                <a:schemeClr val="accent5">
                  <a:lumMod val="75000"/>
                </a:schemeClr>
              </a:solidFill>
            </a:endParaRPr>
          </a:p>
          <a:p>
            <a:pPr marL="0" indent="0">
              <a:buNone/>
            </a:pPr>
            <a:endParaRPr lang="en-US" sz="2400" b="1" dirty="0">
              <a:solidFill>
                <a:schemeClr val="accent5">
                  <a:lumMod val="75000"/>
                </a:schemeClr>
              </a:solidFill>
            </a:endParaRPr>
          </a:p>
          <a:p>
            <a:pPr marL="0" indent="0">
              <a:buNone/>
            </a:pPr>
            <a:endParaRPr lang="en-US" sz="2400" b="1" dirty="0">
              <a:solidFill>
                <a:schemeClr val="accent5">
                  <a:lumMod val="75000"/>
                </a:schemeClr>
              </a:solidFill>
            </a:endParaRPr>
          </a:p>
        </p:txBody>
      </p:sp>
      <p:sp>
        <p:nvSpPr>
          <p:cNvPr id="6" name="TextBox 5">
            <a:extLst>
              <a:ext uri="{FF2B5EF4-FFF2-40B4-BE49-F238E27FC236}">
                <a16:creationId xmlns:a16="http://schemas.microsoft.com/office/drawing/2014/main" id="{B9E681D9-3552-3486-DB6A-FA07A4DCEFE9}"/>
              </a:ext>
            </a:extLst>
          </p:cNvPr>
          <p:cNvSpPr txBox="1"/>
          <p:nvPr/>
        </p:nvSpPr>
        <p:spPr>
          <a:xfrm>
            <a:off x="7958704" y="2351175"/>
            <a:ext cx="3505200" cy="584775"/>
          </a:xfrm>
          <a:prstGeom prst="rect">
            <a:avLst/>
          </a:prstGeom>
          <a:noFill/>
        </p:spPr>
        <p:txBody>
          <a:bodyPr wrap="square" rtlCol="0">
            <a:spAutoFit/>
          </a:bodyPr>
          <a:lstStyle/>
          <a:p>
            <a:pPr algn="ctr"/>
            <a:r>
              <a:rPr lang="en-US" sz="1600" b="1" dirty="0">
                <a:solidFill>
                  <a:schemeClr val="accent5"/>
                </a:solidFill>
              </a:rPr>
              <a:t>REIT Market Composition: 2007 vs Today</a:t>
            </a:r>
          </a:p>
        </p:txBody>
      </p:sp>
      <p:sp>
        <p:nvSpPr>
          <p:cNvPr id="8" name="Text Placeholder 2">
            <a:extLst>
              <a:ext uri="{FF2B5EF4-FFF2-40B4-BE49-F238E27FC236}">
                <a16:creationId xmlns:a16="http://schemas.microsoft.com/office/drawing/2014/main" id="{0D94D2E4-9846-57DC-F1FA-227E0E14F67E}"/>
              </a:ext>
            </a:extLst>
          </p:cNvPr>
          <p:cNvSpPr txBox="1">
            <a:spLocks/>
          </p:cNvSpPr>
          <p:nvPr/>
        </p:nvSpPr>
        <p:spPr>
          <a:xfrm>
            <a:off x="116398" y="1828800"/>
            <a:ext cx="6781800" cy="4419600"/>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Arial" panose="020B0604020202020204" pitchFamily="34" charset="0"/>
              <a:buChar char="−"/>
            </a:pPr>
            <a:r>
              <a:rPr lang="en-US" sz="2000" dirty="0"/>
              <a:t>Increasing importance in institutional portfolios</a:t>
            </a:r>
          </a:p>
          <a:p>
            <a:pPr lvl="1">
              <a:spcBef>
                <a:spcPts val="600"/>
              </a:spcBef>
              <a:spcAft>
                <a:spcPts val="600"/>
              </a:spcAft>
              <a:buFont typeface="Arial" panose="020B0604020202020204" pitchFamily="34" charset="0"/>
              <a:buChar char="•"/>
            </a:pPr>
            <a:r>
              <a:rPr lang="en-US" sz="1800" dirty="0"/>
              <a:t>Investment in alternative property types grown at expense of office and retail</a:t>
            </a:r>
          </a:p>
          <a:p>
            <a:pPr lvl="1">
              <a:spcBef>
                <a:spcPts val="600"/>
              </a:spcBef>
              <a:spcAft>
                <a:spcPts val="600"/>
              </a:spcAft>
              <a:buFont typeface="Arial" panose="020B0604020202020204" pitchFamily="34" charset="0"/>
              <a:buChar char="•"/>
            </a:pPr>
            <a:r>
              <a:rPr lang="en-US" sz="1800" dirty="0"/>
              <a:t>Now represents largest component of FTSE </a:t>
            </a:r>
            <a:r>
              <a:rPr lang="en-US" sz="1800" dirty="0" err="1"/>
              <a:t>Nareit</a:t>
            </a:r>
            <a:r>
              <a:rPr lang="en-US" sz="1800" dirty="0"/>
              <a:t> Index</a:t>
            </a:r>
          </a:p>
          <a:p>
            <a:pPr lvl="1">
              <a:spcBef>
                <a:spcPts val="600"/>
              </a:spcBef>
              <a:spcAft>
                <a:spcPts val="600"/>
              </a:spcAft>
              <a:buFont typeface="Arial" panose="020B0604020202020204" pitchFamily="34" charset="0"/>
              <a:buChar char="•"/>
            </a:pPr>
            <a:r>
              <a:rPr lang="en-US" sz="1800" dirty="0"/>
              <a:t>Growing component of </a:t>
            </a:r>
            <a:r>
              <a:rPr lang="en-US" sz="1800" dirty="0" err="1"/>
              <a:t>ODCE</a:t>
            </a:r>
            <a:r>
              <a:rPr lang="en-US" sz="1800" dirty="0"/>
              <a:t> funds </a:t>
            </a:r>
          </a:p>
          <a:p>
            <a:pPr>
              <a:spcBef>
                <a:spcPts val="600"/>
              </a:spcBef>
              <a:spcAft>
                <a:spcPts val="600"/>
              </a:spcAft>
              <a:buFont typeface="Arial" panose="020B0604020202020204" pitchFamily="34" charset="0"/>
              <a:buChar char="−"/>
            </a:pPr>
            <a:r>
              <a:rPr lang="en-US" sz="1800" dirty="0"/>
              <a:t>Wide variety of alternative property types covering:</a:t>
            </a:r>
          </a:p>
          <a:p>
            <a:pPr lvl="1">
              <a:spcBef>
                <a:spcPts val="600"/>
              </a:spcBef>
              <a:spcAft>
                <a:spcPts val="600"/>
              </a:spcAft>
              <a:buFont typeface="Arial" panose="020B0604020202020204" pitchFamily="34" charset="0"/>
              <a:buChar char="•"/>
            </a:pPr>
            <a:r>
              <a:rPr lang="en-US" sz="1800" dirty="0"/>
              <a:t>Housing (Student, Senior, Active Adult, Manufactured Homes, </a:t>
            </a:r>
            <a:r>
              <a:rPr lang="en-US" sz="1800" dirty="0" err="1"/>
              <a:t>SFR</a:t>
            </a:r>
            <a:r>
              <a:rPr lang="en-US" sz="1800" dirty="0"/>
              <a:t>, Vacation Rentals, Affordable Housing)</a:t>
            </a:r>
          </a:p>
          <a:p>
            <a:pPr lvl="1">
              <a:spcBef>
                <a:spcPts val="600"/>
              </a:spcBef>
              <a:spcAft>
                <a:spcPts val="600"/>
              </a:spcAft>
              <a:buFont typeface="Arial" panose="020B0604020202020204" pitchFamily="34" charset="0"/>
              <a:buChar char="•"/>
            </a:pPr>
            <a:r>
              <a:rPr lang="en-US" sz="1800" dirty="0"/>
              <a:t>Technology (Data centers, Life Sciences)</a:t>
            </a:r>
          </a:p>
          <a:p>
            <a:pPr lvl="1">
              <a:spcBef>
                <a:spcPts val="600"/>
              </a:spcBef>
              <a:spcAft>
                <a:spcPts val="600"/>
              </a:spcAft>
              <a:buFont typeface="Arial" panose="020B0604020202020204" pitchFamily="34" charset="0"/>
              <a:buChar char="•"/>
            </a:pPr>
            <a:r>
              <a:rPr lang="en-US" sz="1800" dirty="0"/>
              <a:t>Healthcare (Medical Office)</a:t>
            </a:r>
          </a:p>
          <a:p>
            <a:pPr>
              <a:spcBef>
                <a:spcPts val="600"/>
              </a:spcBef>
              <a:spcAft>
                <a:spcPts val="600"/>
              </a:spcAft>
              <a:buFont typeface="Arial" panose="020B0604020202020204" pitchFamily="34" charset="0"/>
              <a:buChar char="−"/>
            </a:pPr>
            <a:r>
              <a:rPr lang="en-US" sz="1800" dirty="0"/>
              <a:t>Different demand drivers than main property types</a:t>
            </a:r>
          </a:p>
          <a:p>
            <a:pPr lvl="1">
              <a:spcBef>
                <a:spcPts val="600"/>
              </a:spcBef>
              <a:spcAft>
                <a:spcPts val="600"/>
              </a:spcAft>
              <a:buFont typeface="Arial" panose="020B0604020202020204" pitchFamily="34" charset="0"/>
              <a:buChar char="•"/>
            </a:pPr>
            <a:r>
              <a:rPr lang="en-US" sz="1800" dirty="0"/>
              <a:t>Demographic driven versus GDP driven</a:t>
            </a:r>
          </a:p>
        </p:txBody>
      </p:sp>
      <p:sp>
        <p:nvSpPr>
          <p:cNvPr id="9" name="Rectangle 8">
            <a:extLst>
              <a:ext uri="{FF2B5EF4-FFF2-40B4-BE49-F238E27FC236}">
                <a16:creationId xmlns:a16="http://schemas.microsoft.com/office/drawing/2014/main" id="{E867892C-CDC0-0264-F8A3-40B4BFB7E49C}"/>
              </a:ext>
            </a:extLst>
          </p:cNvPr>
          <p:cNvSpPr>
            <a:spLocks noChangeArrowheads="1"/>
          </p:cNvSpPr>
          <p:nvPr/>
        </p:nvSpPr>
        <p:spPr bwMode="auto">
          <a:xfrm>
            <a:off x="0" y="6682951"/>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a:t>
            </a:r>
            <a:r>
              <a:rPr lang="en-US" sz="900" dirty="0" err="1">
                <a:solidFill>
                  <a:prstClr val="black"/>
                </a:solidFill>
                <a:latin typeface="Arial"/>
              </a:rPr>
              <a:t>CenterSquare</a:t>
            </a:r>
            <a:r>
              <a:rPr lang="en-US" sz="900" dirty="0">
                <a:solidFill>
                  <a:prstClr val="black"/>
                </a:solidFill>
                <a:latin typeface="Arial"/>
              </a:rPr>
              <a:t>, FTSE </a:t>
            </a:r>
            <a:r>
              <a:rPr lang="en-US" sz="900" dirty="0" err="1">
                <a:solidFill>
                  <a:prstClr val="black"/>
                </a:solidFill>
                <a:latin typeface="Arial"/>
              </a:rPr>
              <a:t>NAREIT</a:t>
            </a:r>
            <a:r>
              <a:rPr lang="en-US" sz="900" dirty="0">
                <a:solidFill>
                  <a:prstClr val="black"/>
                </a:solidFill>
                <a:latin typeface="Arial"/>
              </a:rPr>
              <a:t> All Equity REITs</a:t>
            </a:r>
          </a:p>
        </p:txBody>
      </p:sp>
      <p:graphicFrame>
        <p:nvGraphicFramePr>
          <p:cNvPr id="10" name="Chart 9">
            <a:extLst>
              <a:ext uri="{FF2B5EF4-FFF2-40B4-BE49-F238E27FC236}">
                <a16:creationId xmlns:a16="http://schemas.microsoft.com/office/drawing/2014/main" id="{591EAF9F-C439-CF96-076D-0A9386555A07}"/>
              </a:ext>
            </a:extLst>
          </p:cNvPr>
          <p:cNvGraphicFramePr>
            <a:graphicFrameLocks/>
          </p:cNvGraphicFramePr>
          <p:nvPr>
            <p:extLst>
              <p:ext uri="{D42A27DB-BD31-4B8C-83A1-F6EECF244321}">
                <p14:modId xmlns:p14="http://schemas.microsoft.com/office/powerpoint/2010/main" val="76890365"/>
              </p:ext>
            </p:extLst>
          </p:nvPr>
        </p:nvGraphicFramePr>
        <p:xfrm>
          <a:off x="6781800" y="306810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3352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ctangle 9">
            <a:extLst>
              <a:ext uri="{FF2B5EF4-FFF2-40B4-BE49-F238E27FC236}">
                <a16:creationId xmlns:a16="http://schemas.microsoft.com/office/drawing/2014/main" id="{15BE18CD-0E73-A37D-7DB3-3D8FA56E41B0}"/>
              </a:ext>
            </a:extLst>
          </p:cNvPr>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t="17373" b="17373"/>
          <a:stretch/>
        </p:blipFill>
        <p:spPr>
          <a:xfrm>
            <a:off x="0" y="1554163"/>
            <a:ext cx="12192000" cy="5303838"/>
          </a:xfrm>
          <a:prstGeom prst="rect">
            <a:avLst/>
          </a:prstGeom>
        </p:spPr>
      </p:pic>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Niche Sector–Single Family Rental</a:t>
            </a:r>
          </a:p>
        </p:txBody>
      </p:sp>
      <p:sp>
        <p:nvSpPr>
          <p:cNvPr id="13" name="Rectangle 12">
            <a:extLst>
              <a:ext uri="{FF2B5EF4-FFF2-40B4-BE49-F238E27FC236}">
                <a16:creationId xmlns:a16="http://schemas.microsoft.com/office/drawing/2014/main" id="{862D31B2-DF44-3265-2B2E-6C47E99206EB}"/>
              </a:ext>
            </a:extLst>
          </p:cNvPr>
          <p:cNvSpPr>
            <a:spLocks/>
          </p:cNvSpPr>
          <p:nvPr/>
        </p:nvSpPr>
        <p:spPr>
          <a:xfrm>
            <a:off x="0" y="1554162"/>
            <a:ext cx="9966226" cy="5309215"/>
          </a:xfrm>
          <a:prstGeom prst="rect">
            <a:avLst/>
          </a:prstGeom>
          <a:gradFill>
            <a:gsLst>
              <a:gs pos="79000">
                <a:srgbClr val="FFFFFF">
                  <a:alpha val="70000"/>
                </a:srgbClr>
              </a:gs>
              <a:gs pos="0">
                <a:schemeClr val="bg1">
                  <a:alpha val="8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1200"/>
              </a:spcBef>
            </a:pPr>
            <a:endParaRPr lang="en-US" dirty="0">
              <a:solidFill>
                <a:schemeClr val="tx1"/>
              </a:solidFill>
            </a:endParaRP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28600" y="1650994"/>
            <a:ext cx="8466793" cy="4365261"/>
          </a:xfrm>
        </p:spPr>
        <p:txBody>
          <a:bodyPr/>
          <a:lstStyle/>
          <a:p>
            <a:pPr>
              <a:spcBef>
                <a:spcPts val="600"/>
              </a:spcBef>
              <a:spcAft>
                <a:spcPts val="600"/>
              </a:spcAft>
              <a:buFont typeface="Arial" panose="020B0604020202020204" pitchFamily="34" charset="0"/>
              <a:buChar char="−"/>
            </a:pPr>
            <a:r>
              <a:rPr lang="en-US" sz="1800" dirty="0"/>
              <a:t>Fragmented information and ownership create opportunities</a:t>
            </a:r>
          </a:p>
          <a:p>
            <a:pPr lvl="1">
              <a:spcBef>
                <a:spcPts val="600"/>
              </a:spcBef>
              <a:spcAft>
                <a:spcPts val="600"/>
              </a:spcAft>
              <a:buFont typeface="Arial" panose="020B0604020202020204" pitchFamily="34" charset="0"/>
              <a:buChar char="•"/>
            </a:pPr>
            <a:r>
              <a:rPr lang="en-US" sz="1800" dirty="0"/>
              <a:t>Only 3-5% held by institutions</a:t>
            </a:r>
          </a:p>
          <a:p>
            <a:pPr lvl="1">
              <a:spcBef>
                <a:spcPts val="600"/>
              </a:spcBef>
              <a:spcAft>
                <a:spcPts val="600"/>
              </a:spcAft>
              <a:buFont typeface="Arial" panose="020B0604020202020204" pitchFamily="34" charset="0"/>
              <a:buChar char="•"/>
            </a:pPr>
            <a:r>
              <a:rPr lang="en-US" sz="1800" dirty="0"/>
              <a:t>Institutional ownership expected to grow to 40% by 2030</a:t>
            </a:r>
          </a:p>
          <a:p>
            <a:pPr lvl="1">
              <a:spcBef>
                <a:spcPts val="600"/>
              </a:spcBef>
              <a:spcAft>
                <a:spcPts val="600"/>
              </a:spcAft>
              <a:buFont typeface="Arial" panose="020B0604020202020204" pitchFamily="34" charset="0"/>
              <a:buChar char="•"/>
            </a:pPr>
            <a:r>
              <a:rPr lang="en-US" sz="1800" dirty="0"/>
              <a:t>Technology advances overcoming sector inefficiencies</a:t>
            </a:r>
          </a:p>
          <a:p>
            <a:pPr>
              <a:spcBef>
                <a:spcPts val="600"/>
              </a:spcBef>
              <a:spcAft>
                <a:spcPts val="600"/>
              </a:spcAft>
              <a:buFont typeface="Arial" panose="020B0604020202020204" pitchFamily="34" charset="0"/>
              <a:buChar char="−"/>
            </a:pPr>
            <a:r>
              <a:rPr lang="en-US" sz="1800" dirty="0"/>
              <a:t>Strong demographical tailwinds driving demand</a:t>
            </a:r>
          </a:p>
          <a:p>
            <a:pPr lvl="1">
              <a:spcBef>
                <a:spcPts val="600"/>
              </a:spcBef>
              <a:spcAft>
                <a:spcPts val="600"/>
              </a:spcAft>
              <a:buFont typeface="Arial" panose="020B0604020202020204" pitchFamily="34" charset="0"/>
              <a:buChar char="•"/>
            </a:pPr>
            <a:r>
              <a:rPr lang="en-US" sz="1800" dirty="0"/>
              <a:t>Aging millennials likely to seek larger living units</a:t>
            </a:r>
          </a:p>
          <a:p>
            <a:pPr lvl="1">
              <a:spcBef>
                <a:spcPts val="600"/>
              </a:spcBef>
              <a:spcAft>
                <a:spcPts val="600"/>
              </a:spcAft>
              <a:buFont typeface="Arial" panose="020B0604020202020204" pitchFamily="34" charset="0"/>
              <a:buChar char="•"/>
            </a:pPr>
            <a:r>
              <a:rPr lang="en-US" sz="1800" dirty="0"/>
              <a:t>Large cohort of renters-by-choice</a:t>
            </a:r>
          </a:p>
          <a:p>
            <a:pPr>
              <a:spcBef>
                <a:spcPts val="600"/>
              </a:spcBef>
              <a:spcAft>
                <a:spcPts val="600"/>
              </a:spcAft>
              <a:buFont typeface="Arial" panose="020B0604020202020204" pitchFamily="34" charset="0"/>
              <a:buChar char="−"/>
            </a:pPr>
            <a:r>
              <a:rPr lang="en-US" sz="1800" dirty="0"/>
              <a:t>Home affordability challenges creating necessity renters</a:t>
            </a:r>
          </a:p>
          <a:p>
            <a:pPr lvl="1">
              <a:spcBef>
                <a:spcPts val="600"/>
              </a:spcBef>
              <a:spcAft>
                <a:spcPts val="600"/>
              </a:spcAft>
              <a:buFont typeface="Arial" panose="020B0604020202020204" pitchFamily="34" charset="0"/>
              <a:buChar char="•"/>
            </a:pPr>
            <a:r>
              <a:rPr lang="en-US" sz="1800" dirty="0"/>
              <a:t>Higher mortgage rates a deterrence to home ownership</a:t>
            </a:r>
          </a:p>
          <a:p>
            <a:pPr lvl="1">
              <a:spcBef>
                <a:spcPts val="600"/>
              </a:spcBef>
              <a:spcAft>
                <a:spcPts val="600"/>
              </a:spcAft>
              <a:buFont typeface="Arial" panose="020B0604020202020204" pitchFamily="34" charset="0"/>
              <a:buChar char="•"/>
            </a:pPr>
            <a:r>
              <a:rPr lang="en-US" sz="1800" dirty="0"/>
              <a:t>Home prices have escalated</a:t>
            </a:r>
          </a:p>
          <a:p>
            <a:pPr lvl="2">
              <a:spcAft>
                <a:spcPts val="600"/>
              </a:spcAft>
            </a:pPr>
            <a:r>
              <a:rPr lang="en-US" sz="1800" dirty="0"/>
              <a:t>Median new home price in the U.S. increased 22% since 2020 while existing home prices increased by 58%</a:t>
            </a:r>
          </a:p>
          <a:p>
            <a:pPr>
              <a:spcBef>
                <a:spcPts val="600"/>
              </a:spcBef>
              <a:spcAft>
                <a:spcPts val="600"/>
              </a:spcAft>
              <a:buFont typeface="Arial" panose="020B0604020202020204" pitchFamily="34" charset="0"/>
              <a:buChar char="−"/>
            </a:pPr>
            <a:r>
              <a:rPr lang="en-US" sz="1800" dirty="0"/>
              <a:t>Undersupply of single-family homes as construction has lagged demand</a:t>
            </a:r>
          </a:p>
          <a:p>
            <a:pPr lvl="1">
              <a:spcBef>
                <a:spcPts val="300"/>
              </a:spcBef>
            </a:pPr>
            <a:endParaRPr lang="en-US" sz="1600" dirty="0"/>
          </a:p>
          <a:p>
            <a:pPr marL="0" indent="0">
              <a:buNone/>
            </a:pPr>
            <a:endParaRPr lang="en-US" sz="2400" b="1" dirty="0">
              <a:solidFill>
                <a:schemeClr val="accent5">
                  <a:lumMod val="75000"/>
                </a:schemeClr>
              </a:solidFill>
            </a:endParaRPr>
          </a:p>
        </p:txBody>
      </p:sp>
      <p:sp>
        <p:nvSpPr>
          <p:cNvPr id="7" name="TextBox 6">
            <a:extLst>
              <a:ext uri="{FF2B5EF4-FFF2-40B4-BE49-F238E27FC236}">
                <a16:creationId xmlns:a16="http://schemas.microsoft.com/office/drawing/2014/main" id="{EECD8CC6-B1F2-834F-544D-955D4851E77C}"/>
              </a:ext>
            </a:extLst>
          </p:cNvPr>
          <p:cNvSpPr txBox="1"/>
          <p:nvPr/>
        </p:nvSpPr>
        <p:spPr>
          <a:xfrm>
            <a:off x="255827" y="987118"/>
            <a:ext cx="11624379" cy="461665"/>
          </a:xfrm>
          <a:prstGeom prst="rect">
            <a:avLst/>
          </a:prstGeom>
          <a:noFill/>
        </p:spPr>
        <p:txBody>
          <a:bodyPr wrap="square">
            <a:spAutoFit/>
          </a:bodyPr>
          <a:lstStyle/>
          <a:p>
            <a:r>
              <a:rPr lang="en-US" sz="2400" b="1" dirty="0">
                <a:solidFill>
                  <a:schemeClr val="accent5"/>
                </a:solidFill>
              </a:rPr>
              <a:t>Growing component of the rental housing market</a:t>
            </a:r>
            <a:endParaRPr lang="en-US" sz="2400" dirty="0"/>
          </a:p>
        </p:txBody>
      </p:sp>
      <p:grpSp>
        <p:nvGrpSpPr>
          <p:cNvPr id="14" name="Group 4">
            <a:extLst>
              <a:ext uri="{FF2B5EF4-FFF2-40B4-BE49-F238E27FC236}">
                <a16:creationId xmlns:a16="http://schemas.microsoft.com/office/drawing/2014/main" id="{124CEB80-33AB-612D-3122-24251D237CE9}"/>
              </a:ext>
            </a:extLst>
          </p:cNvPr>
          <p:cNvGrpSpPr>
            <a:grpSpLocks noChangeAspect="1"/>
          </p:cNvGrpSpPr>
          <p:nvPr/>
        </p:nvGrpSpPr>
        <p:grpSpPr bwMode="auto">
          <a:xfrm>
            <a:off x="9600961" y="6569625"/>
            <a:ext cx="2161618" cy="210312"/>
            <a:chOff x="528" y="2626"/>
            <a:chExt cx="4841" cy="471"/>
          </a:xfrm>
          <a:solidFill>
            <a:schemeClr val="bg1"/>
          </a:solidFill>
        </p:grpSpPr>
        <p:sp>
          <p:nvSpPr>
            <p:cNvPr id="15" name="Freeform 5">
              <a:extLst>
                <a:ext uri="{FF2B5EF4-FFF2-40B4-BE49-F238E27FC236}">
                  <a16:creationId xmlns:a16="http://schemas.microsoft.com/office/drawing/2014/main" id="{F8E13E50-A6B4-BDF5-8AAB-2CD5B669BFED}"/>
                </a:ext>
              </a:extLst>
            </p:cNvPr>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7FDD4544-6F62-AF78-5300-3AC01E89643E}"/>
                </a:ext>
              </a:extLst>
            </p:cNvPr>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2EC0E4B2-B738-441E-5D5A-F84F6BC4287B}"/>
                </a:ext>
              </a:extLst>
            </p:cNvPr>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830DA4A1-199D-6FCC-FAC2-B050C84D41B4}"/>
                </a:ext>
              </a:extLst>
            </p:cNvPr>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7B6E406D-742B-8478-B550-8108531056EC}"/>
                </a:ext>
              </a:extLst>
            </p:cNvPr>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0D5021F8-7F0D-9CBB-6FF7-236CA0A28EF1}"/>
                </a:ext>
              </a:extLst>
            </p:cNvPr>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8C84AF39-D1FA-63E5-DC9B-470C1EB7ECDD}"/>
                </a:ext>
              </a:extLst>
            </p:cNvPr>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C337E3EA-A877-77ED-5414-553C8C2DCF5E}"/>
                </a:ext>
              </a:extLst>
            </p:cNvPr>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4B33F63E-6481-D7BC-649C-0F6B6A2363CF}"/>
                </a:ext>
              </a:extLst>
            </p:cNvPr>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A4F13BC0-767B-AC77-2E08-479EBD5D865D}"/>
                </a:ext>
              </a:extLst>
            </p:cNvPr>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4A53F7CC-0C7C-07EB-B94A-FEB07D51E95B}"/>
                </a:ext>
              </a:extLst>
            </p:cNvPr>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8072DE9B-C821-D0EC-FC82-F43E922B5F43}"/>
                </a:ext>
              </a:extLst>
            </p:cNvPr>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7BF0D6C1-A8C7-A199-5211-D831EABB9499}"/>
                </a:ext>
              </a:extLst>
            </p:cNvPr>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4C124563-318A-B17E-E727-213EC375A858}"/>
                </a:ext>
              </a:extLst>
            </p:cNvPr>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C04CA49-5EF1-2700-7181-A3A56D4C9AF6}"/>
                </a:ext>
              </a:extLst>
            </p:cNvPr>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8F603B39-06DF-09B7-2256-CA91454FAD65}"/>
                </a:ext>
              </a:extLst>
            </p:cNvPr>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62A68FAF-D725-F1F7-9B10-78792939521A}"/>
                </a:ext>
              </a:extLst>
            </p:cNvPr>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2">
              <a:extLst>
                <a:ext uri="{FF2B5EF4-FFF2-40B4-BE49-F238E27FC236}">
                  <a16:creationId xmlns:a16="http://schemas.microsoft.com/office/drawing/2014/main" id="{291BFE36-05B1-64B1-5488-A7444B27CFA8}"/>
                </a:ext>
              </a:extLst>
            </p:cNvPr>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32A4E498-05AA-CBE5-C6FD-2B9D796BAE60}"/>
                </a:ext>
              </a:extLst>
            </p:cNvPr>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DCDC2052-F3DB-74FC-3F2F-1331C6989DC2}"/>
                </a:ext>
              </a:extLst>
            </p:cNvPr>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6062E9C8-7F18-105E-92B2-9439865A5BA4}"/>
                </a:ext>
              </a:extLst>
            </p:cNvPr>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Slide Number Placeholder 7">
            <a:extLst>
              <a:ext uri="{FF2B5EF4-FFF2-40B4-BE49-F238E27FC236}">
                <a16:creationId xmlns:a16="http://schemas.microsoft.com/office/drawing/2014/main" id="{ECD18295-D9CF-8011-7537-3AF14DFC2FE6}"/>
              </a:ext>
            </a:extLst>
          </p:cNvPr>
          <p:cNvSpPr txBox="1">
            <a:spLocks/>
          </p:cNvSpPr>
          <p:nvPr/>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32</a:t>
            </a:fld>
            <a:endParaRPr lang="en-US" sz="1200" dirty="0">
              <a:solidFill>
                <a:schemeClr val="bg1"/>
              </a:solidFill>
            </a:endParaRPr>
          </a:p>
        </p:txBody>
      </p:sp>
    </p:spTree>
    <p:extLst>
      <p:ext uri="{BB962C8B-B14F-4D97-AF65-F5344CB8AC3E}">
        <p14:creationId xmlns:p14="http://schemas.microsoft.com/office/powerpoint/2010/main" val="3676426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Niche Sector–Self Storage</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sz="half" idx="1"/>
          </p:nvPr>
        </p:nvSpPr>
        <p:spPr>
          <a:xfrm>
            <a:off x="236414" y="1580303"/>
            <a:ext cx="5791200" cy="4345550"/>
          </a:xfrm>
        </p:spPr>
        <p:txBody>
          <a:bodyPr/>
          <a:lstStyle/>
          <a:p>
            <a:pPr>
              <a:spcBef>
                <a:spcPts val="1200"/>
              </a:spcBef>
              <a:buFont typeface="Arial" panose="020B0604020202020204" pitchFamily="34" charset="0"/>
              <a:buChar char="−"/>
            </a:pPr>
            <a:r>
              <a:rPr lang="en-US" sz="2000" dirty="0"/>
              <a:t>Sector gaining increased attention from institutional investors</a:t>
            </a:r>
          </a:p>
          <a:p>
            <a:pPr lvl="1">
              <a:spcBef>
                <a:spcPts val="300"/>
              </a:spcBef>
              <a:buFont typeface="Arial" panose="020B0604020202020204" pitchFamily="34" charset="0"/>
              <a:buChar char="•"/>
            </a:pPr>
            <a:r>
              <a:rPr lang="en-US" sz="2000" dirty="0"/>
              <a:t>Significant allocation in many core funds</a:t>
            </a:r>
          </a:p>
          <a:p>
            <a:pPr lvl="1">
              <a:spcBef>
                <a:spcPts val="300"/>
              </a:spcBef>
              <a:buFont typeface="Arial" panose="020B0604020202020204" pitchFamily="34" charset="0"/>
              <a:buChar char="•"/>
            </a:pPr>
            <a:r>
              <a:rPr lang="en-US" sz="2000" dirty="0"/>
              <a:t>Large part of listed REIT universe</a:t>
            </a:r>
          </a:p>
          <a:p>
            <a:pPr>
              <a:spcBef>
                <a:spcPts val="900"/>
              </a:spcBef>
              <a:buFont typeface="Arial" panose="020B0604020202020204" pitchFamily="34" charset="0"/>
              <a:buChar char="−"/>
            </a:pPr>
            <a:r>
              <a:rPr lang="en-US" sz="2000" dirty="0"/>
              <a:t>Tenant demand soared during Covid and remains strong</a:t>
            </a:r>
          </a:p>
          <a:p>
            <a:pPr lvl="1">
              <a:spcBef>
                <a:spcPts val="300"/>
              </a:spcBef>
              <a:buFont typeface="Arial" panose="020B0604020202020204" pitchFamily="34" charset="0"/>
              <a:buChar char="•"/>
            </a:pPr>
            <a:r>
              <a:rPr lang="en-US" sz="2000" dirty="0"/>
              <a:t>Sector benefiting from migration, WRH, uptick in household consolidation, downsizing</a:t>
            </a:r>
          </a:p>
          <a:p>
            <a:pPr lvl="1">
              <a:spcBef>
                <a:spcPts val="300"/>
              </a:spcBef>
              <a:buFont typeface="Arial" panose="020B0604020202020204" pitchFamily="34" charset="0"/>
              <a:buChar char="•"/>
            </a:pPr>
            <a:r>
              <a:rPr lang="en-US" sz="2000" dirty="0"/>
              <a:t>Low vacancies supporting strong rental growth</a:t>
            </a:r>
          </a:p>
        </p:txBody>
      </p:sp>
      <p:sp>
        <p:nvSpPr>
          <p:cNvPr id="7" name="Content Placeholder 6">
            <a:extLst>
              <a:ext uri="{FF2B5EF4-FFF2-40B4-BE49-F238E27FC236}">
                <a16:creationId xmlns:a16="http://schemas.microsoft.com/office/drawing/2014/main" id="{8D54D777-D07F-817C-4138-7AEDFC1AE1BA}"/>
              </a:ext>
            </a:extLst>
          </p:cNvPr>
          <p:cNvSpPr>
            <a:spLocks noGrp="1"/>
          </p:cNvSpPr>
          <p:nvPr>
            <p:ph sz="half" idx="2"/>
          </p:nvPr>
        </p:nvSpPr>
        <p:spPr>
          <a:xfrm>
            <a:off x="6064336" y="1582337"/>
            <a:ext cx="5867400" cy="4365261"/>
          </a:xfrm>
        </p:spPr>
        <p:txBody>
          <a:bodyPr/>
          <a:lstStyle/>
          <a:p>
            <a:pPr>
              <a:spcBef>
                <a:spcPts val="1200"/>
              </a:spcBef>
              <a:buFont typeface="Arial" panose="020B0604020202020204" pitchFamily="34" charset="0"/>
              <a:buChar char="−"/>
            </a:pPr>
            <a:r>
              <a:rPr lang="en-US" sz="2000" dirty="0"/>
              <a:t>Construction at elevated levels </a:t>
            </a:r>
          </a:p>
          <a:p>
            <a:pPr lvl="1">
              <a:spcBef>
                <a:spcPts val="300"/>
              </a:spcBef>
              <a:buFont typeface="Arial" panose="020B0604020202020204" pitchFamily="34" charset="0"/>
              <a:buChar char="•"/>
            </a:pPr>
            <a:r>
              <a:rPr lang="en-US" sz="2000" dirty="0"/>
              <a:t>Trending downward following peak</a:t>
            </a:r>
          </a:p>
          <a:p>
            <a:pPr lvl="1">
              <a:spcBef>
                <a:spcPts val="300"/>
              </a:spcBef>
              <a:buFont typeface="Arial" panose="020B0604020202020204" pitchFamily="34" charset="0"/>
              <a:buChar char="•"/>
            </a:pPr>
            <a:r>
              <a:rPr lang="en-US" sz="2000" dirty="0"/>
              <a:t>New construction focused on chronically     undersupplied markets</a:t>
            </a:r>
          </a:p>
          <a:p>
            <a:pPr lvl="1">
              <a:spcBef>
                <a:spcPts val="300"/>
              </a:spcBef>
              <a:buFont typeface="Arial" panose="020B0604020202020204" pitchFamily="34" charset="0"/>
              <a:buChar char="•"/>
            </a:pPr>
            <a:r>
              <a:rPr lang="en-US" sz="2000" dirty="0"/>
              <a:t>NIMBYism</a:t>
            </a:r>
          </a:p>
          <a:p>
            <a:pPr>
              <a:spcBef>
                <a:spcPts val="900"/>
              </a:spcBef>
              <a:buFont typeface="Arial" panose="020B0604020202020204" pitchFamily="34" charset="0"/>
              <a:buChar char="−"/>
            </a:pPr>
            <a:r>
              <a:rPr lang="en-US" sz="2000" dirty="0"/>
              <a:t>Strong inflation hedge</a:t>
            </a:r>
          </a:p>
          <a:p>
            <a:pPr lvl="1">
              <a:spcBef>
                <a:spcPts val="300"/>
              </a:spcBef>
              <a:buFont typeface="Arial" panose="020B0604020202020204" pitchFamily="34" charset="0"/>
              <a:buChar char="•"/>
            </a:pPr>
            <a:r>
              <a:rPr lang="en-US" sz="2000" dirty="0"/>
              <a:t>Month-to-month lease structures</a:t>
            </a:r>
          </a:p>
        </p:txBody>
      </p:sp>
      <p:sp>
        <p:nvSpPr>
          <p:cNvPr id="11" name="TextBox 10">
            <a:extLst>
              <a:ext uri="{FF2B5EF4-FFF2-40B4-BE49-F238E27FC236}">
                <a16:creationId xmlns:a16="http://schemas.microsoft.com/office/drawing/2014/main" id="{14592361-E1A2-5C68-329E-8D3386F6E7E8}"/>
              </a:ext>
            </a:extLst>
          </p:cNvPr>
          <p:cNvSpPr txBox="1"/>
          <p:nvPr/>
        </p:nvSpPr>
        <p:spPr>
          <a:xfrm>
            <a:off x="215425" y="932147"/>
            <a:ext cx="11624379" cy="461665"/>
          </a:xfrm>
          <a:prstGeom prst="rect">
            <a:avLst/>
          </a:prstGeom>
          <a:noFill/>
        </p:spPr>
        <p:txBody>
          <a:bodyPr wrap="square">
            <a:spAutoFit/>
          </a:bodyPr>
          <a:lstStyle/>
          <a:p>
            <a:r>
              <a:rPr lang="en-US" sz="2400" b="1" dirty="0">
                <a:solidFill>
                  <a:schemeClr val="accent5"/>
                </a:solidFill>
              </a:rPr>
              <a:t>Returns moderated but outlook remains positive</a:t>
            </a:r>
            <a:endParaRPr lang="en-US" sz="2400" dirty="0"/>
          </a:p>
        </p:txBody>
      </p:sp>
      <p:pic>
        <p:nvPicPr>
          <p:cNvPr id="12" name="Isosceles Triangle 58">
            <a:extLst>
              <a:ext uri="{FF2B5EF4-FFF2-40B4-BE49-F238E27FC236}">
                <a16:creationId xmlns:a16="http://schemas.microsoft.com/office/drawing/2014/main" id="{BBABD8E1-B059-C4BF-9BD4-33EEB94A00F7}"/>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rcRect l="22708" r="22708"/>
          <a:stretch/>
        </p:blipFill>
        <p:spPr>
          <a:xfrm>
            <a:off x="8331930" y="1551952"/>
            <a:ext cx="3860069" cy="5303837"/>
          </a:xfrm>
          <a:prstGeom prst="triangle">
            <a:avLst>
              <a:gd name="adj" fmla="val 100000"/>
            </a:avLst>
          </a:prstGeom>
        </p:spPr>
      </p:pic>
      <p:grpSp>
        <p:nvGrpSpPr>
          <p:cNvPr id="13" name="Group 4">
            <a:extLst>
              <a:ext uri="{FF2B5EF4-FFF2-40B4-BE49-F238E27FC236}">
                <a16:creationId xmlns:a16="http://schemas.microsoft.com/office/drawing/2014/main" id="{ED6A12BC-6919-E602-0293-15128FFBDB8F}"/>
              </a:ext>
            </a:extLst>
          </p:cNvPr>
          <p:cNvGrpSpPr>
            <a:grpSpLocks noChangeAspect="1"/>
          </p:cNvGrpSpPr>
          <p:nvPr/>
        </p:nvGrpSpPr>
        <p:grpSpPr bwMode="auto">
          <a:xfrm>
            <a:off x="9600961" y="6569625"/>
            <a:ext cx="2161618" cy="210312"/>
            <a:chOff x="528" y="2626"/>
            <a:chExt cx="4841" cy="471"/>
          </a:xfrm>
          <a:solidFill>
            <a:schemeClr val="bg1"/>
          </a:solidFill>
        </p:grpSpPr>
        <p:sp>
          <p:nvSpPr>
            <p:cNvPr id="14" name="Freeform 5">
              <a:extLst>
                <a:ext uri="{FF2B5EF4-FFF2-40B4-BE49-F238E27FC236}">
                  <a16:creationId xmlns:a16="http://schemas.microsoft.com/office/drawing/2014/main" id="{D50E04E3-72A9-D3A7-3585-114026A84AE7}"/>
                </a:ext>
              </a:extLst>
            </p:cNvPr>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B9A0D0C9-7953-B6CB-3A5B-BF3477888A73}"/>
                </a:ext>
              </a:extLst>
            </p:cNvPr>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54057D0C-DAD1-E3FB-0415-E18D3B210057}"/>
                </a:ext>
              </a:extLst>
            </p:cNvPr>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55EB6869-FDC5-B912-5EF3-FEB935E9AEC3}"/>
                </a:ext>
              </a:extLst>
            </p:cNvPr>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B4AA8507-F9C9-6E5A-3575-156189D9AE32}"/>
                </a:ext>
              </a:extLst>
            </p:cNvPr>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137CA014-7B05-068E-32AC-21E6541EF9F9}"/>
                </a:ext>
              </a:extLst>
            </p:cNvPr>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5A95B74-F992-9EEB-E7FF-6D9F78D65499}"/>
                </a:ext>
              </a:extLst>
            </p:cNvPr>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1FBB6C18-1A85-0335-874D-98FFADE29DA8}"/>
                </a:ext>
              </a:extLst>
            </p:cNvPr>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a:extLst>
                <a:ext uri="{FF2B5EF4-FFF2-40B4-BE49-F238E27FC236}">
                  <a16:creationId xmlns:a16="http://schemas.microsoft.com/office/drawing/2014/main" id="{0EF4AA29-CD2A-15AA-A56B-2717DEC6E60C}"/>
                </a:ext>
              </a:extLst>
            </p:cNvPr>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F050127D-9DB6-F059-52FF-56B01748C162}"/>
                </a:ext>
              </a:extLst>
            </p:cNvPr>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3AE82DBE-CD77-8EAE-FFFE-DC44437DF668}"/>
                </a:ext>
              </a:extLst>
            </p:cNvPr>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B17EBE68-6161-D8F7-6C80-BA142045E1EA}"/>
                </a:ext>
              </a:extLst>
            </p:cNvPr>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7">
              <a:extLst>
                <a:ext uri="{FF2B5EF4-FFF2-40B4-BE49-F238E27FC236}">
                  <a16:creationId xmlns:a16="http://schemas.microsoft.com/office/drawing/2014/main" id="{1C560A93-1848-7FB9-7569-AA761513FBCF}"/>
                </a:ext>
              </a:extLst>
            </p:cNvPr>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D6ACBB7-02BC-5AEB-B9BB-0AC5F3C05E92}"/>
                </a:ext>
              </a:extLst>
            </p:cNvPr>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C16A8131-C9AF-6058-0D4B-CBDB37FC74F1}"/>
                </a:ext>
              </a:extLst>
            </p:cNvPr>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DCC08DC8-28D0-7C17-2457-27F361DAAF6B}"/>
                </a:ext>
              </a:extLst>
            </p:cNvPr>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AA26B877-EA17-3FE2-2D5A-183AB10581B8}"/>
                </a:ext>
              </a:extLst>
            </p:cNvPr>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a:extLst>
                <a:ext uri="{FF2B5EF4-FFF2-40B4-BE49-F238E27FC236}">
                  <a16:creationId xmlns:a16="http://schemas.microsoft.com/office/drawing/2014/main" id="{23683A85-30E8-112D-3672-5DD27B8AC86E}"/>
                </a:ext>
              </a:extLst>
            </p:cNvPr>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id="{30943B27-187E-5D66-5897-0F8BDC447920}"/>
                </a:ext>
              </a:extLst>
            </p:cNvPr>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BF9D7DB1-88A2-1546-A7BB-901A897990B8}"/>
                </a:ext>
              </a:extLst>
            </p:cNvPr>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5EA85CE2-204F-1ACE-6A95-CD6108BA45CF}"/>
                </a:ext>
              </a:extLst>
            </p:cNvPr>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Slide Number Placeholder 7">
            <a:extLst>
              <a:ext uri="{FF2B5EF4-FFF2-40B4-BE49-F238E27FC236}">
                <a16:creationId xmlns:a16="http://schemas.microsoft.com/office/drawing/2014/main" id="{A1D662BC-F69E-929E-523E-C037E6276F2E}"/>
              </a:ext>
            </a:extLst>
          </p:cNvPr>
          <p:cNvSpPr txBox="1">
            <a:spLocks/>
          </p:cNvSpPr>
          <p:nvPr/>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33</a:t>
            </a:fld>
            <a:endParaRPr lang="en-US" sz="1200" dirty="0">
              <a:solidFill>
                <a:schemeClr val="bg1"/>
              </a:solidFill>
            </a:endParaRPr>
          </a:p>
        </p:txBody>
      </p:sp>
    </p:spTree>
    <p:extLst>
      <p:ext uri="{BB962C8B-B14F-4D97-AF65-F5344CB8AC3E}">
        <p14:creationId xmlns:p14="http://schemas.microsoft.com/office/powerpoint/2010/main" val="1391799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Niche Sector–Data Centers</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213360" y="1099728"/>
            <a:ext cx="11811000" cy="424732"/>
          </a:xfrm>
          <a:noFill/>
        </p:spPr>
        <p:txBody>
          <a:bodyPr wrap="square">
            <a:spAutoFit/>
          </a:bodyPr>
          <a:lstStyle/>
          <a:p>
            <a:pPr marL="0" indent="0">
              <a:buNone/>
            </a:pPr>
            <a:r>
              <a:rPr lang="en-US" sz="2400" b="1" dirty="0">
                <a:solidFill>
                  <a:schemeClr val="accent5"/>
                </a:solidFill>
              </a:rPr>
              <a:t>Data centers–real estate or infrastructure?  </a:t>
            </a:r>
          </a:p>
        </p:txBody>
      </p:sp>
      <p:sp>
        <p:nvSpPr>
          <p:cNvPr id="8" name="Text Placeholder 2">
            <a:extLst>
              <a:ext uri="{FF2B5EF4-FFF2-40B4-BE49-F238E27FC236}">
                <a16:creationId xmlns:a16="http://schemas.microsoft.com/office/drawing/2014/main" id="{0D94D2E4-9846-57DC-F1FA-227E0E14F67E}"/>
              </a:ext>
            </a:extLst>
          </p:cNvPr>
          <p:cNvSpPr txBox="1">
            <a:spLocks/>
          </p:cNvSpPr>
          <p:nvPr/>
        </p:nvSpPr>
        <p:spPr>
          <a:xfrm>
            <a:off x="159901" y="1561473"/>
            <a:ext cx="6934200" cy="4558432"/>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Font typeface="Arial" panose="020B0604020202020204" pitchFamily="34" charset="0"/>
              <a:buChar char="−"/>
            </a:pPr>
            <a:r>
              <a:rPr lang="en-US" sz="2000" dirty="0"/>
              <a:t>Hybrid asset type that fits in either real estate or infrastructure </a:t>
            </a:r>
          </a:p>
          <a:p>
            <a:pPr>
              <a:spcBef>
                <a:spcPts val="900"/>
              </a:spcBef>
              <a:buFont typeface="Arial" panose="020B0604020202020204" pitchFamily="34" charset="0"/>
              <a:buChar char="−"/>
            </a:pPr>
            <a:r>
              <a:rPr lang="en-US" sz="2000" dirty="0"/>
              <a:t>Demand for data centers has increased exponentially with attractive growth prospects </a:t>
            </a:r>
          </a:p>
          <a:p>
            <a:pPr lvl="1">
              <a:buFont typeface="Arial" panose="020B0604020202020204" pitchFamily="34" charset="0"/>
              <a:buChar char="•"/>
            </a:pPr>
            <a:r>
              <a:rPr lang="en-US" sz="2000" dirty="0"/>
              <a:t>For the most part, companies prefer to outsource their data center needs </a:t>
            </a:r>
          </a:p>
          <a:p>
            <a:pPr lvl="1">
              <a:lnSpc>
                <a:spcPct val="100000"/>
              </a:lnSpc>
              <a:spcBef>
                <a:spcPts val="300"/>
              </a:spcBef>
              <a:buFont typeface="Arial" panose="020B0604020202020204" pitchFamily="34" charset="0"/>
              <a:buChar char="•"/>
            </a:pPr>
            <a:r>
              <a:rPr lang="en-US" sz="2000" dirty="0"/>
              <a:t>The shift to / adoption of cloud computing</a:t>
            </a:r>
          </a:p>
          <a:p>
            <a:pPr lvl="1">
              <a:lnSpc>
                <a:spcPct val="100000"/>
              </a:lnSpc>
              <a:spcBef>
                <a:spcPts val="300"/>
              </a:spcBef>
              <a:buFont typeface="Arial" panose="020B0604020202020204" pitchFamily="34" charset="0"/>
              <a:buChar char="•"/>
            </a:pPr>
            <a:r>
              <a:rPr lang="en-US" sz="2000" dirty="0"/>
              <a:t>Roll out of 5G networks capable of handling more data</a:t>
            </a:r>
          </a:p>
          <a:p>
            <a:pPr lvl="1">
              <a:lnSpc>
                <a:spcPct val="100000"/>
              </a:lnSpc>
              <a:spcBef>
                <a:spcPts val="300"/>
              </a:spcBef>
              <a:buFont typeface="Arial" panose="020B0604020202020204" pitchFamily="34" charset="0"/>
              <a:buChar char="•"/>
            </a:pPr>
            <a:r>
              <a:rPr lang="en-US" sz="2000" dirty="0"/>
              <a:t>U.S. data center demand expected to grow by 10% a year until 2030</a:t>
            </a:r>
          </a:p>
          <a:p>
            <a:pPr>
              <a:spcBef>
                <a:spcPts val="900"/>
              </a:spcBef>
              <a:buFont typeface="Arial" panose="020B0604020202020204" pitchFamily="34" charset="0"/>
              <a:buChar char="−"/>
            </a:pPr>
            <a:r>
              <a:rPr lang="en-US" sz="2000" dirty="0"/>
              <a:t>Vacancy at a low point due to strong demand from hyperscale users</a:t>
            </a:r>
          </a:p>
          <a:p>
            <a:pPr>
              <a:spcBef>
                <a:spcPts val="900"/>
              </a:spcBef>
              <a:buFont typeface="Arial" panose="020B0604020202020204" pitchFamily="34" charset="0"/>
              <a:buChar char="−"/>
            </a:pPr>
            <a:r>
              <a:rPr lang="en-US" sz="2000" dirty="0"/>
              <a:t>Fragmented information and ownership structures</a:t>
            </a:r>
          </a:p>
          <a:p>
            <a:pPr>
              <a:spcBef>
                <a:spcPts val="900"/>
              </a:spcBef>
              <a:buFont typeface="Arial" panose="020B0604020202020204" pitchFamily="34" charset="0"/>
              <a:buChar char="−"/>
            </a:pPr>
            <a:r>
              <a:rPr lang="en-US" sz="2000" dirty="0"/>
              <a:t>Resilient asset class</a:t>
            </a:r>
          </a:p>
          <a:p>
            <a:pPr lvl="1"/>
            <a:endParaRPr lang="en-US" sz="1200" dirty="0"/>
          </a:p>
        </p:txBody>
      </p:sp>
      <p:sp>
        <p:nvSpPr>
          <p:cNvPr id="9" name="Rectangle 8">
            <a:extLst>
              <a:ext uri="{FF2B5EF4-FFF2-40B4-BE49-F238E27FC236}">
                <a16:creationId xmlns:a16="http://schemas.microsoft.com/office/drawing/2014/main" id="{E867892C-CDC0-0264-F8A3-40B4BFB7E49C}"/>
              </a:ext>
            </a:extLst>
          </p:cNvPr>
          <p:cNvSpPr>
            <a:spLocks noChangeArrowheads="1"/>
          </p:cNvSpPr>
          <p:nvPr/>
        </p:nvSpPr>
        <p:spPr bwMode="auto">
          <a:xfrm>
            <a:off x="25831" y="6682951"/>
            <a:ext cx="8466792" cy="45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TA Realty</a:t>
            </a:r>
          </a:p>
          <a:p>
            <a:pPr>
              <a:defRPr/>
            </a:pPr>
            <a:endParaRPr lang="en-US" sz="900" dirty="0">
              <a:solidFill>
                <a:prstClr val="black"/>
              </a:solidFill>
              <a:latin typeface="Arial"/>
            </a:endParaRPr>
          </a:p>
          <a:p>
            <a:pPr>
              <a:defRPr/>
            </a:pPr>
            <a:endParaRPr lang="en-US" sz="700" dirty="0">
              <a:solidFill>
                <a:prstClr val="black"/>
              </a:solidFill>
              <a:latin typeface="Arial"/>
            </a:endParaRPr>
          </a:p>
        </p:txBody>
      </p:sp>
      <p:pic>
        <p:nvPicPr>
          <p:cNvPr id="14338" name="Picture 2" descr="How many servers does a data center have? - RackSolutions">
            <a:extLst>
              <a:ext uri="{FF2B5EF4-FFF2-40B4-BE49-F238E27FC236}">
                <a16:creationId xmlns:a16="http://schemas.microsoft.com/office/drawing/2014/main" id="{41ABD84E-9325-BF25-1757-0477B2CF8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308947"/>
            <a:ext cx="4114800" cy="21139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BCC45785-071F-8772-56FC-38E21CAD958A}"/>
              </a:ext>
            </a:extLst>
          </p:cNvP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3855" b="3855"/>
          <a:stretch/>
        </p:blipFill>
        <p:spPr>
          <a:xfrm>
            <a:off x="7086361" y="1371804"/>
            <a:ext cx="5029200" cy="5181600"/>
          </a:xfrm>
          <a:prstGeom prst="rect">
            <a:avLst/>
          </a:prstGeom>
        </p:spPr>
      </p:pic>
      <p:grpSp>
        <p:nvGrpSpPr>
          <p:cNvPr id="14" name="Group 4">
            <a:extLst>
              <a:ext uri="{FF2B5EF4-FFF2-40B4-BE49-F238E27FC236}">
                <a16:creationId xmlns:a16="http://schemas.microsoft.com/office/drawing/2014/main" id="{05E9EA31-AF6C-0127-D5E7-C55802F698F4}"/>
              </a:ext>
            </a:extLst>
          </p:cNvPr>
          <p:cNvGrpSpPr>
            <a:grpSpLocks noChangeAspect="1"/>
          </p:cNvGrpSpPr>
          <p:nvPr/>
        </p:nvGrpSpPr>
        <p:grpSpPr bwMode="auto">
          <a:xfrm>
            <a:off x="9600961" y="6569625"/>
            <a:ext cx="2161618" cy="210312"/>
            <a:chOff x="528" y="2626"/>
            <a:chExt cx="4841" cy="471"/>
          </a:xfrm>
          <a:solidFill>
            <a:schemeClr val="bg1"/>
          </a:solidFill>
        </p:grpSpPr>
        <p:sp>
          <p:nvSpPr>
            <p:cNvPr id="15" name="Freeform 5">
              <a:extLst>
                <a:ext uri="{FF2B5EF4-FFF2-40B4-BE49-F238E27FC236}">
                  <a16:creationId xmlns:a16="http://schemas.microsoft.com/office/drawing/2014/main" id="{7CAB806D-0EE5-3084-C62D-CFAA7E1F981D}"/>
                </a:ext>
              </a:extLst>
            </p:cNvPr>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357E60E8-B239-D74B-D398-2FB5E9457D0D}"/>
                </a:ext>
              </a:extLst>
            </p:cNvPr>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975C40C4-298A-8AA2-1BA2-A5CBB893C5A2}"/>
                </a:ext>
              </a:extLst>
            </p:cNvPr>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8">
              <a:extLst>
                <a:ext uri="{FF2B5EF4-FFF2-40B4-BE49-F238E27FC236}">
                  <a16:creationId xmlns:a16="http://schemas.microsoft.com/office/drawing/2014/main" id="{6B10CC26-A432-97D2-6760-1D5149C2B7AB}"/>
                </a:ext>
              </a:extLst>
            </p:cNvPr>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9">
              <a:extLst>
                <a:ext uri="{FF2B5EF4-FFF2-40B4-BE49-F238E27FC236}">
                  <a16:creationId xmlns:a16="http://schemas.microsoft.com/office/drawing/2014/main" id="{A15C0640-F691-A901-FAF2-3993DD1F1A8E}"/>
                </a:ext>
              </a:extLst>
            </p:cNvPr>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3A6A43FE-BEAA-3EE5-CF5E-1A0F84283CF9}"/>
                </a:ext>
              </a:extLst>
            </p:cNvPr>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a:extLst>
                <a:ext uri="{FF2B5EF4-FFF2-40B4-BE49-F238E27FC236}">
                  <a16:creationId xmlns:a16="http://schemas.microsoft.com/office/drawing/2014/main" id="{B0EFDCAE-22A7-6429-B7F7-DF69DBDC4503}"/>
                </a:ext>
              </a:extLst>
            </p:cNvPr>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1225E69A-D62B-06A1-6B0A-D1AC162F52EB}"/>
                </a:ext>
              </a:extLst>
            </p:cNvPr>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a:extLst>
                <a:ext uri="{FF2B5EF4-FFF2-40B4-BE49-F238E27FC236}">
                  <a16:creationId xmlns:a16="http://schemas.microsoft.com/office/drawing/2014/main" id="{B275E006-142C-2847-8D3D-243806106F83}"/>
                </a:ext>
              </a:extLst>
            </p:cNvPr>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5CEA80F5-86DA-4890-DC31-C0ACCDC8E88E}"/>
                </a:ext>
              </a:extLst>
            </p:cNvPr>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a:extLst>
                <a:ext uri="{FF2B5EF4-FFF2-40B4-BE49-F238E27FC236}">
                  <a16:creationId xmlns:a16="http://schemas.microsoft.com/office/drawing/2014/main" id="{F85171E1-186A-7FEF-687B-1F8FAEC5BCFA}"/>
                </a:ext>
              </a:extLst>
            </p:cNvPr>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4DD27C69-9C8A-D3B2-2A1F-981E7A7B1E9F}"/>
                </a:ext>
              </a:extLst>
            </p:cNvPr>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a:extLst>
                <a:ext uri="{FF2B5EF4-FFF2-40B4-BE49-F238E27FC236}">
                  <a16:creationId xmlns:a16="http://schemas.microsoft.com/office/drawing/2014/main" id="{C12EA3DF-0975-353D-78A2-73F99EB90D27}"/>
                </a:ext>
              </a:extLst>
            </p:cNvPr>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BBF4B310-5850-4B1D-2B8A-B25377636FBA}"/>
                </a:ext>
              </a:extLst>
            </p:cNvPr>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9">
              <a:extLst>
                <a:ext uri="{FF2B5EF4-FFF2-40B4-BE49-F238E27FC236}">
                  <a16:creationId xmlns:a16="http://schemas.microsoft.com/office/drawing/2014/main" id="{F1F1DA24-227D-90FB-21A9-4402115DB931}"/>
                </a:ext>
              </a:extLst>
            </p:cNvPr>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0">
              <a:extLst>
                <a:ext uri="{FF2B5EF4-FFF2-40B4-BE49-F238E27FC236}">
                  <a16:creationId xmlns:a16="http://schemas.microsoft.com/office/drawing/2014/main" id="{145596B0-790B-78DC-C9C6-02CE8B06994B}"/>
                </a:ext>
              </a:extLst>
            </p:cNvPr>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1">
              <a:extLst>
                <a:ext uri="{FF2B5EF4-FFF2-40B4-BE49-F238E27FC236}">
                  <a16:creationId xmlns:a16="http://schemas.microsoft.com/office/drawing/2014/main" id="{E3E0ED00-5F3C-5D99-E24D-49FA23574093}"/>
                </a:ext>
              </a:extLst>
            </p:cNvPr>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2">
              <a:extLst>
                <a:ext uri="{FF2B5EF4-FFF2-40B4-BE49-F238E27FC236}">
                  <a16:creationId xmlns:a16="http://schemas.microsoft.com/office/drawing/2014/main" id="{76F4F051-A1A5-965C-8E9A-9BA70EE0B430}"/>
                </a:ext>
              </a:extLst>
            </p:cNvPr>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37727CE-ACBB-175A-BAA8-9EF2074683BF}"/>
                </a:ext>
              </a:extLst>
            </p:cNvPr>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4">
              <a:extLst>
                <a:ext uri="{FF2B5EF4-FFF2-40B4-BE49-F238E27FC236}">
                  <a16:creationId xmlns:a16="http://schemas.microsoft.com/office/drawing/2014/main" id="{65747DCC-E0E3-45C5-8FEE-03116E597C1B}"/>
                </a:ext>
              </a:extLst>
            </p:cNvPr>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5">
              <a:extLst>
                <a:ext uri="{FF2B5EF4-FFF2-40B4-BE49-F238E27FC236}">
                  <a16:creationId xmlns:a16="http://schemas.microsoft.com/office/drawing/2014/main" id="{20B3C7A4-197D-BE1C-E595-A092A43412EC}"/>
                </a:ext>
              </a:extLst>
            </p:cNvPr>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 name="Slide Number Placeholder 7">
            <a:extLst>
              <a:ext uri="{FF2B5EF4-FFF2-40B4-BE49-F238E27FC236}">
                <a16:creationId xmlns:a16="http://schemas.microsoft.com/office/drawing/2014/main" id="{EAEB6EE1-CB1B-320F-E1CD-E6D3BB825708}"/>
              </a:ext>
            </a:extLst>
          </p:cNvPr>
          <p:cNvSpPr txBox="1">
            <a:spLocks/>
          </p:cNvSpPr>
          <p:nvPr/>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34</a:t>
            </a:fld>
            <a:endParaRPr lang="en-US" sz="1200" dirty="0">
              <a:solidFill>
                <a:schemeClr val="bg1"/>
              </a:solidFill>
            </a:endParaRPr>
          </a:p>
        </p:txBody>
      </p:sp>
    </p:spTree>
    <p:extLst>
      <p:ext uri="{BB962C8B-B14F-4D97-AF65-F5344CB8AC3E}">
        <p14:creationId xmlns:p14="http://schemas.microsoft.com/office/powerpoint/2010/main" val="13206724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BAB413-BC5B-4001-A94A-66EF35CA5994}"/>
              </a:ext>
            </a:extLst>
          </p:cNvPr>
          <p:cNvSpPr>
            <a:spLocks noGrp="1"/>
          </p:cNvSpPr>
          <p:nvPr>
            <p:ph type="body" sz="quarter" idx="10"/>
          </p:nvPr>
        </p:nvSpPr>
        <p:spPr>
          <a:xfrm>
            <a:off x="1524000" y="2514600"/>
            <a:ext cx="9677400" cy="2971800"/>
          </a:xfrm>
        </p:spPr>
        <p:txBody>
          <a:bodyPr/>
          <a:lstStyle/>
          <a:p>
            <a:pPr marL="290513" indent="-290513">
              <a:spcBef>
                <a:spcPts val="1200"/>
              </a:spcBef>
              <a:buClr>
                <a:schemeClr val="bg1"/>
              </a:buClr>
              <a:buFont typeface="Symbol" panose="05050102010706020507" pitchFamily="18" charset="2"/>
              <a:buChar char="·"/>
            </a:pPr>
            <a:r>
              <a:rPr lang="en-US" sz="2000" b="0" dirty="0"/>
              <a:t>Market Update</a:t>
            </a:r>
          </a:p>
          <a:p>
            <a:pPr marL="290513" indent="-290513">
              <a:spcBef>
                <a:spcPts val="1200"/>
              </a:spcBef>
              <a:buClr>
                <a:schemeClr val="bg1"/>
              </a:buClr>
              <a:buFont typeface="Symbol" panose="05050102010706020507" pitchFamily="18" charset="2"/>
              <a:buChar char="·"/>
            </a:pPr>
            <a:r>
              <a:rPr lang="en-US" sz="2000" b="0" dirty="0"/>
              <a:t>General Education</a:t>
            </a:r>
          </a:p>
          <a:p>
            <a:pPr marL="290513" indent="-290513">
              <a:spcBef>
                <a:spcPts val="1200"/>
              </a:spcBef>
              <a:buClr>
                <a:schemeClr val="bg1"/>
              </a:buClr>
              <a:buFont typeface="Symbol" panose="05050102010706020507" pitchFamily="18" charset="2"/>
              <a:buChar char="·"/>
            </a:pPr>
            <a:r>
              <a:rPr lang="en-US" sz="2000" b="0" dirty="0"/>
              <a:t>Investor Sentiment</a:t>
            </a:r>
          </a:p>
          <a:p>
            <a:pPr marL="290513" indent="-290513">
              <a:spcBef>
                <a:spcPts val="1200"/>
              </a:spcBef>
              <a:buClr>
                <a:schemeClr val="bg1"/>
              </a:buClr>
              <a:buFont typeface="Symbol" panose="05050102010706020507" pitchFamily="18" charset="2"/>
              <a:buChar char="·"/>
            </a:pPr>
            <a:r>
              <a:rPr lang="en-US" sz="2000" b="0" dirty="0"/>
              <a:t>Real Estate Outlook</a:t>
            </a:r>
          </a:p>
          <a:p>
            <a:pPr marL="290513" indent="-290513">
              <a:spcBef>
                <a:spcPts val="1200"/>
              </a:spcBef>
              <a:buClr>
                <a:schemeClr val="bg1"/>
              </a:buClr>
              <a:buFont typeface="Symbol" panose="05050102010706020507" pitchFamily="18" charset="2"/>
              <a:buChar char="·"/>
            </a:pPr>
            <a:r>
              <a:rPr lang="en-US" sz="2000" b="0" dirty="0"/>
              <a:t>Sector Spotlight</a:t>
            </a:r>
          </a:p>
          <a:p>
            <a:pPr marL="290513" indent="-290513">
              <a:spcBef>
                <a:spcPts val="1200"/>
              </a:spcBef>
              <a:buClr>
                <a:schemeClr val="bg1"/>
              </a:buClr>
              <a:buFont typeface="Symbol" panose="05050102010706020507" pitchFamily="18" charset="2"/>
              <a:buChar char="·"/>
            </a:pPr>
            <a:r>
              <a:rPr lang="en-US" sz="2000" b="0" dirty="0">
                <a:solidFill>
                  <a:srgbClr val="00B050"/>
                </a:solidFill>
              </a:rPr>
              <a:t>Appendix</a:t>
            </a:r>
          </a:p>
          <a:p>
            <a:endParaRPr lang="en-US" dirty="0"/>
          </a:p>
        </p:txBody>
      </p:sp>
      <p:sp>
        <p:nvSpPr>
          <p:cNvPr id="3" name="Text Placeholder 2">
            <a:extLst>
              <a:ext uri="{FF2B5EF4-FFF2-40B4-BE49-F238E27FC236}">
                <a16:creationId xmlns:a16="http://schemas.microsoft.com/office/drawing/2014/main" id="{238F8A6A-1BD9-40A2-ABD9-3BD0C8580CD8}"/>
              </a:ext>
            </a:extLst>
          </p:cNvPr>
          <p:cNvSpPr>
            <a:spLocks noGrp="1"/>
          </p:cNvSpPr>
          <p:nvPr>
            <p:ph type="body" sz="quarter" idx="11"/>
          </p:nvPr>
        </p:nvSpPr>
        <p:spPr>
          <a:xfrm>
            <a:off x="1066800" y="685800"/>
            <a:ext cx="9982200" cy="762000"/>
          </a:xfrm>
        </p:spPr>
        <p:txBody>
          <a:bodyPr/>
          <a:lstStyle/>
          <a:p>
            <a:r>
              <a:rPr lang="en-US" dirty="0"/>
              <a:t>Real Estate </a:t>
            </a:r>
          </a:p>
        </p:txBody>
      </p:sp>
    </p:spTree>
    <p:custDataLst>
      <p:custData r:id="rId1"/>
    </p:custDataLst>
    <p:extLst>
      <p:ext uri="{BB962C8B-B14F-4D97-AF65-F5344CB8AC3E}">
        <p14:creationId xmlns:p14="http://schemas.microsoft.com/office/powerpoint/2010/main" val="470861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title"/>
          </p:nvPr>
        </p:nvSpPr>
        <p:spPr/>
        <p:txBody>
          <a:bodyPr/>
          <a:lstStyle/>
          <a:p>
            <a:r>
              <a:rPr lang="en-US" dirty="0"/>
              <a:t>How to Invest in Real Estate</a:t>
            </a:r>
          </a:p>
        </p:txBody>
      </p:sp>
      <p:sp>
        <p:nvSpPr>
          <p:cNvPr id="7" name="Text Placeholder 6">
            <a:extLst>
              <a:ext uri="{FF2B5EF4-FFF2-40B4-BE49-F238E27FC236}">
                <a16:creationId xmlns:a16="http://schemas.microsoft.com/office/drawing/2014/main" id="{61EC471D-9D97-F888-32D9-D049626F0ABE}"/>
              </a:ext>
            </a:extLst>
          </p:cNvPr>
          <p:cNvSpPr>
            <a:spLocks noGrp="1"/>
          </p:cNvSpPr>
          <p:nvPr>
            <p:ph type="body" sz="quarter" idx="11"/>
          </p:nvPr>
        </p:nvSpPr>
        <p:spPr>
          <a:xfrm>
            <a:off x="236989" y="1600200"/>
            <a:ext cx="8801796" cy="4800600"/>
          </a:xfrm>
        </p:spPr>
        <p:txBody>
          <a:bodyPr/>
          <a:lstStyle/>
          <a:p>
            <a:r>
              <a:rPr lang="en-US" sz="2000" dirty="0"/>
              <a:t>Implementation/selection of a vehicle/strategy will include varying additional fees such as legal and consulting which should be reviewed. </a:t>
            </a:r>
          </a:p>
          <a:p>
            <a:endParaRPr lang="en-US" sz="2000" dirty="0"/>
          </a:p>
        </p:txBody>
      </p:sp>
      <p:sp>
        <p:nvSpPr>
          <p:cNvPr id="5" name="Rectangle 5"/>
          <p:cNvSpPr>
            <a:spLocks noChangeArrowheads="1"/>
          </p:cNvSpPr>
          <p:nvPr/>
        </p:nvSpPr>
        <p:spPr bwMode="auto">
          <a:xfrm>
            <a:off x="518025" y="6489762"/>
            <a:ext cx="8168775" cy="296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0900" tIns="25004" rIns="50900" bIns="25004">
            <a:spAutoFit/>
          </a:bodyPr>
          <a:lstStyle/>
          <a:p>
            <a:r>
              <a:rPr lang="en-US" sz="800" dirty="0"/>
              <a:t>1.) A performance fee (also known as carried interest) is the percentage of profits that general partners receive out of the investments made by the fund. Typically carried interest is only paid after limited partners receive their original investment back as well as a preferred return.</a:t>
            </a:r>
          </a:p>
        </p:txBody>
      </p:sp>
      <p:graphicFrame>
        <p:nvGraphicFramePr>
          <p:cNvPr id="4" name="Diagram 3"/>
          <p:cNvGraphicFramePr/>
          <p:nvPr>
            <p:extLst>
              <p:ext uri="{D42A27DB-BD31-4B8C-83A1-F6EECF244321}">
                <p14:modId xmlns:p14="http://schemas.microsoft.com/office/powerpoint/2010/main" val="1917790767"/>
              </p:ext>
            </p:extLst>
          </p:nvPr>
        </p:nvGraphicFramePr>
        <p:xfrm>
          <a:off x="304800" y="2370993"/>
          <a:ext cx="8279265" cy="387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Freeform 13"/>
          <p:cNvSpPr/>
          <p:nvPr/>
        </p:nvSpPr>
        <p:spPr>
          <a:xfrm>
            <a:off x="8964863" y="1981200"/>
            <a:ext cx="2971800" cy="4343400"/>
          </a:xfrm>
          <a:custGeom>
            <a:avLst/>
            <a:gdLst>
              <a:gd name="connsiteX0" fmla="*/ 0 w 2667000"/>
              <a:gd name="connsiteY0" fmla="*/ 266700 h 5100119"/>
              <a:gd name="connsiteX1" fmla="*/ 266700 w 2667000"/>
              <a:gd name="connsiteY1" fmla="*/ 0 h 5100119"/>
              <a:gd name="connsiteX2" fmla="*/ 2400300 w 2667000"/>
              <a:gd name="connsiteY2" fmla="*/ 0 h 5100119"/>
              <a:gd name="connsiteX3" fmla="*/ 2667000 w 2667000"/>
              <a:gd name="connsiteY3" fmla="*/ 266700 h 5100119"/>
              <a:gd name="connsiteX4" fmla="*/ 2667000 w 2667000"/>
              <a:gd name="connsiteY4" fmla="*/ 4833419 h 5100119"/>
              <a:gd name="connsiteX5" fmla="*/ 2400300 w 2667000"/>
              <a:gd name="connsiteY5" fmla="*/ 5100119 h 5100119"/>
              <a:gd name="connsiteX6" fmla="*/ 266700 w 2667000"/>
              <a:gd name="connsiteY6" fmla="*/ 5100119 h 5100119"/>
              <a:gd name="connsiteX7" fmla="*/ 0 w 2667000"/>
              <a:gd name="connsiteY7" fmla="*/ 4833419 h 5100119"/>
              <a:gd name="connsiteX8" fmla="*/ 0 w 2667000"/>
              <a:gd name="connsiteY8" fmla="*/ 266700 h 510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67000" h="5100119">
                <a:moveTo>
                  <a:pt x="0" y="266700"/>
                </a:moveTo>
                <a:cubicBezTo>
                  <a:pt x="0" y="119406"/>
                  <a:pt x="119406" y="0"/>
                  <a:pt x="266700" y="0"/>
                </a:cubicBezTo>
                <a:lnTo>
                  <a:pt x="2400300" y="0"/>
                </a:lnTo>
                <a:cubicBezTo>
                  <a:pt x="2547594" y="0"/>
                  <a:pt x="2667000" y="119406"/>
                  <a:pt x="2667000" y="266700"/>
                </a:cubicBezTo>
                <a:lnTo>
                  <a:pt x="2667000" y="4833419"/>
                </a:lnTo>
                <a:cubicBezTo>
                  <a:pt x="2667000" y="4980713"/>
                  <a:pt x="2547594" y="5100119"/>
                  <a:pt x="2400300" y="5100119"/>
                </a:cubicBezTo>
                <a:lnTo>
                  <a:pt x="266700" y="5100119"/>
                </a:lnTo>
                <a:cubicBezTo>
                  <a:pt x="119406" y="5100119"/>
                  <a:pt x="0" y="4980713"/>
                  <a:pt x="0" y="4833419"/>
                </a:cubicBezTo>
                <a:lnTo>
                  <a:pt x="0" y="266700"/>
                </a:lnTo>
                <a:close/>
              </a:path>
            </a:pathLst>
          </a:custGeom>
          <a:noFill/>
          <a:ln w="28575">
            <a:solidFill>
              <a:schemeClr val="tx1">
                <a:lumMod val="95000"/>
                <a:lumOff val="5000"/>
              </a:schemeClr>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68580" tIns="91440" rIns="68580" bIns="2746142" numCol="1" spcCol="1270" anchor="t" anchorCtr="0">
            <a:noAutofit/>
          </a:bodyPr>
          <a:lstStyle/>
          <a:p>
            <a:pPr algn="ctr" defTabSz="800100">
              <a:lnSpc>
                <a:spcPct val="90000"/>
              </a:lnSpc>
              <a:spcBef>
                <a:spcPct val="0"/>
              </a:spcBef>
              <a:spcAft>
                <a:spcPct val="35000"/>
              </a:spcAft>
            </a:pPr>
            <a:r>
              <a:rPr lang="en-US" sz="1400" b="1" i="1" dirty="0">
                <a:solidFill>
                  <a:schemeClr val="tx1"/>
                </a:solidFill>
              </a:rPr>
              <a:t>Average Fees</a:t>
            </a:r>
          </a:p>
        </p:txBody>
      </p:sp>
      <p:sp>
        <p:nvSpPr>
          <p:cNvPr id="18" name="Freeform 17"/>
          <p:cNvSpPr/>
          <p:nvPr/>
        </p:nvSpPr>
        <p:spPr>
          <a:xfrm>
            <a:off x="9038785" y="2377454"/>
            <a:ext cx="2743200" cy="914400"/>
          </a:xfrm>
          <a:custGeom>
            <a:avLst/>
            <a:gdLst>
              <a:gd name="connsiteX0" fmla="*/ 0 w 2133600"/>
              <a:gd name="connsiteY0" fmla="*/ 82351 h 823508"/>
              <a:gd name="connsiteX1" fmla="*/ 82351 w 2133600"/>
              <a:gd name="connsiteY1" fmla="*/ 0 h 823508"/>
              <a:gd name="connsiteX2" fmla="*/ 2051249 w 2133600"/>
              <a:gd name="connsiteY2" fmla="*/ 0 h 823508"/>
              <a:gd name="connsiteX3" fmla="*/ 2133600 w 2133600"/>
              <a:gd name="connsiteY3" fmla="*/ 82351 h 823508"/>
              <a:gd name="connsiteX4" fmla="*/ 2133600 w 2133600"/>
              <a:gd name="connsiteY4" fmla="*/ 741157 h 823508"/>
              <a:gd name="connsiteX5" fmla="*/ 2051249 w 2133600"/>
              <a:gd name="connsiteY5" fmla="*/ 823508 h 823508"/>
              <a:gd name="connsiteX6" fmla="*/ 82351 w 2133600"/>
              <a:gd name="connsiteY6" fmla="*/ 823508 h 823508"/>
              <a:gd name="connsiteX7" fmla="*/ 0 w 2133600"/>
              <a:gd name="connsiteY7" fmla="*/ 741157 h 823508"/>
              <a:gd name="connsiteX8" fmla="*/ 0 w 2133600"/>
              <a:gd name="connsiteY8" fmla="*/ 82351 h 8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0" h="823508">
                <a:moveTo>
                  <a:pt x="0" y="82351"/>
                </a:moveTo>
                <a:cubicBezTo>
                  <a:pt x="0" y="36870"/>
                  <a:pt x="36870" y="0"/>
                  <a:pt x="82351" y="0"/>
                </a:cubicBezTo>
                <a:lnTo>
                  <a:pt x="2051249" y="0"/>
                </a:lnTo>
                <a:cubicBezTo>
                  <a:pt x="2096730" y="0"/>
                  <a:pt x="2133600" y="36870"/>
                  <a:pt x="2133600" y="82351"/>
                </a:cubicBezTo>
                <a:lnTo>
                  <a:pt x="2133600" y="741157"/>
                </a:lnTo>
                <a:cubicBezTo>
                  <a:pt x="2133600" y="786638"/>
                  <a:pt x="2096730" y="823508"/>
                  <a:pt x="2051249" y="823508"/>
                </a:cubicBezTo>
                <a:lnTo>
                  <a:pt x="82351" y="823508"/>
                </a:lnTo>
                <a:cubicBezTo>
                  <a:pt x="36870" y="823508"/>
                  <a:pt x="0" y="786638"/>
                  <a:pt x="0" y="741157"/>
                </a:cubicBezTo>
                <a:lnTo>
                  <a:pt x="0" y="82351"/>
                </a:lnTo>
                <a:close/>
              </a:path>
            </a:pathLst>
          </a:custGeom>
          <a:solidFill>
            <a:schemeClr val="bg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90" tIns="18090" rIns="18090" bIns="18090" numCol="1" spcCol="1270" anchor="ctr" anchorCtr="0">
            <a:noAutofit/>
          </a:bodyPr>
          <a:lstStyle/>
          <a:p>
            <a:pPr marL="128588" indent="-91440" defTabSz="400050">
              <a:spcBef>
                <a:spcPct val="0"/>
              </a:spcBef>
              <a:buFont typeface="Arial" panose="020B0604020202020204" pitchFamily="34" charset="0"/>
              <a:buChar char="•"/>
            </a:pPr>
            <a:r>
              <a:rPr lang="en-US" sz="1100" dirty="0">
                <a:solidFill>
                  <a:schemeClr val="tx1"/>
                </a:solidFill>
              </a:rPr>
              <a:t>Management Fee: 0.8%–1.2%</a:t>
            </a:r>
          </a:p>
          <a:p>
            <a:pPr marL="128588" indent="-91440" defTabSz="400050">
              <a:spcBef>
                <a:spcPct val="0"/>
              </a:spcBef>
              <a:buFont typeface="Arial" panose="020B0604020202020204" pitchFamily="34" charset="0"/>
              <a:buChar char="•"/>
            </a:pPr>
            <a:r>
              <a:rPr lang="en-US" sz="1100" dirty="0">
                <a:solidFill>
                  <a:schemeClr val="tx1"/>
                </a:solidFill>
              </a:rPr>
              <a:t>No Performance Fee</a:t>
            </a:r>
            <a:r>
              <a:rPr lang="en-US" sz="1100" baseline="30000" dirty="0">
                <a:solidFill>
                  <a:schemeClr val="tx1"/>
                </a:solidFill>
              </a:rPr>
              <a:t>1</a:t>
            </a:r>
          </a:p>
        </p:txBody>
      </p:sp>
      <p:sp>
        <p:nvSpPr>
          <p:cNvPr id="19" name="Freeform 18"/>
          <p:cNvSpPr/>
          <p:nvPr/>
        </p:nvSpPr>
        <p:spPr>
          <a:xfrm>
            <a:off x="9031605" y="3374638"/>
            <a:ext cx="2743200" cy="914400"/>
          </a:xfrm>
          <a:custGeom>
            <a:avLst/>
            <a:gdLst>
              <a:gd name="connsiteX0" fmla="*/ 0 w 2133600"/>
              <a:gd name="connsiteY0" fmla="*/ 82351 h 823508"/>
              <a:gd name="connsiteX1" fmla="*/ 82351 w 2133600"/>
              <a:gd name="connsiteY1" fmla="*/ 0 h 823508"/>
              <a:gd name="connsiteX2" fmla="*/ 2051249 w 2133600"/>
              <a:gd name="connsiteY2" fmla="*/ 0 h 823508"/>
              <a:gd name="connsiteX3" fmla="*/ 2133600 w 2133600"/>
              <a:gd name="connsiteY3" fmla="*/ 82351 h 823508"/>
              <a:gd name="connsiteX4" fmla="*/ 2133600 w 2133600"/>
              <a:gd name="connsiteY4" fmla="*/ 741157 h 823508"/>
              <a:gd name="connsiteX5" fmla="*/ 2051249 w 2133600"/>
              <a:gd name="connsiteY5" fmla="*/ 823508 h 823508"/>
              <a:gd name="connsiteX6" fmla="*/ 82351 w 2133600"/>
              <a:gd name="connsiteY6" fmla="*/ 823508 h 823508"/>
              <a:gd name="connsiteX7" fmla="*/ 0 w 2133600"/>
              <a:gd name="connsiteY7" fmla="*/ 741157 h 823508"/>
              <a:gd name="connsiteX8" fmla="*/ 0 w 2133600"/>
              <a:gd name="connsiteY8" fmla="*/ 82351 h 8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0" h="823508">
                <a:moveTo>
                  <a:pt x="0" y="82351"/>
                </a:moveTo>
                <a:cubicBezTo>
                  <a:pt x="0" y="36870"/>
                  <a:pt x="36870" y="0"/>
                  <a:pt x="82351" y="0"/>
                </a:cubicBezTo>
                <a:lnTo>
                  <a:pt x="2051249" y="0"/>
                </a:lnTo>
                <a:cubicBezTo>
                  <a:pt x="2096730" y="0"/>
                  <a:pt x="2133600" y="36870"/>
                  <a:pt x="2133600" y="82351"/>
                </a:cubicBezTo>
                <a:lnTo>
                  <a:pt x="2133600" y="741157"/>
                </a:lnTo>
                <a:cubicBezTo>
                  <a:pt x="2133600" y="786638"/>
                  <a:pt x="2096730" y="823508"/>
                  <a:pt x="2051249" y="823508"/>
                </a:cubicBezTo>
                <a:lnTo>
                  <a:pt x="82351" y="823508"/>
                </a:lnTo>
                <a:cubicBezTo>
                  <a:pt x="36870" y="823508"/>
                  <a:pt x="0" y="786638"/>
                  <a:pt x="0" y="741157"/>
                </a:cubicBezTo>
                <a:lnTo>
                  <a:pt x="0" y="82351"/>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90" tIns="18090" rIns="18090" bIns="18090" numCol="1" spcCol="1270" anchor="ctr" anchorCtr="0">
            <a:noAutofit/>
          </a:bodyPr>
          <a:lstStyle/>
          <a:p>
            <a:pPr marL="128588" indent="-91440" defTabSz="1933575">
              <a:spcBef>
                <a:spcPct val="0"/>
              </a:spcBef>
              <a:buFont typeface="Arial" panose="020B0604020202020204" pitchFamily="34" charset="0"/>
              <a:buChar char="•"/>
            </a:pPr>
            <a:r>
              <a:rPr lang="en-US" sz="1100" dirty="0">
                <a:solidFill>
                  <a:schemeClr val="tx1"/>
                </a:solidFill>
              </a:rPr>
              <a:t>Management Fee: 1.5%–1.75%</a:t>
            </a:r>
          </a:p>
          <a:p>
            <a:pPr marL="128588" indent="-91440" defTabSz="1933575">
              <a:spcBef>
                <a:spcPct val="0"/>
              </a:spcBef>
              <a:buFont typeface="Arial" panose="020B0604020202020204" pitchFamily="34" charset="0"/>
              <a:buChar char="•"/>
            </a:pPr>
            <a:r>
              <a:rPr lang="en-US" sz="1100" dirty="0">
                <a:solidFill>
                  <a:schemeClr val="tx1"/>
                </a:solidFill>
              </a:rPr>
              <a:t>Performance Fee</a:t>
            </a:r>
            <a:r>
              <a:rPr lang="en-US" sz="1100" baseline="30000" dirty="0">
                <a:solidFill>
                  <a:schemeClr val="tx1"/>
                </a:solidFill>
              </a:rPr>
              <a:t>1</a:t>
            </a:r>
            <a:r>
              <a:rPr lang="en-US" sz="1100" dirty="0">
                <a:solidFill>
                  <a:schemeClr val="tx1"/>
                </a:solidFill>
              </a:rPr>
              <a:t>: 15%–20%</a:t>
            </a:r>
          </a:p>
        </p:txBody>
      </p:sp>
      <p:sp>
        <p:nvSpPr>
          <p:cNvPr id="20" name="Freeform 19"/>
          <p:cNvSpPr/>
          <p:nvPr/>
        </p:nvSpPr>
        <p:spPr>
          <a:xfrm>
            <a:off x="9038785" y="4413016"/>
            <a:ext cx="2743200" cy="914400"/>
          </a:xfrm>
          <a:custGeom>
            <a:avLst/>
            <a:gdLst>
              <a:gd name="connsiteX0" fmla="*/ 0 w 2133600"/>
              <a:gd name="connsiteY0" fmla="*/ 82351 h 823508"/>
              <a:gd name="connsiteX1" fmla="*/ 82351 w 2133600"/>
              <a:gd name="connsiteY1" fmla="*/ 0 h 823508"/>
              <a:gd name="connsiteX2" fmla="*/ 2051249 w 2133600"/>
              <a:gd name="connsiteY2" fmla="*/ 0 h 823508"/>
              <a:gd name="connsiteX3" fmla="*/ 2133600 w 2133600"/>
              <a:gd name="connsiteY3" fmla="*/ 82351 h 823508"/>
              <a:gd name="connsiteX4" fmla="*/ 2133600 w 2133600"/>
              <a:gd name="connsiteY4" fmla="*/ 741157 h 823508"/>
              <a:gd name="connsiteX5" fmla="*/ 2051249 w 2133600"/>
              <a:gd name="connsiteY5" fmla="*/ 823508 h 823508"/>
              <a:gd name="connsiteX6" fmla="*/ 82351 w 2133600"/>
              <a:gd name="connsiteY6" fmla="*/ 823508 h 823508"/>
              <a:gd name="connsiteX7" fmla="*/ 0 w 2133600"/>
              <a:gd name="connsiteY7" fmla="*/ 741157 h 823508"/>
              <a:gd name="connsiteX8" fmla="*/ 0 w 2133600"/>
              <a:gd name="connsiteY8" fmla="*/ 82351 h 8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0" h="823508">
                <a:moveTo>
                  <a:pt x="0" y="82351"/>
                </a:moveTo>
                <a:cubicBezTo>
                  <a:pt x="0" y="36870"/>
                  <a:pt x="36870" y="0"/>
                  <a:pt x="82351" y="0"/>
                </a:cubicBezTo>
                <a:lnTo>
                  <a:pt x="2051249" y="0"/>
                </a:lnTo>
                <a:cubicBezTo>
                  <a:pt x="2096730" y="0"/>
                  <a:pt x="2133600" y="36870"/>
                  <a:pt x="2133600" y="82351"/>
                </a:cubicBezTo>
                <a:lnTo>
                  <a:pt x="2133600" y="741157"/>
                </a:lnTo>
                <a:cubicBezTo>
                  <a:pt x="2133600" y="786638"/>
                  <a:pt x="2096730" y="823508"/>
                  <a:pt x="2051249" y="823508"/>
                </a:cubicBezTo>
                <a:lnTo>
                  <a:pt x="82351" y="823508"/>
                </a:lnTo>
                <a:cubicBezTo>
                  <a:pt x="36870" y="823508"/>
                  <a:pt x="0" y="786638"/>
                  <a:pt x="0" y="741157"/>
                </a:cubicBezTo>
                <a:lnTo>
                  <a:pt x="0" y="82351"/>
                </a:lnTo>
                <a:close/>
              </a:path>
            </a:pathLst>
          </a:cu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90" tIns="18090" rIns="18090" bIns="18090" numCol="1" spcCol="1270" anchor="ctr" anchorCtr="0">
            <a:noAutofit/>
          </a:bodyPr>
          <a:lstStyle/>
          <a:p>
            <a:pPr marL="128588" indent="-91440" defTabSz="1933575">
              <a:spcBef>
                <a:spcPct val="0"/>
              </a:spcBef>
              <a:buFont typeface="Arial" panose="020B0604020202020204" pitchFamily="34" charset="0"/>
              <a:buChar char="•"/>
            </a:pPr>
            <a:r>
              <a:rPr lang="en-US" sz="1100" dirty="0">
                <a:solidFill>
                  <a:schemeClr val="tx1"/>
                </a:solidFill>
              </a:rPr>
              <a:t>Management Fee: 0.5%–1.0%</a:t>
            </a:r>
          </a:p>
          <a:p>
            <a:pPr marL="128588" indent="-91440" defTabSz="1933575">
              <a:spcBef>
                <a:spcPct val="0"/>
              </a:spcBef>
              <a:buFont typeface="Arial" panose="020B0604020202020204" pitchFamily="34" charset="0"/>
              <a:buChar char="•"/>
            </a:pPr>
            <a:r>
              <a:rPr lang="en-US" sz="1100" dirty="0">
                <a:solidFill>
                  <a:schemeClr val="tx1"/>
                </a:solidFill>
              </a:rPr>
              <a:t>Performance Fee</a:t>
            </a:r>
            <a:r>
              <a:rPr lang="en-US" sz="1100" baseline="30000" dirty="0">
                <a:solidFill>
                  <a:schemeClr val="tx1"/>
                </a:solidFill>
              </a:rPr>
              <a:t>1</a:t>
            </a:r>
            <a:r>
              <a:rPr lang="en-US" sz="1100" dirty="0">
                <a:solidFill>
                  <a:schemeClr val="tx1"/>
                </a:solidFill>
              </a:rPr>
              <a:t>: 0%–10%</a:t>
            </a:r>
          </a:p>
          <a:p>
            <a:pPr marL="128588" indent="-91440" defTabSz="1933575">
              <a:spcBef>
                <a:spcPct val="0"/>
              </a:spcBef>
              <a:buFont typeface="Arial" panose="020B0604020202020204" pitchFamily="34" charset="0"/>
              <a:buChar char="•"/>
            </a:pPr>
            <a:r>
              <a:rPr lang="en-US" sz="1100" dirty="0">
                <a:solidFill>
                  <a:schemeClr val="tx1"/>
                </a:solidFill>
              </a:rPr>
              <a:t>Additional fees include the fees of the underlying vehicle (see open/closed end fees above)</a:t>
            </a:r>
          </a:p>
        </p:txBody>
      </p:sp>
      <p:sp>
        <p:nvSpPr>
          <p:cNvPr id="21" name="Freeform 20"/>
          <p:cNvSpPr/>
          <p:nvPr/>
        </p:nvSpPr>
        <p:spPr>
          <a:xfrm>
            <a:off x="9031605" y="5410200"/>
            <a:ext cx="2743200" cy="831616"/>
          </a:xfrm>
          <a:custGeom>
            <a:avLst/>
            <a:gdLst>
              <a:gd name="connsiteX0" fmla="*/ 0 w 2133600"/>
              <a:gd name="connsiteY0" fmla="*/ 82351 h 823508"/>
              <a:gd name="connsiteX1" fmla="*/ 82351 w 2133600"/>
              <a:gd name="connsiteY1" fmla="*/ 0 h 823508"/>
              <a:gd name="connsiteX2" fmla="*/ 2051249 w 2133600"/>
              <a:gd name="connsiteY2" fmla="*/ 0 h 823508"/>
              <a:gd name="connsiteX3" fmla="*/ 2133600 w 2133600"/>
              <a:gd name="connsiteY3" fmla="*/ 82351 h 823508"/>
              <a:gd name="connsiteX4" fmla="*/ 2133600 w 2133600"/>
              <a:gd name="connsiteY4" fmla="*/ 741157 h 823508"/>
              <a:gd name="connsiteX5" fmla="*/ 2051249 w 2133600"/>
              <a:gd name="connsiteY5" fmla="*/ 823508 h 823508"/>
              <a:gd name="connsiteX6" fmla="*/ 82351 w 2133600"/>
              <a:gd name="connsiteY6" fmla="*/ 823508 h 823508"/>
              <a:gd name="connsiteX7" fmla="*/ 0 w 2133600"/>
              <a:gd name="connsiteY7" fmla="*/ 741157 h 823508"/>
              <a:gd name="connsiteX8" fmla="*/ 0 w 2133600"/>
              <a:gd name="connsiteY8" fmla="*/ 82351 h 8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600" h="823508">
                <a:moveTo>
                  <a:pt x="0" y="82351"/>
                </a:moveTo>
                <a:cubicBezTo>
                  <a:pt x="0" y="36870"/>
                  <a:pt x="36870" y="0"/>
                  <a:pt x="82351" y="0"/>
                </a:cubicBezTo>
                <a:lnTo>
                  <a:pt x="2051249" y="0"/>
                </a:lnTo>
                <a:cubicBezTo>
                  <a:pt x="2096730" y="0"/>
                  <a:pt x="2133600" y="36870"/>
                  <a:pt x="2133600" y="82351"/>
                </a:cubicBezTo>
                <a:lnTo>
                  <a:pt x="2133600" y="741157"/>
                </a:lnTo>
                <a:cubicBezTo>
                  <a:pt x="2133600" y="786638"/>
                  <a:pt x="2096730" y="823508"/>
                  <a:pt x="2051249" y="823508"/>
                </a:cubicBezTo>
                <a:lnTo>
                  <a:pt x="82351" y="823508"/>
                </a:lnTo>
                <a:cubicBezTo>
                  <a:pt x="36870" y="823508"/>
                  <a:pt x="0" y="786638"/>
                  <a:pt x="0" y="741157"/>
                </a:cubicBezTo>
                <a:lnTo>
                  <a:pt x="0" y="82351"/>
                </a:lnTo>
                <a:close/>
              </a:path>
            </a:pathLst>
          </a:custGeom>
          <a:solidFill>
            <a:schemeClr val="bg1">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090" tIns="18090" rIns="18090" bIns="18090" numCol="1" spcCol="1270" anchor="ctr" anchorCtr="0">
            <a:noAutofit/>
          </a:bodyPr>
          <a:lstStyle/>
          <a:p>
            <a:pPr marL="128588" indent="-91440" defTabSz="350044">
              <a:spcBef>
                <a:spcPct val="0"/>
              </a:spcBef>
              <a:buFont typeface="Arial" panose="020B0604020202020204" pitchFamily="34" charset="0"/>
              <a:buChar char="•"/>
            </a:pPr>
            <a:r>
              <a:rPr lang="en-US" sz="1100" dirty="0">
                <a:solidFill>
                  <a:schemeClr val="tx1"/>
                </a:solidFill>
              </a:rPr>
              <a:t>Management Fee: 0.7%–0.9%</a:t>
            </a:r>
          </a:p>
        </p:txBody>
      </p:sp>
    </p:spTree>
    <p:extLst>
      <p:ext uri="{BB962C8B-B14F-4D97-AF65-F5344CB8AC3E}">
        <p14:creationId xmlns:p14="http://schemas.microsoft.com/office/powerpoint/2010/main" val="1996133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Estate Equity Risk Spectrum</a:t>
            </a:r>
          </a:p>
        </p:txBody>
      </p:sp>
      <p:sp>
        <p:nvSpPr>
          <p:cNvPr id="10" name="Rectangle 9"/>
          <p:cNvSpPr/>
          <p:nvPr/>
        </p:nvSpPr>
        <p:spPr>
          <a:xfrm>
            <a:off x="2381252" y="2271446"/>
            <a:ext cx="1673663" cy="276999"/>
          </a:xfrm>
          <a:prstGeom prst="rect">
            <a:avLst/>
          </a:prstGeom>
        </p:spPr>
        <p:txBody>
          <a:bodyPr wrap="none">
            <a:spAutoFit/>
          </a:bodyPr>
          <a:lstStyle/>
          <a:p>
            <a:r>
              <a:rPr lang="en-US" sz="1200" b="1" dirty="0">
                <a:solidFill>
                  <a:schemeClr val="accent5"/>
                </a:solidFill>
              </a:rPr>
              <a:t>Stable/Low Volatility</a:t>
            </a:r>
          </a:p>
        </p:txBody>
      </p:sp>
      <p:sp>
        <p:nvSpPr>
          <p:cNvPr id="15" name="Rectangle 14"/>
          <p:cNvSpPr/>
          <p:nvPr/>
        </p:nvSpPr>
        <p:spPr>
          <a:xfrm>
            <a:off x="7971494" y="2284679"/>
            <a:ext cx="2127314" cy="276999"/>
          </a:xfrm>
          <a:prstGeom prst="rect">
            <a:avLst/>
          </a:prstGeom>
        </p:spPr>
        <p:txBody>
          <a:bodyPr wrap="none">
            <a:spAutoFit/>
          </a:bodyPr>
          <a:lstStyle/>
          <a:p>
            <a:r>
              <a:rPr lang="en-US" sz="1200" b="1" dirty="0">
                <a:solidFill>
                  <a:schemeClr val="accent5"/>
                </a:solidFill>
              </a:rPr>
              <a:t>High Return/High Volatility</a:t>
            </a:r>
          </a:p>
        </p:txBody>
      </p:sp>
      <p:sp>
        <p:nvSpPr>
          <p:cNvPr id="9" name="AutoShape 17"/>
          <p:cNvSpPr>
            <a:spLocks noChangeArrowheads="1"/>
          </p:cNvSpPr>
          <p:nvPr/>
        </p:nvSpPr>
        <p:spPr bwMode="auto">
          <a:xfrm>
            <a:off x="2152650" y="1852121"/>
            <a:ext cx="7943850" cy="364745"/>
          </a:xfrm>
          <a:prstGeom prst="leftRightArrow">
            <a:avLst>
              <a:gd name="adj1" fmla="val 50000"/>
              <a:gd name="adj2" fmla="val 92906"/>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0800000" scaled="1"/>
            <a:tileRect/>
          </a:gradFill>
          <a:ln w="9525">
            <a:noFill/>
            <a:miter lim="800000"/>
            <a:headEnd/>
            <a:tailEnd/>
          </a:ln>
        </p:spPr>
        <p:txBody>
          <a:bodyPr wrap="none" anchor="ctr"/>
          <a:lstStyle/>
          <a:p>
            <a:pPr>
              <a:defRPr/>
            </a:pPr>
            <a:endParaRPr lang="en-US" sz="675" dirty="0">
              <a:solidFill>
                <a:prstClr val="black"/>
              </a:solidFill>
              <a:latin typeface="Arial"/>
            </a:endParaRPr>
          </a:p>
        </p:txBody>
      </p:sp>
      <p:sp>
        <p:nvSpPr>
          <p:cNvPr id="11" name="Rectangle 10"/>
          <p:cNvSpPr/>
          <p:nvPr/>
        </p:nvSpPr>
        <p:spPr>
          <a:xfrm>
            <a:off x="5333608" y="2271446"/>
            <a:ext cx="1459054" cy="276999"/>
          </a:xfrm>
          <a:prstGeom prst="rect">
            <a:avLst/>
          </a:prstGeom>
        </p:spPr>
        <p:txBody>
          <a:bodyPr wrap="none">
            <a:spAutoFit/>
          </a:bodyPr>
          <a:lstStyle/>
          <a:p>
            <a:r>
              <a:rPr lang="en-US" sz="1200" b="1" dirty="0">
                <a:solidFill>
                  <a:schemeClr val="accent5"/>
                </a:solidFill>
              </a:rPr>
              <a:t>Enhanced Return</a:t>
            </a:r>
          </a:p>
        </p:txBody>
      </p:sp>
      <p:sp>
        <p:nvSpPr>
          <p:cNvPr id="12" name="Freeform 11"/>
          <p:cNvSpPr/>
          <p:nvPr/>
        </p:nvSpPr>
        <p:spPr bwMode="auto">
          <a:xfrm>
            <a:off x="2152650" y="2593172"/>
            <a:ext cx="7943850" cy="2572403"/>
          </a:xfrm>
          <a:custGeom>
            <a:avLst/>
            <a:gdLst>
              <a:gd name="connsiteX0" fmla="*/ 0 w 7924800"/>
              <a:gd name="connsiteY0" fmla="*/ 0 h 3108960"/>
              <a:gd name="connsiteX1" fmla="*/ 0 w 7924800"/>
              <a:gd name="connsiteY1" fmla="*/ 3108960 h 3108960"/>
              <a:gd name="connsiteX2" fmla="*/ 7924800 w 7924800"/>
              <a:gd name="connsiteY2" fmla="*/ 3108960 h 3108960"/>
            </a:gdLst>
            <a:ahLst/>
            <a:cxnLst>
              <a:cxn ang="0">
                <a:pos x="connsiteX0" y="connsiteY0"/>
              </a:cxn>
              <a:cxn ang="0">
                <a:pos x="connsiteX1" y="connsiteY1"/>
              </a:cxn>
              <a:cxn ang="0">
                <a:pos x="connsiteX2" y="connsiteY2"/>
              </a:cxn>
            </a:cxnLst>
            <a:rect l="l" t="t" r="r" b="b"/>
            <a:pathLst>
              <a:path w="7924800" h="3108960">
                <a:moveTo>
                  <a:pt x="0" y="0"/>
                </a:moveTo>
                <a:lnTo>
                  <a:pt x="0" y="3108960"/>
                </a:lnTo>
                <a:lnTo>
                  <a:pt x="7924800" y="3108960"/>
                </a:lnTo>
              </a:path>
            </a:pathLst>
          </a:custGeom>
          <a:noFill/>
          <a:ln w="28575" cap="flat" cmpd="sng" algn="ctr">
            <a:solidFill>
              <a:schemeClr val="accent4"/>
            </a:solidFill>
            <a:prstDash val="solid"/>
            <a:round/>
            <a:headEnd type="stealth"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fontAlgn="base">
              <a:lnSpc>
                <a:spcPct val="90000"/>
              </a:lnSpc>
              <a:spcBef>
                <a:spcPct val="50000"/>
              </a:spcBef>
              <a:spcAft>
                <a:spcPct val="0"/>
              </a:spcAft>
            </a:pPr>
            <a:endParaRPr lang="en-US" sz="1200">
              <a:latin typeface="Arial" charset="0"/>
            </a:endParaRPr>
          </a:p>
        </p:txBody>
      </p:sp>
      <p:sp>
        <p:nvSpPr>
          <p:cNvPr id="16" name="Text Box 4"/>
          <p:cNvSpPr txBox="1">
            <a:spLocks noChangeArrowheads="1"/>
          </p:cNvSpPr>
          <p:nvPr/>
        </p:nvSpPr>
        <p:spPr bwMode="auto">
          <a:xfrm rot="16200000">
            <a:off x="1464289" y="3705739"/>
            <a:ext cx="995660" cy="2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Trebuchet MS" pitchFamily="34" charset="0"/>
                <a:cs typeface="Arial" pitchFamily="34" charset="0"/>
              </a:defRPr>
            </a:lvl1pPr>
            <a:lvl2pPr marL="742950" indent="-285750" eaLnBrk="0" hangingPunct="0">
              <a:defRPr sz="2000" b="1">
                <a:solidFill>
                  <a:schemeClr val="tx1"/>
                </a:solidFill>
                <a:latin typeface="Trebuchet MS" pitchFamily="34" charset="0"/>
                <a:cs typeface="Arial" pitchFamily="34" charset="0"/>
              </a:defRPr>
            </a:lvl2pPr>
            <a:lvl3pPr marL="1143000" indent="-228600" eaLnBrk="0" hangingPunct="0">
              <a:defRPr sz="2000" b="1">
                <a:solidFill>
                  <a:schemeClr val="tx1"/>
                </a:solidFill>
                <a:latin typeface="Trebuchet MS" pitchFamily="34" charset="0"/>
                <a:cs typeface="Arial" pitchFamily="34" charset="0"/>
              </a:defRPr>
            </a:lvl3pPr>
            <a:lvl4pPr marL="1600200" indent="-228600" eaLnBrk="0" hangingPunct="0">
              <a:defRPr sz="2000" b="1">
                <a:solidFill>
                  <a:schemeClr val="tx1"/>
                </a:solidFill>
                <a:latin typeface="Trebuchet MS" pitchFamily="34" charset="0"/>
                <a:cs typeface="Arial" pitchFamily="34" charset="0"/>
              </a:defRPr>
            </a:lvl4pPr>
            <a:lvl5pPr marL="2057400" indent="-228600" eaLnBrk="0" hangingPunct="0">
              <a:defRPr sz="2000" b="1">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Arial" pitchFamily="34" charset="0"/>
              </a:defRPr>
            </a:lvl9pPr>
          </a:lstStyle>
          <a:p>
            <a:pPr algn="ctr" eaLnBrk="1" hangingPunct="1">
              <a:spcBef>
                <a:spcPct val="50000"/>
              </a:spcBef>
              <a:defRPr/>
            </a:pPr>
            <a:r>
              <a:rPr lang="en-US" sz="788" dirty="0">
                <a:solidFill>
                  <a:schemeClr val="accent4"/>
                </a:solidFill>
                <a:latin typeface="Arial"/>
              </a:rPr>
              <a:t>Expected Return</a:t>
            </a:r>
          </a:p>
        </p:txBody>
      </p:sp>
      <p:sp>
        <p:nvSpPr>
          <p:cNvPr id="17" name="TextBox 16"/>
          <p:cNvSpPr txBox="1"/>
          <p:nvPr/>
        </p:nvSpPr>
        <p:spPr>
          <a:xfrm>
            <a:off x="2858188" y="5197354"/>
            <a:ext cx="5943600" cy="213585"/>
          </a:xfrm>
          <a:prstGeom prst="rect">
            <a:avLst/>
          </a:prstGeom>
          <a:noFill/>
        </p:spPr>
        <p:txBody>
          <a:bodyPr wrap="square" rtlCol="0">
            <a:spAutoFit/>
          </a:bodyPr>
          <a:lstStyle/>
          <a:p>
            <a:pPr algn="ctr">
              <a:defRPr/>
            </a:pPr>
            <a:r>
              <a:rPr lang="en-US" sz="788" b="1" dirty="0">
                <a:solidFill>
                  <a:schemeClr val="accent4"/>
                </a:solidFill>
                <a:latin typeface="Arial"/>
              </a:rPr>
              <a:t>Expected Risk</a:t>
            </a:r>
          </a:p>
        </p:txBody>
      </p:sp>
      <p:sp>
        <p:nvSpPr>
          <p:cNvPr id="18" name="Text Box 5"/>
          <p:cNvSpPr txBox="1">
            <a:spLocks noChangeArrowheads="1"/>
          </p:cNvSpPr>
          <p:nvPr/>
        </p:nvSpPr>
        <p:spPr bwMode="auto">
          <a:xfrm>
            <a:off x="5048868" y="5387790"/>
            <a:ext cx="156224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rebuchet MS" pitchFamily="34" charset="0"/>
                <a:cs typeface="Arial" pitchFamily="34" charset="0"/>
              </a:defRPr>
            </a:lvl1pPr>
            <a:lvl2pPr marL="742950" indent="-285750" eaLnBrk="0" hangingPunct="0">
              <a:defRPr sz="2000" b="1">
                <a:solidFill>
                  <a:schemeClr val="tx1"/>
                </a:solidFill>
                <a:latin typeface="Trebuchet MS" pitchFamily="34" charset="0"/>
                <a:cs typeface="Arial" pitchFamily="34" charset="0"/>
              </a:defRPr>
            </a:lvl2pPr>
            <a:lvl3pPr marL="1143000" indent="-228600" eaLnBrk="0" hangingPunct="0">
              <a:defRPr sz="2000" b="1">
                <a:solidFill>
                  <a:schemeClr val="tx1"/>
                </a:solidFill>
                <a:latin typeface="Trebuchet MS" pitchFamily="34" charset="0"/>
                <a:cs typeface="Arial" pitchFamily="34" charset="0"/>
              </a:defRPr>
            </a:lvl3pPr>
            <a:lvl4pPr marL="1600200" indent="-228600" eaLnBrk="0" hangingPunct="0">
              <a:defRPr sz="2000" b="1">
                <a:solidFill>
                  <a:schemeClr val="tx1"/>
                </a:solidFill>
                <a:latin typeface="Trebuchet MS" pitchFamily="34" charset="0"/>
                <a:cs typeface="Arial" pitchFamily="34" charset="0"/>
              </a:defRPr>
            </a:lvl4pPr>
            <a:lvl5pPr marL="2057400" indent="-228600" eaLnBrk="0" hangingPunct="0">
              <a:defRPr sz="2000" b="1">
                <a:solidFill>
                  <a:schemeClr val="tx1"/>
                </a:solidFill>
                <a:latin typeface="Trebuchet MS" pitchFamily="34" charset="0"/>
                <a:cs typeface="Arial" pitchFamily="34" charset="0"/>
              </a:defRPr>
            </a:lvl5pPr>
            <a:lvl6pPr marL="2514600" indent="-228600" eaLnBrk="0" fontAlgn="base" hangingPunct="0">
              <a:spcBef>
                <a:spcPct val="0"/>
              </a:spcBef>
              <a:spcAft>
                <a:spcPct val="0"/>
              </a:spcAft>
              <a:defRPr sz="2000" b="1">
                <a:solidFill>
                  <a:schemeClr val="tx1"/>
                </a:solidFill>
                <a:latin typeface="Trebuchet MS" pitchFamily="34" charset="0"/>
                <a:cs typeface="Arial" pitchFamily="34" charset="0"/>
              </a:defRPr>
            </a:lvl6pPr>
            <a:lvl7pPr marL="2971800" indent="-228600" eaLnBrk="0" fontAlgn="base" hangingPunct="0">
              <a:spcBef>
                <a:spcPct val="0"/>
              </a:spcBef>
              <a:spcAft>
                <a:spcPct val="0"/>
              </a:spcAft>
              <a:defRPr sz="2000" b="1">
                <a:solidFill>
                  <a:schemeClr val="tx1"/>
                </a:solidFill>
                <a:latin typeface="Trebuchet MS" pitchFamily="34" charset="0"/>
                <a:cs typeface="Arial" pitchFamily="34" charset="0"/>
              </a:defRPr>
            </a:lvl7pPr>
            <a:lvl8pPr marL="3429000" indent="-228600" eaLnBrk="0" fontAlgn="base" hangingPunct="0">
              <a:spcBef>
                <a:spcPct val="0"/>
              </a:spcBef>
              <a:spcAft>
                <a:spcPct val="0"/>
              </a:spcAft>
              <a:defRPr sz="2000" b="1">
                <a:solidFill>
                  <a:schemeClr val="tx1"/>
                </a:solidFill>
                <a:latin typeface="Trebuchet MS" pitchFamily="34" charset="0"/>
                <a:cs typeface="Arial" pitchFamily="34" charset="0"/>
              </a:defRPr>
            </a:lvl8pPr>
            <a:lvl9pPr marL="3886200" indent="-228600" eaLnBrk="0" fontAlgn="base" hangingPunct="0">
              <a:spcBef>
                <a:spcPct val="0"/>
              </a:spcBef>
              <a:spcAft>
                <a:spcPct val="0"/>
              </a:spcAft>
              <a:defRPr sz="2000" b="1">
                <a:solidFill>
                  <a:schemeClr val="tx1"/>
                </a:solidFill>
                <a:latin typeface="Trebuchet MS" pitchFamily="34" charset="0"/>
                <a:cs typeface="Arial" pitchFamily="34" charset="0"/>
              </a:defRPr>
            </a:lvl9pPr>
          </a:lstStyle>
          <a:p>
            <a:pPr lvl="0" algn="ctr" eaLnBrk="1" hangingPunct="1">
              <a:spcBef>
                <a:spcPct val="50000"/>
              </a:spcBef>
              <a:defRPr/>
            </a:pPr>
            <a:r>
              <a:rPr lang="en-US" sz="900" dirty="0">
                <a:solidFill>
                  <a:schemeClr val="accent5"/>
                </a:solidFill>
                <a:latin typeface="Arial"/>
              </a:rPr>
              <a:t>Manager Expertise</a:t>
            </a: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21952" t="-570" r="26191" b="570"/>
          <a:stretch/>
        </p:blipFill>
        <p:spPr>
          <a:xfrm>
            <a:off x="2429315" y="3634435"/>
            <a:ext cx="1016771" cy="10287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2152651" y="4657745"/>
            <a:ext cx="1570100" cy="530915"/>
          </a:xfrm>
          <a:prstGeom prst="rect">
            <a:avLst/>
          </a:prstGeom>
          <a:noFill/>
        </p:spPr>
        <p:txBody>
          <a:bodyPr wrap="square" rtlCol="0">
            <a:spAutoFit/>
          </a:bodyPr>
          <a:lstStyle/>
          <a:p>
            <a:pPr algn="ctr">
              <a:defRPr/>
            </a:pPr>
            <a:r>
              <a:rPr lang="en-US" sz="1050" b="1" dirty="0">
                <a:solidFill>
                  <a:schemeClr val="accent5"/>
                </a:solidFill>
                <a:latin typeface="Arial"/>
              </a:rPr>
              <a:t>Core</a:t>
            </a:r>
            <a:endParaRPr lang="en-US" sz="825" b="1" dirty="0">
              <a:solidFill>
                <a:schemeClr val="accent5"/>
              </a:solidFill>
              <a:latin typeface="Arial"/>
            </a:endParaRPr>
          </a:p>
          <a:p>
            <a:pPr algn="ctr">
              <a:defRPr/>
            </a:pPr>
            <a:r>
              <a:rPr lang="en-US" sz="900" dirty="0">
                <a:solidFill>
                  <a:prstClr val="black"/>
                </a:solidFill>
                <a:latin typeface="Arial"/>
              </a:rPr>
              <a:t>Expected Return: 7%–9%</a:t>
            </a:r>
          </a:p>
          <a:p>
            <a:pPr algn="ctr">
              <a:defRPr/>
            </a:pPr>
            <a:r>
              <a:rPr lang="en-US" sz="900" dirty="0">
                <a:solidFill>
                  <a:prstClr val="black"/>
                </a:solidFill>
                <a:latin typeface="Arial"/>
              </a:rPr>
              <a:t>Leverage: 15%–25%</a:t>
            </a: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l="11813"/>
          <a:stretch/>
        </p:blipFill>
        <p:spPr>
          <a:xfrm>
            <a:off x="4586350" y="3281660"/>
            <a:ext cx="1007370" cy="10287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2" name="TextBox 21"/>
          <p:cNvSpPr txBox="1"/>
          <p:nvPr/>
        </p:nvSpPr>
        <p:spPr>
          <a:xfrm>
            <a:off x="4291358" y="4336723"/>
            <a:ext cx="1597355" cy="530915"/>
          </a:xfrm>
          <a:prstGeom prst="rect">
            <a:avLst/>
          </a:prstGeom>
          <a:noFill/>
        </p:spPr>
        <p:txBody>
          <a:bodyPr wrap="square" rtlCol="0">
            <a:spAutoFit/>
          </a:bodyPr>
          <a:lstStyle/>
          <a:p>
            <a:pPr algn="ctr">
              <a:defRPr/>
            </a:pPr>
            <a:r>
              <a:rPr lang="en-US" sz="1050" b="1" dirty="0">
                <a:solidFill>
                  <a:schemeClr val="accent5"/>
                </a:solidFill>
                <a:latin typeface="Arial"/>
              </a:rPr>
              <a:t>Core Plus</a:t>
            </a:r>
          </a:p>
          <a:p>
            <a:pPr algn="ctr">
              <a:defRPr/>
            </a:pPr>
            <a:r>
              <a:rPr lang="en-US" sz="900" dirty="0">
                <a:solidFill>
                  <a:prstClr val="black"/>
                </a:solidFill>
                <a:latin typeface="Arial"/>
              </a:rPr>
              <a:t>Expected Return: 9%–13%</a:t>
            </a:r>
          </a:p>
          <a:p>
            <a:pPr algn="ctr">
              <a:defRPr/>
            </a:pPr>
            <a:r>
              <a:rPr lang="en-US" sz="900" dirty="0">
                <a:solidFill>
                  <a:prstClr val="black"/>
                </a:solidFill>
                <a:latin typeface="Arial"/>
              </a:rPr>
              <a:t>Leverage: 30%–55%</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6100" y="2971800"/>
            <a:ext cx="1012134" cy="10287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30168" y="2651823"/>
            <a:ext cx="1019637" cy="10287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5" name="TextBox 24"/>
          <p:cNvSpPr txBox="1"/>
          <p:nvPr/>
        </p:nvSpPr>
        <p:spPr>
          <a:xfrm>
            <a:off x="6617117" y="4032279"/>
            <a:ext cx="1570100" cy="438582"/>
          </a:xfrm>
          <a:prstGeom prst="rect">
            <a:avLst/>
          </a:prstGeom>
          <a:noFill/>
        </p:spPr>
        <p:txBody>
          <a:bodyPr wrap="square" lIns="0" tIns="0" rIns="0" bIns="0" rtlCol="0">
            <a:spAutoFit/>
          </a:bodyPr>
          <a:lstStyle/>
          <a:p>
            <a:pPr algn="ctr">
              <a:defRPr/>
            </a:pPr>
            <a:r>
              <a:rPr lang="en-US" sz="1050" b="1" dirty="0">
                <a:solidFill>
                  <a:schemeClr val="accent5"/>
                </a:solidFill>
                <a:latin typeface="Arial"/>
              </a:rPr>
              <a:t>Value Added</a:t>
            </a:r>
          </a:p>
          <a:p>
            <a:pPr algn="ctr">
              <a:defRPr/>
            </a:pPr>
            <a:r>
              <a:rPr lang="en-US" sz="900" dirty="0">
                <a:solidFill>
                  <a:prstClr val="black"/>
                </a:solidFill>
                <a:latin typeface="Arial"/>
              </a:rPr>
              <a:t>Expected Return: 12%–15%</a:t>
            </a:r>
          </a:p>
          <a:p>
            <a:pPr algn="ctr">
              <a:defRPr/>
            </a:pPr>
            <a:r>
              <a:rPr lang="en-US" sz="900" dirty="0">
                <a:solidFill>
                  <a:prstClr val="black"/>
                </a:solidFill>
                <a:latin typeface="Arial"/>
              </a:rPr>
              <a:t>Leverage: 60%–65%</a:t>
            </a:r>
          </a:p>
        </p:txBody>
      </p:sp>
      <p:sp>
        <p:nvSpPr>
          <p:cNvPr id="26" name="TextBox 25"/>
          <p:cNvSpPr txBox="1"/>
          <p:nvPr/>
        </p:nvSpPr>
        <p:spPr>
          <a:xfrm>
            <a:off x="8704547" y="3735102"/>
            <a:ext cx="1570100" cy="484748"/>
          </a:xfrm>
          <a:prstGeom prst="rect">
            <a:avLst/>
          </a:prstGeom>
          <a:noFill/>
        </p:spPr>
        <p:txBody>
          <a:bodyPr wrap="square" lIns="0" tIns="0" rIns="0" rtlCol="0">
            <a:spAutoFit/>
          </a:bodyPr>
          <a:lstStyle/>
          <a:p>
            <a:pPr algn="ctr">
              <a:defRPr/>
            </a:pPr>
            <a:r>
              <a:rPr lang="en-US" sz="1050" b="1" dirty="0">
                <a:solidFill>
                  <a:schemeClr val="accent5"/>
                </a:solidFill>
                <a:latin typeface="Arial"/>
              </a:rPr>
              <a:t>Opportunistic</a:t>
            </a:r>
          </a:p>
          <a:p>
            <a:pPr algn="ctr">
              <a:defRPr/>
            </a:pPr>
            <a:r>
              <a:rPr lang="en-US" sz="900" dirty="0">
                <a:solidFill>
                  <a:prstClr val="black"/>
                </a:solidFill>
                <a:latin typeface="Arial"/>
              </a:rPr>
              <a:t>Expected Return: 15%–18%</a:t>
            </a:r>
          </a:p>
          <a:p>
            <a:pPr algn="ctr">
              <a:defRPr/>
            </a:pPr>
            <a:r>
              <a:rPr lang="en-US" sz="900" dirty="0">
                <a:solidFill>
                  <a:prstClr val="black"/>
                </a:solidFill>
                <a:latin typeface="Arial"/>
              </a:rPr>
              <a:t>Leverage: 60%–75%</a:t>
            </a:r>
          </a:p>
        </p:txBody>
      </p:sp>
    </p:spTree>
    <p:custDataLst>
      <p:tags r:id="rId1"/>
    </p:custDataLst>
    <p:extLst>
      <p:ext uri="{BB962C8B-B14F-4D97-AF65-F5344CB8AC3E}">
        <p14:creationId xmlns:p14="http://schemas.microsoft.com/office/powerpoint/2010/main" val="100545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4693F6-52E5-4023-B108-39015D19460A}"/>
              </a:ext>
            </a:extLst>
          </p:cNvPr>
          <p:cNvSpPr>
            <a:spLocks/>
          </p:cNvSpPr>
          <p:nvPr/>
        </p:nvSpPr>
        <p:spPr bwMode="white">
          <a:xfrm>
            <a:off x="-1" y="0"/>
            <a:ext cx="1219200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Bef>
                <a:spcPts val="1200"/>
              </a:spcBef>
            </a:pPr>
            <a:endParaRPr lang="en-US">
              <a:solidFill>
                <a:schemeClr val="tx1"/>
              </a:solidFill>
            </a:endParaRPr>
          </a:p>
        </p:txBody>
      </p:sp>
      <p:sp>
        <p:nvSpPr>
          <p:cNvPr id="3" name="Isosceles Triangle 10">
            <a:extLst>
              <a:ext uri="{FF2B5EF4-FFF2-40B4-BE49-F238E27FC236}">
                <a16:creationId xmlns:a16="http://schemas.microsoft.com/office/drawing/2014/main" id="{BBDD29B8-451D-4CDB-9D34-7A8E1A424B68}"/>
              </a:ext>
            </a:extLst>
          </p:cNvPr>
          <p:cNvSpPr>
            <a:spLocks/>
          </p:cNvSpPr>
          <p:nvPr/>
        </p:nvSpPr>
        <p:spPr bwMode="hidden">
          <a:xfrm rot="5400000">
            <a:off x="1433646" y="-1451625"/>
            <a:ext cx="6839999" cy="9677401"/>
          </a:xfrm>
          <a:custGeom>
            <a:avLst/>
            <a:gdLst>
              <a:gd name="connsiteX0" fmla="*/ 0 w 4018890"/>
              <a:gd name="connsiteY0" fmla="*/ 7086601 h 7086601"/>
              <a:gd name="connsiteX1" fmla="*/ 4018890 w 4018890"/>
              <a:gd name="connsiteY1" fmla="*/ 0 h 7086601"/>
              <a:gd name="connsiteX2" fmla="*/ 4018890 w 4018890"/>
              <a:gd name="connsiteY2" fmla="*/ 7086601 h 7086601"/>
              <a:gd name="connsiteX3" fmla="*/ 0 w 4018890"/>
              <a:gd name="connsiteY3" fmla="*/ 7086601 h 7086601"/>
              <a:gd name="connsiteX0" fmla="*/ 0 w 4150370"/>
              <a:gd name="connsiteY0" fmla="*/ 7092580 h 7092580"/>
              <a:gd name="connsiteX1" fmla="*/ 4150370 w 4150370"/>
              <a:gd name="connsiteY1" fmla="*/ 0 h 7092580"/>
              <a:gd name="connsiteX2" fmla="*/ 4150370 w 4150370"/>
              <a:gd name="connsiteY2" fmla="*/ 7086601 h 7092580"/>
              <a:gd name="connsiteX3" fmla="*/ 0 w 4150370"/>
              <a:gd name="connsiteY3" fmla="*/ 7092580 h 7092580"/>
              <a:gd name="connsiteX0" fmla="*/ 0 w 4156346"/>
              <a:gd name="connsiteY0" fmla="*/ 6387356 h 6387356"/>
              <a:gd name="connsiteX1" fmla="*/ 4156346 w 4156346"/>
              <a:gd name="connsiteY1" fmla="*/ 0 h 6387356"/>
              <a:gd name="connsiteX2" fmla="*/ 4150370 w 4156346"/>
              <a:gd name="connsiteY2" fmla="*/ 6381377 h 6387356"/>
              <a:gd name="connsiteX3" fmla="*/ 0 w 4156346"/>
              <a:gd name="connsiteY3" fmla="*/ 6387356 h 6387356"/>
              <a:gd name="connsiteX0" fmla="*/ 0 w 4234040"/>
              <a:gd name="connsiteY0" fmla="*/ 6393332 h 6393332"/>
              <a:gd name="connsiteX1" fmla="*/ 4234040 w 4234040"/>
              <a:gd name="connsiteY1" fmla="*/ 0 h 6393332"/>
              <a:gd name="connsiteX2" fmla="*/ 4228064 w 4234040"/>
              <a:gd name="connsiteY2" fmla="*/ 6381377 h 6393332"/>
              <a:gd name="connsiteX3" fmla="*/ 0 w 4234040"/>
              <a:gd name="connsiteY3" fmla="*/ 6393332 h 6393332"/>
              <a:gd name="connsiteX0" fmla="*/ 0 w 4228064"/>
              <a:gd name="connsiteY0" fmla="*/ 6010838 h 6010838"/>
              <a:gd name="connsiteX1" fmla="*/ 4228064 w 4228064"/>
              <a:gd name="connsiteY1" fmla="*/ 0 h 6010838"/>
              <a:gd name="connsiteX2" fmla="*/ 4228064 w 4228064"/>
              <a:gd name="connsiteY2" fmla="*/ 5998883 h 6010838"/>
              <a:gd name="connsiteX3" fmla="*/ 0 w 4228064"/>
              <a:gd name="connsiteY3" fmla="*/ 6010838 h 6010838"/>
              <a:gd name="connsiteX0" fmla="*/ 0 w 4275876"/>
              <a:gd name="connsiteY0" fmla="*/ 6010838 h 6010838"/>
              <a:gd name="connsiteX1" fmla="*/ 4275876 w 4275876"/>
              <a:gd name="connsiteY1" fmla="*/ 0 h 6010838"/>
              <a:gd name="connsiteX2" fmla="*/ 4275876 w 4275876"/>
              <a:gd name="connsiteY2" fmla="*/ 5998883 h 6010838"/>
              <a:gd name="connsiteX3" fmla="*/ 0 w 4275876"/>
              <a:gd name="connsiteY3" fmla="*/ 6010838 h 6010838"/>
              <a:gd name="connsiteX0" fmla="*/ 0 w 4240018"/>
              <a:gd name="connsiteY0" fmla="*/ 5986932 h 5998883"/>
              <a:gd name="connsiteX1" fmla="*/ 4240018 w 4240018"/>
              <a:gd name="connsiteY1" fmla="*/ 0 h 5998883"/>
              <a:gd name="connsiteX2" fmla="*/ 4240018 w 4240018"/>
              <a:gd name="connsiteY2" fmla="*/ 5998883 h 5998883"/>
              <a:gd name="connsiteX3" fmla="*/ 0 w 4240018"/>
              <a:gd name="connsiteY3" fmla="*/ 5986932 h 5998883"/>
            </a:gdLst>
            <a:ahLst/>
            <a:cxnLst>
              <a:cxn ang="0">
                <a:pos x="connsiteX0" y="connsiteY0"/>
              </a:cxn>
              <a:cxn ang="0">
                <a:pos x="connsiteX1" y="connsiteY1"/>
              </a:cxn>
              <a:cxn ang="0">
                <a:pos x="connsiteX2" y="connsiteY2"/>
              </a:cxn>
              <a:cxn ang="0">
                <a:pos x="connsiteX3" y="connsiteY3"/>
              </a:cxn>
            </a:cxnLst>
            <a:rect l="l" t="t" r="r" b="b"/>
            <a:pathLst>
              <a:path w="4240018" h="5998883">
                <a:moveTo>
                  <a:pt x="0" y="5986932"/>
                </a:moveTo>
                <a:lnTo>
                  <a:pt x="4240018" y="0"/>
                </a:lnTo>
                <a:lnTo>
                  <a:pt x="4240018" y="5998883"/>
                </a:lnTo>
                <a:lnTo>
                  <a:pt x="0" y="5986932"/>
                </a:lnTo>
                <a:close/>
              </a:path>
            </a:pathLst>
          </a:custGeom>
          <a:solidFill>
            <a:schemeClr val="accent1">
              <a:lumMod val="50000"/>
              <a:alpha val="40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4" name="Isosceles Triangle 10">
            <a:extLst>
              <a:ext uri="{FF2B5EF4-FFF2-40B4-BE49-F238E27FC236}">
                <a16:creationId xmlns:a16="http://schemas.microsoft.com/office/drawing/2014/main" id="{252D019D-E112-460F-ABD2-5B3CF6C2CEC0}"/>
              </a:ext>
            </a:extLst>
          </p:cNvPr>
          <p:cNvSpPr>
            <a:spLocks/>
          </p:cNvSpPr>
          <p:nvPr/>
        </p:nvSpPr>
        <p:spPr bwMode="hidden">
          <a:xfrm flipH="1">
            <a:off x="0" y="-32924"/>
            <a:ext cx="4876800" cy="6899818"/>
          </a:xfrm>
          <a:custGeom>
            <a:avLst/>
            <a:gdLst>
              <a:gd name="connsiteX0" fmla="*/ 0 w 4018890"/>
              <a:gd name="connsiteY0" fmla="*/ 7086601 h 7086601"/>
              <a:gd name="connsiteX1" fmla="*/ 4018890 w 4018890"/>
              <a:gd name="connsiteY1" fmla="*/ 0 h 7086601"/>
              <a:gd name="connsiteX2" fmla="*/ 4018890 w 4018890"/>
              <a:gd name="connsiteY2" fmla="*/ 7086601 h 7086601"/>
              <a:gd name="connsiteX3" fmla="*/ 0 w 4018890"/>
              <a:gd name="connsiteY3" fmla="*/ 7086601 h 7086601"/>
              <a:gd name="connsiteX0" fmla="*/ 0 w 4150370"/>
              <a:gd name="connsiteY0" fmla="*/ 7092580 h 7092580"/>
              <a:gd name="connsiteX1" fmla="*/ 4150370 w 4150370"/>
              <a:gd name="connsiteY1" fmla="*/ 0 h 7092580"/>
              <a:gd name="connsiteX2" fmla="*/ 4150370 w 4150370"/>
              <a:gd name="connsiteY2" fmla="*/ 7086601 h 7092580"/>
              <a:gd name="connsiteX3" fmla="*/ 0 w 4150370"/>
              <a:gd name="connsiteY3" fmla="*/ 7092580 h 7092580"/>
              <a:gd name="connsiteX0" fmla="*/ 0 w 4156346"/>
              <a:gd name="connsiteY0" fmla="*/ 6387356 h 6387356"/>
              <a:gd name="connsiteX1" fmla="*/ 4156346 w 4156346"/>
              <a:gd name="connsiteY1" fmla="*/ 0 h 6387356"/>
              <a:gd name="connsiteX2" fmla="*/ 4150370 w 4156346"/>
              <a:gd name="connsiteY2" fmla="*/ 6381377 h 6387356"/>
              <a:gd name="connsiteX3" fmla="*/ 0 w 4156346"/>
              <a:gd name="connsiteY3" fmla="*/ 6387356 h 6387356"/>
              <a:gd name="connsiteX0" fmla="*/ 0 w 4234040"/>
              <a:gd name="connsiteY0" fmla="*/ 6393332 h 6393332"/>
              <a:gd name="connsiteX1" fmla="*/ 4234040 w 4234040"/>
              <a:gd name="connsiteY1" fmla="*/ 0 h 6393332"/>
              <a:gd name="connsiteX2" fmla="*/ 4228064 w 4234040"/>
              <a:gd name="connsiteY2" fmla="*/ 6381377 h 6393332"/>
              <a:gd name="connsiteX3" fmla="*/ 0 w 4234040"/>
              <a:gd name="connsiteY3" fmla="*/ 6393332 h 6393332"/>
              <a:gd name="connsiteX0" fmla="*/ 0 w 4228064"/>
              <a:gd name="connsiteY0" fmla="*/ 6010838 h 6010838"/>
              <a:gd name="connsiteX1" fmla="*/ 4228064 w 4228064"/>
              <a:gd name="connsiteY1" fmla="*/ 0 h 6010838"/>
              <a:gd name="connsiteX2" fmla="*/ 4228064 w 4228064"/>
              <a:gd name="connsiteY2" fmla="*/ 5998883 h 6010838"/>
              <a:gd name="connsiteX3" fmla="*/ 0 w 4228064"/>
              <a:gd name="connsiteY3" fmla="*/ 6010838 h 6010838"/>
              <a:gd name="connsiteX0" fmla="*/ 0 w 4275876"/>
              <a:gd name="connsiteY0" fmla="*/ 6010838 h 6010838"/>
              <a:gd name="connsiteX1" fmla="*/ 4275876 w 4275876"/>
              <a:gd name="connsiteY1" fmla="*/ 0 h 6010838"/>
              <a:gd name="connsiteX2" fmla="*/ 4275876 w 4275876"/>
              <a:gd name="connsiteY2" fmla="*/ 5998883 h 6010838"/>
              <a:gd name="connsiteX3" fmla="*/ 0 w 4275876"/>
              <a:gd name="connsiteY3" fmla="*/ 6010838 h 6010838"/>
              <a:gd name="connsiteX0" fmla="*/ 0 w 4240018"/>
              <a:gd name="connsiteY0" fmla="*/ 5986932 h 5998883"/>
              <a:gd name="connsiteX1" fmla="*/ 4240018 w 4240018"/>
              <a:gd name="connsiteY1" fmla="*/ 0 h 5998883"/>
              <a:gd name="connsiteX2" fmla="*/ 4240018 w 4240018"/>
              <a:gd name="connsiteY2" fmla="*/ 5998883 h 5998883"/>
              <a:gd name="connsiteX3" fmla="*/ 0 w 4240018"/>
              <a:gd name="connsiteY3" fmla="*/ 5986932 h 5998883"/>
            </a:gdLst>
            <a:ahLst/>
            <a:cxnLst>
              <a:cxn ang="0">
                <a:pos x="connsiteX0" y="connsiteY0"/>
              </a:cxn>
              <a:cxn ang="0">
                <a:pos x="connsiteX1" y="connsiteY1"/>
              </a:cxn>
              <a:cxn ang="0">
                <a:pos x="connsiteX2" y="connsiteY2"/>
              </a:cxn>
              <a:cxn ang="0">
                <a:pos x="connsiteX3" y="connsiteY3"/>
              </a:cxn>
            </a:cxnLst>
            <a:rect l="l" t="t" r="r" b="b"/>
            <a:pathLst>
              <a:path w="4240018" h="5998883">
                <a:moveTo>
                  <a:pt x="0" y="5986932"/>
                </a:moveTo>
                <a:lnTo>
                  <a:pt x="4240018" y="0"/>
                </a:lnTo>
                <a:lnTo>
                  <a:pt x="4240018" y="5998883"/>
                </a:lnTo>
                <a:lnTo>
                  <a:pt x="0" y="5986932"/>
                </a:lnTo>
                <a:close/>
              </a:path>
            </a:pathLst>
          </a:custGeom>
          <a:solidFill>
            <a:schemeClr val="accent1">
              <a:lumMod val="50000"/>
              <a:alpha val="40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5" name="Isosceles Triangle 10">
            <a:extLst>
              <a:ext uri="{FF2B5EF4-FFF2-40B4-BE49-F238E27FC236}">
                <a16:creationId xmlns:a16="http://schemas.microsoft.com/office/drawing/2014/main" id="{57DF572B-6124-4C76-B078-AB8157C05D5A}"/>
              </a:ext>
            </a:extLst>
          </p:cNvPr>
          <p:cNvSpPr>
            <a:spLocks/>
          </p:cNvSpPr>
          <p:nvPr/>
        </p:nvSpPr>
        <p:spPr bwMode="hidden">
          <a:xfrm rot="5400000" flipH="1">
            <a:off x="1420892" y="-1411892"/>
            <a:ext cx="6850562" cy="9692345"/>
          </a:xfrm>
          <a:custGeom>
            <a:avLst/>
            <a:gdLst>
              <a:gd name="connsiteX0" fmla="*/ 0 w 4018890"/>
              <a:gd name="connsiteY0" fmla="*/ 7086601 h 7086601"/>
              <a:gd name="connsiteX1" fmla="*/ 4018890 w 4018890"/>
              <a:gd name="connsiteY1" fmla="*/ 0 h 7086601"/>
              <a:gd name="connsiteX2" fmla="*/ 4018890 w 4018890"/>
              <a:gd name="connsiteY2" fmla="*/ 7086601 h 7086601"/>
              <a:gd name="connsiteX3" fmla="*/ 0 w 4018890"/>
              <a:gd name="connsiteY3" fmla="*/ 7086601 h 7086601"/>
              <a:gd name="connsiteX0" fmla="*/ 0 w 4150370"/>
              <a:gd name="connsiteY0" fmla="*/ 7092580 h 7092580"/>
              <a:gd name="connsiteX1" fmla="*/ 4150370 w 4150370"/>
              <a:gd name="connsiteY1" fmla="*/ 0 h 7092580"/>
              <a:gd name="connsiteX2" fmla="*/ 4150370 w 4150370"/>
              <a:gd name="connsiteY2" fmla="*/ 7086601 h 7092580"/>
              <a:gd name="connsiteX3" fmla="*/ 0 w 4150370"/>
              <a:gd name="connsiteY3" fmla="*/ 7092580 h 7092580"/>
              <a:gd name="connsiteX0" fmla="*/ 0 w 4156346"/>
              <a:gd name="connsiteY0" fmla="*/ 6387356 h 6387356"/>
              <a:gd name="connsiteX1" fmla="*/ 4156346 w 4156346"/>
              <a:gd name="connsiteY1" fmla="*/ 0 h 6387356"/>
              <a:gd name="connsiteX2" fmla="*/ 4150370 w 4156346"/>
              <a:gd name="connsiteY2" fmla="*/ 6381377 h 6387356"/>
              <a:gd name="connsiteX3" fmla="*/ 0 w 4156346"/>
              <a:gd name="connsiteY3" fmla="*/ 6387356 h 6387356"/>
              <a:gd name="connsiteX0" fmla="*/ 0 w 4234040"/>
              <a:gd name="connsiteY0" fmla="*/ 6393332 h 6393332"/>
              <a:gd name="connsiteX1" fmla="*/ 4234040 w 4234040"/>
              <a:gd name="connsiteY1" fmla="*/ 0 h 6393332"/>
              <a:gd name="connsiteX2" fmla="*/ 4228064 w 4234040"/>
              <a:gd name="connsiteY2" fmla="*/ 6381377 h 6393332"/>
              <a:gd name="connsiteX3" fmla="*/ 0 w 4234040"/>
              <a:gd name="connsiteY3" fmla="*/ 6393332 h 6393332"/>
              <a:gd name="connsiteX0" fmla="*/ 0 w 4228064"/>
              <a:gd name="connsiteY0" fmla="*/ 6010838 h 6010838"/>
              <a:gd name="connsiteX1" fmla="*/ 4228064 w 4228064"/>
              <a:gd name="connsiteY1" fmla="*/ 0 h 6010838"/>
              <a:gd name="connsiteX2" fmla="*/ 4228064 w 4228064"/>
              <a:gd name="connsiteY2" fmla="*/ 5998883 h 6010838"/>
              <a:gd name="connsiteX3" fmla="*/ 0 w 4228064"/>
              <a:gd name="connsiteY3" fmla="*/ 6010838 h 6010838"/>
              <a:gd name="connsiteX0" fmla="*/ 0 w 4275876"/>
              <a:gd name="connsiteY0" fmla="*/ 6010838 h 6010838"/>
              <a:gd name="connsiteX1" fmla="*/ 4275876 w 4275876"/>
              <a:gd name="connsiteY1" fmla="*/ 0 h 6010838"/>
              <a:gd name="connsiteX2" fmla="*/ 4275876 w 4275876"/>
              <a:gd name="connsiteY2" fmla="*/ 5998883 h 6010838"/>
              <a:gd name="connsiteX3" fmla="*/ 0 w 4275876"/>
              <a:gd name="connsiteY3" fmla="*/ 6010838 h 6010838"/>
              <a:gd name="connsiteX0" fmla="*/ 0 w 4240018"/>
              <a:gd name="connsiteY0" fmla="*/ 5986932 h 5998883"/>
              <a:gd name="connsiteX1" fmla="*/ 4240018 w 4240018"/>
              <a:gd name="connsiteY1" fmla="*/ 0 h 5998883"/>
              <a:gd name="connsiteX2" fmla="*/ 4240018 w 4240018"/>
              <a:gd name="connsiteY2" fmla="*/ 5998883 h 5998883"/>
              <a:gd name="connsiteX3" fmla="*/ 0 w 4240018"/>
              <a:gd name="connsiteY3" fmla="*/ 5986932 h 5998883"/>
            </a:gdLst>
            <a:ahLst/>
            <a:cxnLst>
              <a:cxn ang="0">
                <a:pos x="connsiteX0" y="connsiteY0"/>
              </a:cxn>
              <a:cxn ang="0">
                <a:pos x="connsiteX1" y="connsiteY1"/>
              </a:cxn>
              <a:cxn ang="0">
                <a:pos x="connsiteX2" y="connsiteY2"/>
              </a:cxn>
              <a:cxn ang="0">
                <a:pos x="connsiteX3" y="connsiteY3"/>
              </a:cxn>
            </a:cxnLst>
            <a:rect l="l" t="t" r="r" b="b"/>
            <a:pathLst>
              <a:path w="4240018" h="5998883">
                <a:moveTo>
                  <a:pt x="0" y="5986932"/>
                </a:moveTo>
                <a:lnTo>
                  <a:pt x="4240018" y="0"/>
                </a:lnTo>
                <a:lnTo>
                  <a:pt x="4240018" y="5998883"/>
                </a:lnTo>
                <a:lnTo>
                  <a:pt x="0" y="5986932"/>
                </a:lnTo>
                <a:close/>
              </a:path>
            </a:pathLst>
          </a:custGeom>
          <a:solidFill>
            <a:schemeClr val="accent1">
              <a:alpha val="40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sp>
        <p:nvSpPr>
          <p:cNvPr id="8" name="Isosceles Triangle 10">
            <a:extLst>
              <a:ext uri="{FF2B5EF4-FFF2-40B4-BE49-F238E27FC236}">
                <a16:creationId xmlns:a16="http://schemas.microsoft.com/office/drawing/2014/main" id="{03CA7E4A-D93B-4EE6-B469-49CA6338F11F}"/>
              </a:ext>
            </a:extLst>
          </p:cNvPr>
          <p:cNvSpPr>
            <a:spLocks/>
          </p:cNvSpPr>
          <p:nvPr/>
        </p:nvSpPr>
        <p:spPr bwMode="hidden">
          <a:xfrm rot="16200000" flipH="1" flipV="1">
            <a:off x="614400" y="3273896"/>
            <a:ext cx="2962202" cy="4190997"/>
          </a:xfrm>
          <a:custGeom>
            <a:avLst/>
            <a:gdLst>
              <a:gd name="connsiteX0" fmla="*/ 0 w 4018890"/>
              <a:gd name="connsiteY0" fmla="*/ 7086601 h 7086601"/>
              <a:gd name="connsiteX1" fmla="*/ 4018890 w 4018890"/>
              <a:gd name="connsiteY1" fmla="*/ 0 h 7086601"/>
              <a:gd name="connsiteX2" fmla="*/ 4018890 w 4018890"/>
              <a:gd name="connsiteY2" fmla="*/ 7086601 h 7086601"/>
              <a:gd name="connsiteX3" fmla="*/ 0 w 4018890"/>
              <a:gd name="connsiteY3" fmla="*/ 7086601 h 7086601"/>
              <a:gd name="connsiteX0" fmla="*/ 0 w 4150370"/>
              <a:gd name="connsiteY0" fmla="*/ 7092580 h 7092580"/>
              <a:gd name="connsiteX1" fmla="*/ 4150370 w 4150370"/>
              <a:gd name="connsiteY1" fmla="*/ 0 h 7092580"/>
              <a:gd name="connsiteX2" fmla="*/ 4150370 w 4150370"/>
              <a:gd name="connsiteY2" fmla="*/ 7086601 h 7092580"/>
              <a:gd name="connsiteX3" fmla="*/ 0 w 4150370"/>
              <a:gd name="connsiteY3" fmla="*/ 7092580 h 7092580"/>
              <a:gd name="connsiteX0" fmla="*/ 0 w 4156346"/>
              <a:gd name="connsiteY0" fmla="*/ 6387356 h 6387356"/>
              <a:gd name="connsiteX1" fmla="*/ 4156346 w 4156346"/>
              <a:gd name="connsiteY1" fmla="*/ 0 h 6387356"/>
              <a:gd name="connsiteX2" fmla="*/ 4150370 w 4156346"/>
              <a:gd name="connsiteY2" fmla="*/ 6381377 h 6387356"/>
              <a:gd name="connsiteX3" fmla="*/ 0 w 4156346"/>
              <a:gd name="connsiteY3" fmla="*/ 6387356 h 6387356"/>
              <a:gd name="connsiteX0" fmla="*/ 0 w 4234040"/>
              <a:gd name="connsiteY0" fmla="*/ 6393332 h 6393332"/>
              <a:gd name="connsiteX1" fmla="*/ 4234040 w 4234040"/>
              <a:gd name="connsiteY1" fmla="*/ 0 h 6393332"/>
              <a:gd name="connsiteX2" fmla="*/ 4228064 w 4234040"/>
              <a:gd name="connsiteY2" fmla="*/ 6381377 h 6393332"/>
              <a:gd name="connsiteX3" fmla="*/ 0 w 4234040"/>
              <a:gd name="connsiteY3" fmla="*/ 6393332 h 6393332"/>
              <a:gd name="connsiteX0" fmla="*/ 0 w 4228064"/>
              <a:gd name="connsiteY0" fmla="*/ 6010838 h 6010838"/>
              <a:gd name="connsiteX1" fmla="*/ 4228064 w 4228064"/>
              <a:gd name="connsiteY1" fmla="*/ 0 h 6010838"/>
              <a:gd name="connsiteX2" fmla="*/ 4228064 w 4228064"/>
              <a:gd name="connsiteY2" fmla="*/ 5998883 h 6010838"/>
              <a:gd name="connsiteX3" fmla="*/ 0 w 4228064"/>
              <a:gd name="connsiteY3" fmla="*/ 6010838 h 6010838"/>
              <a:gd name="connsiteX0" fmla="*/ 0 w 4275876"/>
              <a:gd name="connsiteY0" fmla="*/ 6010838 h 6010838"/>
              <a:gd name="connsiteX1" fmla="*/ 4275876 w 4275876"/>
              <a:gd name="connsiteY1" fmla="*/ 0 h 6010838"/>
              <a:gd name="connsiteX2" fmla="*/ 4275876 w 4275876"/>
              <a:gd name="connsiteY2" fmla="*/ 5998883 h 6010838"/>
              <a:gd name="connsiteX3" fmla="*/ 0 w 4275876"/>
              <a:gd name="connsiteY3" fmla="*/ 6010838 h 6010838"/>
              <a:gd name="connsiteX0" fmla="*/ 0 w 4240018"/>
              <a:gd name="connsiteY0" fmla="*/ 5986932 h 5998883"/>
              <a:gd name="connsiteX1" fmla="*/ 4240018 w 4240018"/>
              <a:gd name="connsiteY1" fmla="*/ 0 h 5998883"/>
              <a:gd name="connsiteX2" fmla="*/ 4240018 w 4240018"/>
              <a:gd name="connsiteY2" fmla="*/ 5998883 h 5998883"/>
              <a:gd name="connsiteX3" fmla="*/ 0 w 4240018"/>
              <a:gd name="connsiteY3" fmla="*/ 5986932 h 5998883"/>
            </a:gdLst>
            <a:ahLst/>
            <a:cxnLst>
              <a:cxn ang="0">
                <a:pos x="connsiteX0" y="connsiteY0"/>
              </a:cxn>
              <a:cxn ang="0">
                <a:pos x="connsiteX1" y="connsiteY1"/>
              </a:cxn>
              <a:cxn ang="0">
                <a:pos x="connsiteX2" y="connsiteY2"/>
              </a:cxn>
              <a:cxn ang="0">
                <a:pos x="connsiteX3" y="connsiteY3"/>
              </a:cxn>
            </a:cxnLst>
            <a:rect l="l" t="t" r="r" b="b"/>
            <a:pathLst>
              <a:path w="4240018" h="5998883">
                <a:moveTo>
                  <a:pt x="0" y="5986932"/>
                </a:moveTo>
                <a:lnTo>
                  <a:pt x="4240018" y="0"/>
                </a:lnTo>
                <a:lnTo>
                  <a:pt x="4240018" y="5998883"/>
                </a:lnTo>
                <a:lnTo>
                  <a:pt x="0" y="5986932"/>
                </a:lnTo>
                <a:close/>
              </a:path>
            </a:pathLst>
          </a:custGeom>
          <a:solidFill>
            <a:schemeClr val="accent1">
              <a:lumMod val="75000"/>
              <a:alpha val="10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Arial"/>
            </a:endParaRPr>
          </a:p>
        </p:txBody>
      </p:sp>
      <p:pic>
        <p:nvPicPr>
          <p:cNvPr id="13" name="Picture 12">
            <a:extLst>
              <a:ext uri="{FF2B5EF4-FFF2-40B4-BE49-F238E27FC236}">
                <a16:creationId xmlns:a16="http://schemas.microsoft.com/office/drawing/2014/main" id="{221D36BF-7576-4BB4-A471-FB2A23947CFC}"/>
              </a:ext>
            </a:extLst>
          </p:cNvPr>
          <p:cNvPicPr>
            <a:picLocks noChangeAspect="1"/>
          </p:cNvPicPr>
          <p:nvPr/>
        </p:nvPicPr>
        <p:blipFill rotWithShape="1">
          <a:blip r:embed="rId4">
            <a:duotone>
              <a:prstClr val="black"/>
              <a:schemeClr val="accent2">
                <a:tint val="45000"/>
                <a:satMod val="400000"/>
              </a:schemeClr>
            </a:duotone>
            <a:alphaModFix amt="25000"/>
          </a:blip>
          <a:srcRect l="17965" t="14575" b="-1252"/>
          <a:stretch/>
        </p:blipFill>
        <p:spPr>
          <a:xfrm>
            <a:off x="-91" y="-1492"/>
            <a:ext cx="1792405" cy="1644182"/>
          </a:xfrm>
          <a:prstGeom prst="rect">
            <a:avLst/>
          </a:prstGeom>
          <a:ln>
            <a:noFill/>
          </a:ln>
        </p:spPr>
      </p:pic>
      <p:grpSp>
        <p:nvGrpSpPr>
          <p:cNvPr id="36" name="Group 35">
            <a:extLst>
              <a:ext uri="{FF2B5EF4-FFF2-40B4-BE49-F238E27FC236}">
                <a16:creationId xmlns:a16="http://schemas.microsoft.com/office/drawing/2014/main" id="{0B5DAD54-0C82-41E6-8359-9FA5DE046724}"/>
              </a:ext>
            </a:extLst>
          </p:cNvPr>
          <p:cNvGrpSpPr>
            <a:grpSpLocks/>
          </p:cNvGrpSpPr>
          <p:nvPr/>
        </p:nvGrpSpPr>
        <p:grpSpPr>
          <a:xfrm>
            <a:off x="8494621" y="0"/>
            <a:ext cx="3697381" cy="4276236"/>
            <a:chOff x="5751982" y="1"/>
            <a:chExt cx="3376613" cy="3905250"/>
          </a:xfrm>
          <a:solidFill>
            <a:schemeClr val="accent1"/>
          </a:solidFill>
        </p:grpSpPr>
        <p:sp>
          <p:nvSpPr>
            <p:cNvPr id="37" name="Freeform 10">
              <a:extLst>
                <a:ext uri="{FF2B5EF4-FFF2-40B4-BE49-F238E27FC236}">
                  <a16:creationId xmlns:a16="http://schemas.microsoft.com/office/drawing/2014/main" id="{BF77C862-CB13-459A-8BEC-7FF4BEAFD5FF}"/>
                </a:ext>
              </a:extLst>
            </p:cNvPr>
            <p:cNvSpPr>
              <a:spLocks noChangeAspect="1" noChangeArrowheads="1" noTextEdit="1"/>
            </p:cNvSpPr>
            <p:nvPr userDrawn="1"/>
          </p:nvSpPr>
          <p:spPr bwMode="auto">
            <a:xfrm>
              <a:off x="7119277" y="1"/>
              <a:ext cx="2009318" cy="1819275"/>
            </a:xfrm>
            <a:custGeom>
              <a:avLst/>
              <a:gdLst>
                <a:gd name="connsiteX0" fmla="*/ 0 w 2009318"/>
                <a:gd name="connsiteY0" fmla="*/ 0 h 1819275"/>
                <a:gd name="connsiteX1" fmla="*/ 216303 w 2009318"/>
                <a:gd name="connsiteY1" fmla="*/ 0 h 1819275"/>
                <a:gd name="connsiteX2" fmla="*/ 1044118 w 2009318"/>
                <a:gd name="connsiteY2" fmla="*/ 608012 h 1819275"/>
                <a:gd name="connsiteX3" fmla="*/ 1877401 w 2009318"/>
                <a:gd name="connsiteY3" fmla="*/ 0 h 1819275"/>
                <a:gd name="connsiteX4" fmla="*/ 2009318 w 2009318"/>
                <a:gd name="connsiteY4" fmla="*/ 0 h 1819275"/>
                <a:gd name="connsiteX5" fmla="*/ 2009318 w 2009318"/>
                <a:gd name="connsiteY5" fmla="*/ 148541 h 1819275"/>
                <a:gd name="connsiteX6" fmla="*/ 1044118 w 2009318"/>
                <a:gd name="connsiteY6" fmla="*/ 1819275 h 1819275"/>
                <a:gd name="connsiteX7" fmla="*/ 0 w 2009318"/>
                <a:gd name="connsiteY7" fmla="*/ 0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9318" h="1819275">
                  <a:moveTo>
                    <a:pt x="0" y="0"/>
                  </a:moveTo>
                  <a:lnTo>
                    <a:pt x="216303" y="0"/>
                  </a:lnTo>
                  <a:lnTo>
                    <a:pt x="1044118" y="608012"/>
                  </a:lnTo>
                  <a:lnTo>
                    <a:pt x="1877401" y="0"/>
                  </a:lnTo>
                  <a:lnTo>
                    <a:pt x="2009318" y="0"/>
                  </a:lnTo>
                  <a:lnTo>
                    <a:pt x="2009318" y="148541"/>
                  </a:lnTo>
                  <a:lnTo>
                    <a:pt x="1044118" y="1819275"/>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a:defRPr/>
              </a:pPr>
              <a:endParaRPr lang="en-US">
                <a:solidFill>
                  <a:prstClr val="black"/>
                </a:solidFill>
                <a:latin typeface="Arial"/>
              </a:endParaRPr>
            </a:p>
          </p:txBody>
        </p:sp>
        <p:sp>
          <p:nvSpPr>
            <p:cNvPr id="38" name="Freeform 11">
              <a:extLst>
                <a:ext uri="{FF2B5EF4-FFF2-40B4-BE49-F238E27FC236}">
                  <a16:creationId xmlns:a16="http://schemas.microsoft.com/office/drawing/2014/main" id="{A63053FE-B2A3-44FC-883C-3056381CB232}"/>
                </a:ext>
              </a:extLst>
            </p:cNvPr>
            <p:cNvSpPr>
              <a:spLocks noChangeAspect="1" noChangeArrowheads="1" noTextEdit="1"/>
            </p:cNvSpPr>
            <p:nvPr userDrawn="1"/>
          </p:nvSpPr>
          <p:spPr bwMode="auto">
            <a:xfrm>
              <a:off x="5751982" y="1819276"/>
              <a:ext cx="2411413" cy="2085975"/>
            </a:xfrm>
            <a:custGeom>
              <a:avLst/>
              <a:gdLst>
                <a:gd name="connsiteX0" fmla="*/ 0 w 2411413"/>
                <a:gd name="connsiteY0" fmla="*/ 0 h 2085975"/>
                <a:gd name="connsiteX1" fmla="*/ 2411413 w 2411413"/>
                <a:gd name="connsiteY1" fmla="*/ 0 h 2085975"/>
                <a:gd name="connsiteX2" fmla="*/ 1214231 w 2411413"/>
                <a:gd name="connsiteY2" fmla="*/ 2085975 h 2085975"/>
                <a:gd name="connsiteX3" fmla="*/ 1210511 w 2411413"/>
                <a:gd name="connsiteY3" fmla="*/ 2085975 h 2085975"/>
                <a:gd name="connsiteX4" fmla="*/ 1366838 w 2411413"/>
                <a:gd name="connsiteY4" fmla="*/ 601663 h 2085975"/>
                <a:gd name="connsiteX5" fmla="*/ 0 w 2411413"/>
                <a:gd name="connsiteY5"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1413" h="2085975">
                  <a:moveTo>
                    <a:pt x="0" y="0"/>
                  </a:moveTo>
                  <a:lnTo>
                    <a:pt x="2411413" y="0"/>
                  </a:lnTo>
                  <a:lnTo>
                    <a:pt x="1214231" y="2085975"/>
                  </a:lnTo>
                  <a:lnTo>
                    <a:pt x="1210511" y="2085975"/>
                  </a:lnTo>
                  <a:lnTo>
                    <a:pt x="1366838" y="601663"/>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a:defRPr/>
              </a:pPr>
              <a:endParaRPr lang="en-US">
                <a:solidFill>
                  <a:prstClr val="black"/>
                </a:solidFill>
                <a:latin typeface="Arial"/>
              </a:endParaRPr>
            </a:p>
          </p:txBody>
        </p:sp>
        <p:sp>
          <p:nvSpPr>
            <p:cNvPr id="39" name="Freeform 12">
              <a:extLst>
                <a:ext uri="{FF2B5EF4-FFF2-40B4-BE49-F238E27FC236}">
                  <a16:creationId xmlns:a16="http://schemas.microsoft.com/office/drawing/2014/main" id="{67832692-9A3C-44C3-AF20-4521E1E72AF7}"/>
                </a:ext>
              </a:extLst>
            </p:cNvPr>
            <p:cNvSpPr>
              <a:spLocks noChangeAspect="1" noChangeArrowheads="1" noTextEdit="1"/>
            </p:cNvSpPr>
            <p:nvPr userDrawn="1"/>
          </p:nvSpPr>
          <p:spPr bwMode="auto">
            <a:xfrm>
              <a:off x="8163395" y="1819275"/>
              <a:ext cx="965200" cy="1670734"/>
            </a:xfrm>
            <a:custGeom>
              <a:avLst/>
              <a:gdLst>
                <a:gd name="connsiteX0" fmla="*/ 0 w 965200"/>
                <a:gd name="connsiteY0" fmla="*/ 0 h 1670734"/>
                <a:gd name="connsiteX1" fmla="*/ 965200 w 965200"/>
                <a:gd name="connsiteY1" fmla="*/ 0 h 1670734"/>
                <a:gd name="connsiteX2" fmla="*/ 965200 w 965200"/>
                <a:gd name="connsiteY2" fmla="*/ 1670734 h 1670734"/>
                <a:gd name="connsiteX3" fmla="*/ 0 w 965200"/>
                <a:gd name="connsiteY3" fmla="*/ 0 h 1670734"/>
              </a:gdLst>
              <a:ahLst/>
              <a:cxnLst>
                <a:cxn ang="0">
                  <a:pos x="connsiteX0" y="connsiteY0"/>
                </a:cxn>
                <a:cxn ang="0">
                  <a:pos x="connsiteX1" y="connsiteY1"/>
                </a:cxn>
                <a:cxn ang="0">
                  <a:pos x="connsiteX2" y="connsiteY2"/>
                </a:cxn>
                <a:cxn ang="0">
                  <a:pos x="connsiteX3" y="connsiteY3"/>
                </a:cxn>
              </a:cxnLst>
              <a:rect l="l" t="t" r="r" b="b"/>
              <a:pathLst>
                <a:path w="965200" h="1670734">
                  <a:moveTo>
                    <a:pt x="0" y="0"/>
                  </a:moveTo>
                  <a:lnTo>
                    <a:pt x="965200" y="0"/>
                  </a:lnTo>
                  <a:lnTo>
                    <a:pt x="965200" y="1670734"/>
                  </a:lnTo>
                  <a:lnTo>
                    <a:pt x="0" y="0"/>
                  </a:lnTo>
                  <a:close/>
                </a:path>
              </a:pathLst>
            </a:custGeom>
            <a:grpFill/>
            <a:ln>
              <a:noFill/>
            </a:ln>
          </p:spPr>
          <p:txBody>
            <a:bodyPr vert="horz" wrap="square" lIns="91440" tIns="45720" rIns="91440" bIns="45720" numCol="1" anchor="t" anchorCtr="0" compatLnSpc="1">
              <a:prstTxWarp prst="textNoShape">
                <a:avLst/>
              </a:prstTxWarp>
              <a:noAutofit/>
            </a:bodyPr>
            <a:lstStyle/>
            <a:p>
              <a:pPr>
                <a:defRPr/>
              </a:pPr>
              <a:endParaRPr lang="en-US">
                <a:solidFill>
                  <a:prstClr val="black"/>
                </a:solidFill>
                <a:latin typeface="Arial"/>
              </a:endParaRPr>
            </a:p>
          </p:txBody>
        </p:sp>
      </p:grpSp>
      <p:grpSp>
        <p:nvGrpSpPr>
          <p:cNvPr id="20" name="Group 4">
            <a:extLst>
              <a:ext uri="{FF2B5EF4-FFF2-40B4-BE49-F238E27FC236}">
                <a16:creationId xmlns:a16="http://schemas.microsoft.com/office/drawing/2014/main" id="{FA778BED-BDAB-45D0-8977-0BCD01B0E41F}"/>
              </a:ext>
            </a:extLst>
          </p:cNvPr>
          <p:cNvGrpSpPr>
            <a:grpSpLocks noChangeAspect="1"/>
          </p:cNvGrpSpPr>
          <p:nvPr/>
        </p:nvGrpSpPr>
        <p:grpSpPr bwMode="auto">
          <a:xfrm>
            <a:off x="9600961" y="6569625"/>
            <a:ext cx="2161618" cy="210312"/>
            <a:chOff x="528" y="2626"/>
            <a:chExt cx="4841" cy="471"/>
          </a:xfrm>
          <a:solidFill>
            <a:schemeClr val="bg1"/>
          </a:solidFill>
        </p:grpSpPr>
        <p:sp>
          <p:nvSpPr>
            <p:cNvPr id="21" name="Freeform 5">
              <a:extLst>
                <a:ext uri="{FF2B5EF4-FFF2-40B4-BE49-F238E27FC236}">
                  <a16:creationId xmlns:a16="http://schemas.microsoft.com/office/drawing/2014/main" id="{C45F6631-77D8-4F4E-AE6D-02B50C71C4E8}"/>
                </a:ext>
              </a:extLst>
            </p:cNvPr>
            <p:cNvSpPr>
              <a:spLocks/>
            </p:cNvSpPr>
            <p:nvPr userDrawn="1"/>
          </p:nvSpPr>
          <p:spPr bwMode="auto">
            <a:xfrm>
              <a:off x="2392" y="2696"/>
              <a:ext cx="298" cy="322"/>
            </a:xfrm>
            <a:custGeom>
              <a:avLst/>
              <a:gdLst>
                <a:gd name="T0" fmla="*/ 118 w 146"/>
                <a:gd name="T1" fmla="*/ 156 h 156"/>
                <a:gd name="T2" fmla="*/ 120 w 146"/>
                <a:gd name="T3" fmla="*/ 28 h 156"/>
                <a:gd name="T4" fmla="*/ 86 w 146"/>
                <a:gd name="T5" fmla="*/ 156 h 156"/>
                <a:gd name="T6" fmla="*/ 60 w 146"/>
                <a:gd name="T7" fmla="*/ 156 h 156"/>
                <a:gd name="T8" fmla="*/ 26 w 146"/>
                <a:gd name="T9" fmla="*/ 28 h 156"/>
                <a:gd name="T10" fmla="*/ 29 w 146"/>
                <a:gd name="T11" fmla="*/ 156 h 156"/>
                <a:gd name="T12" fmla="*/ 0 w 146"/>
                <a:gd name="T13" fmla="*/ 156 h 156"/>
                <a:gd name="T14" fmla="*/ 0 w 146"/>
                <a:gd name="T15" fmla="*/ 0 h 156"/>
                <a:gd name="T16" fmla="*/ 43 w 146"/>
                <a:gd name="T17" fmla="*/ 0 h 156"/>
                <a:gd name="T18" fmla="*/ 74 w 146"/>
                <a:gd name="T19" fmla="*/ 116 h 156"/>
                <a:gd name="T20" fmla="*/ 104 w 146"/>
                <a:gd name="T21" fmla="*/ 0 h 156"/>
                <a:gd name="T22" fmla="*/ 146 w 146"/>
                <a:gd name="T23" fmla="*/ 0 h 156"/>
                <a:gd name="T24" fmla="*/ 146 w 146"/>
                <a:gd name="T25" fmla="*/ 156 h 156"/>
                <a:gd name="T26" fmla="*/ 118 w 146"/>
                <a:gd name="T27"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 h="156">
                  <a:moveTo>
                    <a:pt x="118" y="156"/>
                  </a:moveTo>
                  <a:cubicBezTo>
                    <a:pt x="118" y="153"/>
                    <a:pt x="120" y="28"/>
                    <a:pt x="120" y="28"/>
                  </a:cubicBezTo>
                  <a:cubicBezTo>
                    <a:pt x="86" y="156"/>
                    <a:pt x="86" y="156"/>
                    <a:pt x="86" y="156"/>
                  </a:cubicBezTo>
                  <a:cubicBezTo>
                    <a:pt x="60" y="156"/>
                    <a:pt x="60" y="156"/>
                    <a:pt x="60" y="156"/>
                  </a:cubicBezTo>
                  <a:cubicBezTo>
                    <a:pt x="26" y="28"/>
                    <a:pt x="26" y="28"/>
                    <a:pt x="26" y="28"/>
                  </a:cubicBezTo>
                  <a:cubicBezTo>
                    <a:pt x="26" y="28"/>
                    <a:pt x="29" y="151"/>
                    <a:pt x="29" y="156"/>
                  </a:cubicBezTo>
                  <a:cubicBezTo>
                    <a:pt x="0" y="156"/>
                    <a:pt x="0" y="156"/>
                    <a:pt x="0" y="156"/>
                  </a:cubicBezTo>
                  <a:cubicBezTo>
                    <a:pt x="0" y="0"/>
                    <a:pt x="0" y="0"/>
                    <a:pt x="0" y="0"/>
                  </a:cubicBezTo>
                  <a:cubicBezTo>
                    <a:pt x="43" y="0"/>
                    <a:pt x="43" y="0"/>
                    <a:pt x="43" y="0"/>
                  </a:cubicBezTo>
                  <a:cubicBezTo>
                    <a:pt x="74" y="116"/>
                    <a:pt x="74" y="116"/>
                    <a:pt x="74" y="116"/>
                  </a:cubicBezTo>
                  <a:cubicBezTo>
                    <a:pt x="104" y="0"/>
                    <a:pt x="104" y="0"/>
                    <a:pt x="104" y="0"/>
                  </a:cubicBezTo>
                  <a:cubicBezTo>
                    <a:pt x="146" y="0"/>
                    <a:pt x="146" y="0"/>
                    <a:pt x="146" y="0"/>
                  </a:cubicBezTo>
                  <a:cubicBezTo>
                    <a:pt x="146" y="156"/>
                    <a:pt x="146" y="156"/>
                    <a:pt x="146" y="156"/>
                  </a:cubicBezTo>
                  <a:lnTo>
                    <a:pt x="118"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81F53694-5457-4598-8C5F-E82B36B60C25}"/>
                </a:ext>
              </a:extLst>
            </p:cNvPr>
            <p:cNvSpPr>
              <a:spLocks noEditPoints="1"/>
            </p:cNvSpPr>
            <p:nvPr userDrawn="1"/>
          </p:nvSpPr>
          <p:spPr bwMode="auto">
            <a:xfrm>
              <a:off x="2721" y="2783"/>
              <a:ext cx="214" cy="242"/>
            </a:xfrm>
            <a:custGeom>
              <a:avLst/>
              <a:gdLst>
                <a:gd name="T0" fmla="*/ 74 w 105"/>
                <a:gd name="T1" fmla="*/ 114 h 117"/>
                <a:gd name="T2" fmla="*/ 73 w 105"/>
                <a:gd name="T3" fmla="*/ 106 h 117"/>
                <a:gd name="T4" fmla="*/ 41 w 105"/>
                <a:gd name="T5" fmla="*/ 117 h 117"/>
                <a:gd name="T6" fmla="*/ 0 w 105"/>
                <a:gd name="T7" fmla="*/ 83 h 117"/>
                <a:gd name="T8" fmla="*/ 40 w 105"/>
                <a:gd name="T9" fmla="*/ 46 h 117"/>
                <a:gd name="T10" fmla="*/ 74 w 105"/>
                <a:gd name="T11" fmla="*/ 37 h 117"/>
                <a:gd name="T12" fmla="*/ 55 w 105"/>
                <a:gd name="T13" fmla="*/ 21 h 117"/>
                <a:gd name="T14" fmla="*/ 32 w 105"/>
                <a:gd name="T15" fmla="*/ 37 h 117"/>
                <a:gd name="T16" fmla="*/ 5 w 105"/>
                <a:gd name="T17" fmla="*/ 36 h 117"/>
                <a:gd name="T18" fmla="*/ 54 w 105"/>
                <a:gd name="T19" fmla="*/ 0 h 117"/>
                <a:gd name="T20" fmla="*/ 100 w 105"/>
                <a:gd name="T21" fmla="*/ 32 h 117"/>
                <a:gd name="T22" fmla="*/ 100 w 105"/>
                <a:gd name="T23" fmla="*/ 96 h 117"/>
                <a:gd name="T24" fmla="*/ 105 w 105"/>
                <a:gd name="T25" fmla="*/ 114 h 117"/>
                <a:gd name="T26" fmla="*/ 74 w 105"/>
                <a:gd name="T27" fmla="*/ 114 h 117"/>
                <a:gd name="T28" fmla="*/ 74 w 105"/>
                <a:gd name="T29" fmla="*/ 59 h 117"/>
                <a:gd name="T30" fmla="*/ 53 w 105"/>
                <a:gd name="T31" fmla="*/ 65 h 117"/>
                <a:gd name="T32" fmla="*/ 28 w 105"/>
                <a:gd name="T33" fmla="*/ 81 h 117"/>
                <a:gd name="T34" fmla="*/ 47 w 105"/>
                <a:gd name="T35" fmla="*/ 94 h 117"/>
                <a:gd name="T36" fmla="*/ 74 w 105"/>
                <a:gd name="T37" fmla="*/ 74 h 117"/>
                <a:gd name="T38" fmla="*/ 74 w 105"/>
                <a:gd name="T39"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5" h="117">
                  <a:moveTo>
                    <a:pt x="74" y="114"/>
                  </a:moveTo>
                  <a:cubicBezTo>
                    <a:pt x="73" y="106"/>
                    <a:pt x="73" y="106"/>
                    <a:pt x="73" y="106"/>
                  </a:cubicBezTo>
                  <a:cubicBezTo>
                    <a:pt x="66" y="111"/>
                    <a:pt x="54" y="117"/>
                    <a:pt x="41" y="117"/>
                  </a:cubicBezTo>
                  <a:cubicBezTo>
                    <a:pt x="15" y="117"/>
                    <a:pt x="0" y="102"/>
                    <a:pt x="0" y="83"/>
                  </a:cubicBezTo>
                  <a:cubicBezTo>
                    <a:pt x="0" y="59"/>
                    <a:pt x="19" y="49"/>
                    <a:pt x="40" y="46"/>
                  </a:cubicBezTo>
                  <a:cubicBezTo>
                    <a:pt x="56" y="42"/>
                    <a:pt x="67" y="40"/>
                    <a:pt x="74" y="37"/>
                  </a:cubicBezTo>
                  <a:cubicBezTo>
                    <a:pt x="74" y="29"/>
                    <a:pt x="71" y="21"/>
                    <a:pt x="55" y="21"/>
                  </a:cubicBezTo>
                  <a:cubicBezTo>
                    <a:pt x="35" y="21"/>
                    <a:pt x="32" y="32"/>
                    <a:pt x="32" y="37"/>
                  </a:cubicBezTo>
                  <a:cubicBezTo>
                    <a:pt x="5" y="36"/>
                    <a:pt x="5" y="36"/>
                    <a:pt x="5" y="36"/>
                  </a:cubicBezTo>
                  <a:cubicBezTo>
                    <a:pt x="6" y="28"/>
                    <a:pt x="7" y="0"/>
                    <a:pt x="54" y="0"/>
                  </a:cubicBezTo>
                  <a:cubicBezTo>
                    <a:pt x="86" y="0"/>
                    <a:pt x="100" y="12"/>
                    <a:pt x="100" y="32"/>
                  </a:cubicBezTo>
                  <a:cubicBezTo>
                    <a:pt x="100" y="96"/>
                    <a:pt x="100" y="96"/>
                    <a:pt x="100" y="96"/>
                  </a:cubicBezTo>
                  <a:cubicBezTo>
                    <a:pt x="100" y="105"/>
                    <a:pt x="101" y="107"/>
                    <a:pt x="105" y="114"/>
                  </a:cubicBezTo>
                  <a:lnTo>
                    <a:pt x="74" y="114"/>
                  </a:lnTo>
                  <a:close/>
                  <a:moveTo>
                    <a:pt x="74" y="59"/>
                  </a:moveTo>
                  <a:cubicBezTo>
                    <a:pt x="69" y="61"/>
                    <a:pt x="63" y="64"/>
                    <a:pt x="53" y="65"/>
                  </a:cubicBezTo>
                  <a:cubicBezTo>
                    <a:pt x="41" y="67"/>
                    <a:pt x="28" y="70"/>
                    <a:pt x="28" y="81"/>
                  </a:cubicBezTo>
                  <a:cubicBezTo>
                    <a:pt x="28" y="88"/>
                    <a:pt x="33" y="94"/>
                    <a:pt x="47" y="94"/>
                  </a:cubicBezTo>
                  <a:cubicBezTo>
                    <a:pt x="59" y="94"/>
                    <a:pt x="74" y="88"/>
                    <a:pt x="74" y="74"/>
                  </a:cubicBezTo>
                  <a:lnTo>
                    <a:pt x="74"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774A8985-40A9-4F3D-AF5E-75E6BA378491}"/>
                </a:ext>
              </a:extLst>
            </p:cNvPr>
            <p:cNvSpPr>
              <a:spLocks/>
            </p:cNvSpPr>
            <p:nvPr userDrawn="1"/>
          </p:nvSpPr>
          <p:spPr bwMode="auto">
            <a:xfrm>
              <a:off x="2968" y="2785"/>
              <a:ext cx="125" cy="233"/>
            </a:xfrm>
            <a:custGeom>
              <a:avLst/>
              <a:gdLst>
                <a:gd name="T0" fmla="*/ 25 w 61"/>
                <a:gd name="T1" fmla="*/ 2 h 113"/>
                <a:gd name="T2" fmla="*/ 25 w 61"/>
                <a:gd name="T3" fmla="*/ 18 h 113"/>
                <a:gd name="T4" fmla="*/ 58 w 61"/>
                <a:gd name="T5" fmla="*/ 0 h 113"/>
                <a:gd name="T6" fmla="*/ 61 w 61"/>
                <a:gd name="T7" fmla="*/ 0 h 113"/>
                <a:gd name="T8" fmla="*/ 61 w 61"/>
                <a:gd name="T9" fmla="*/ 27 h 113"/>
                <a:gd name="T10" fmla="*/ 27 w 61"/>
                <a:gd name="T11" fmla="*/ 48 h 113"/>
                <a:gd name="T12" fmla="*/ 25 w 61"/>
                <a:gd name="T13" fmla="*/ 66 h 113"/>
                <a:gd name="T14" fmla="*/ 25 w 61"/>
                <a:gd name="T15" fmla="*/ 113 h 113"/>
                <a:gd name="T16" fmla="*/ 0 w 61"/>
                <a:gd name="T17" fmla="*/ 113 h 113"/>
                <a:gd name="T18" fmla="*/ 0 w 61"/>
                <a:gd name="T19" fmla="*/ 2 h 113"/>
                <a:gd name="T20" fmla="*/ 25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5" y="2"/>
                  </a:moveTo>
                  <a:cubicBezTo>
                    <a:pt x="25" y="18"/>
                    <a:pt x="25" y="18"/>
                    <a:pt x="25" y="18"/>
                  </a:cubicBezTo>
                  <a:cubicBezTo>
                    <a:pt x="34" y="1"/>
                    <a:pt x="53" y="0"/>
                    <a:pt x="58" y="0"/>
                  </a:cubicBezTo>
                  <a:cubicBezTo>
                    <a:pt x="61" y="0"/>
                    <a:pt x="61" y="0"/>
                    <a:pt x="61" y="0"/>
                  </a:cubicBezTo>
                  <a:cubicBezTo>
                    <a:pt x="61" y="27"/>
                    <a:pt x="61" y="27"/>
                    <a:pt x="61" y="27"/>
                  </a:cubicBezTo>
                  <a:cubicBezTo>
                    <a:pt x="55" y="27"/>
                    <a:pt x="34" y="27"/>
                    <a:pt x="27" y="48"/>
                  </a:cubicBezTo>
                  <a:cubicBezTo>
                    <a:pt x="25" y="54"/>
                    <a:pt x="25" y="59"/>
                    <a:pt x="25" y="66"/>
                  </a:cubicBezTo>
                  <a:cubicBezTo>
                    <a:pt x="25" y="113"/>
                    <a:pt x="25" y="113"/>
                    <a:pt x="25" y="113"/>
                  </a:cubicBezTo>
                  <a:cubicBezTo>
                    <a:pt x="0" y="113"/>
                    <a:pt x="0" y="113"/>
                    <a:pt x="0" y="113"/>
                  </a:cubicBezTo>
                  <a:cubicBezTo>
                    <a:pt x="0" y="2"/>
                    <a:pt x="0" y="2"/>
                    <a:pt x="0" y="2"/>
                  </a:cubicBezTo>
                  <a:lnTo>
                    <a:pt x="2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4849AEC1-B477-4F9C-975B-43D8F979310A}"/>
                </a:ext>
              </a:extLst>
            </p:cNvPr>
            <p:cNvSpPr>
              <a:spLocks/>
            </p:cNvSpPr>
            <p:nvPr userDrawn="1"/>
          </p:nvSpPr>
          <p:spPr bwMode="auto">
            <a:xfrm>
              <a:off x="3101" y="2783"/>
              <a:ext cx="214" cy="244"/>
            </a:xfrm>
            <a:custGeom>
              <a:avLst/>
              <a:gdLst>
                <a:gd name="T0" fmla="*/ 105 w 105"/>
                <a:gd name="T1" fmla="*/ 83 h 118"/>
                <a:gd name="T2" fmla="*/ 55 w 105"/>
                <a:gd name="T3" fmla="*/ 118 h 118"/>
                <a:gd name="T4" fmla="*/ 0 w 105"/>
                <a:gd name="T5" fmla="*/ 59 h 118"/>
                <a:gd name="T6" fmla="*/ 56 w 105"/>
                <a:gd name="T7" fmla="*/ 0 h 118"/>
                <a:gd name="T8" fmla="*/ 104 w 105"/>
                <a:gd name="T9" fmla="*/ 32 h 118"/>
                <a:gd name="T10" fmla="*/ 80 w 105"/>
                <a:gd name="T11" fmla="*/ 43 h 118"/>
                <a:gd name="T12" fmla="*/ 55 w 105"/>
                <a:gd name="T13" fmla="*/ 24 h 118"/>
                <a:gd name="T14" fmla="*/ 27 w 105"/>
                <a:gd name="T15" fmla="*/ 58 h 118"/>
                <a:gd name="T16" fmla="*/ 55 w 105"/>
                <a:gd name="T17" fmla="*/ 93 h 118"/>
                <a:gd name="T18" fmla="*/ 82 w 105"/>
                <a:gd name="T19" fmla="*/ 71 h 118"/>
                <a:gd name="T20" fmla="*/ 105 w 105"/>
                <a:gd name="T21" fmla="*/ 8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18">
                  <a:moveTo>
                    <a:pt x="105" y="83"/>
                  </a:moveTo>
                  <a:cubicBezTo>
                    <a:pt x="97" y="105"/>
                    <a:pt x="77" y="118"/>
                    <a:pt x="55" y="118"/>
                  </a:cubicBezTo>
                  <a:cubicBezTo>
                    <a:pt x="22" y="118"/>
                    <a:pt x="0" y="92"/>
                    <a:pt x="0" y="59"/>
                  </a:cubicBezTo>
                  <a:cubicBezTo>
                    <a:pt x="0" y="30"/>
                    <a:pt x="19" y="0"/>
                    <a:pt x="56" y="0"/>
                  </a:cubicBezTo>
                  <a:cubicBezTo>
                    <a:pt x="85" y="0"/>
                    <a:pt x="99" y="21"/>
                    <a:pt x="104" y="32"/>
                  </a:cubicBezTo>
                  <a:cubicBezTo>
                    <a:pt x="80" y="43"/>
                    <a:pt x="80" y="43"/>
                    <a:pt x="80" y="43"/>
                  </a:cubicBezTo>
                  <a:cubicBezTo>
                    <a:pt x="77" y="33"/>
                    <a:pt x="69" y="24"/>
                    <a:pt x="55" y="24"/>
                  </a:cubicBezTo>
                  <a:cubicBezTo>
                    <a:pt x="37" y="24"/>
                    <a:pt x="27" y="40"/>
                    <a:pt x="27" y="58"/>
                  </a:cubicBezTo>
                  <a:cubicBezTo>
                    <a:pt x="27" y="78"/>
                    <a:pt x="37" y="93"/>
                    <a:pt x="55" y="93"/>
                  </a:cubicBezTo>
                  <a:cubicBezTo>
                    <a:pt x="74" y="93"/>
                    <a:pt x="80" y="76"/>
                    <a:pt x="82" y="71"/>
                  </a:cubicBezTo>
                  <a:lnTo>
                    <a:pt x="105"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9">
              <a:extLst>
                <a:ext uri="{FF2B5EF4-FFF2-40B4-BE49-F238E27FC236}">
                  <a16:creationId xmlns:a16="http://schemas.microsoft.com/office/drawing/2014/main" id="{03C89E8F-5A8C-482A-96B9-D02D2CF5BF47}"/>
                </a:ext>
              </a:extLst>
            </p:cNvPr>
            <p:cNvSpPr>
              <a:spLocks noEditPoints="1"/>
            </p:cNvSpPr>
            <p:nvPr userDrawn="1"/>
          </p:nvSpPr>
          <p:spPr bwMode="auto">
            <a:xfrm>
              <a:off x="3331" y="2783"/>
              <a:ext cx="233" cy="244"/>
            </a:xfrm>
            <a:custGeom>
              <a:avLst/>
              <a:gdLst>
                <a:gd name="T0" fmla="*/ 57 w 114"/>
                <a:gd name="T1" fmla="*/ 118 h 118"/>
                <a:gd name="T2" fmla="*/ 0 w 114"/>
                <a:gd name="T3" fmla="*/ 58 h 118"/>
                <a:gd name="T4" fmla="*/ 57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8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7" y="0"/>
                  </a:cubicBezTo>
                  <a:cubicBezTo>
                    <a:pt x="81" y="0"/>
                    <a:pt x="114" y="16"/>
                    <a:pt x="114" y="58"/>
                  </a:cubicBezTo>
                  <a:cubicBezTo>
                    <a:pt x="114" y="88"/>
                    <a:pt x="95" y="118"/>
                    <a:pt x="57" y="118"/>
                  </a:cubicBezTo>
                  <a:close/>
                  <a:moveTo>
                    <a:pt x="57" y="93"/>
                  </a:moveTo>
                  <a:cubicBezTo>
                    <a:pt x="77" y="93"/>
                    <a:pt x="86" y="77"/>
                    <a:pt x="86" y="60"/>
                  </a:cubicBezTo>
                  <a:cubicBezTo>
                    <a:pt x="86" y="42"/>
                    <a:pt x="77" y="24"/>
                    <a:pt x="56" y="24"/>
                  </a:cubicBezTo>
                  <a:cubicBezTo>
                    <a:pt x="41" y="24"/>
                    <a:pt x="28" y="35"/>
                    <a:pt x="28" y="58"/>
                  </a:cubicBezTo>
                  <a:cubicBezTo>
                    <a:pt x="28"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127BE581-A307-4664-B1F5-EFE75A5682E1}"/>
                </a:ext>
              </a:extLst>
            </p:cNvPr>
            <p:cNvSpPr>
              <a:spLocks noEditPoints="1"/>
            </p:cNvSpPr>
            <p:nvPr userDrawn="1"/>
          </p:nvSpPr>
          <p:spPr bwMode="auto">
            <a:xfrm>
              <a:off x="3652" y="2696"/>
              <a:ext cx="286" cy="322"/>
            </a:xfrm>
            <a:custGeom>
              <a:avLst/>
              <a:gdLst>
                <a:gd name="T0" fmla="*/ 223 w 286"/>
                <a:gd name="T1" fmla="*/ 322 h 322"/>
                <a:gd name="T2" fmla="*/ 204 w 286"/>
                <a:gd name="T3" fmla="*/ 260 h 322"/>
                <a:gd name="T4" fmla="*/ 84 w 286"/>
                <a:gd name="T5" fmla="*/ 260 h 322"/>
                <a:gd name="T6" fmla="*/ 65 w 286"/>
                <a:gd name="T7" fmla="*/ 322 h 322"/>
                <a:gd name="T8" fmla="*/ 0 w 286"/>
                <a:gd name="T9" fmla="*/ 322 h 322"/>
                <a:gd name="T10" fmla="*/ 110 w 286"/>
                <a:gd name="T11" fmla="*/ 0 h 322"/>
                <a:gd name="T12" fmla="*/ 178 w 286"/>
                <a:gd name="T13" fmla="*/ 0 h 322"/>
                <a:gd name="T14" fmla="*/ 286 w 286"/>
                <a:gd name="T15" fmla="*/ 322 h 322"/>
                <a:gd name="T16" fmla="*/ 223 w 286"/>
                <a:gd name="T17" fmla="*/ 322 h 322"/>
                <a:gd name="T18" fmla="*/ 145 w 286"/>
                <a:gd name="T19" fmla="*/ 58 h 322"/>
                <a:gd name="T20" fmla="*/ 100 w 286"/>
                <a:gd name="T21" fmla="*/ 207 h 322"/>
                <a:gd name="T22" fmla="*/ 188 w 286"/>
                <a:gd name="T23" fmla="*/ 207 h 322"/>
                <a:gd name="T24" fmla="*/ 145 w 286"/>
                <a:gd name="T25" fmla="*/ 5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6" h="322">
                  <a:moveTo>
                    <a:pt x="223" y="322"/>
                  </a:moveTo>
                  <a:lnTo>
                    <a:pt x="204" y="260"/>
                  </a:lnTo>
                  <a:lnTo>
                    <a:pt x="84" y="260"/>
                  </a:lnTo>
                  <a:lnTo>
                    <a:pt x="65" y="322"/>
                  </a:lnTo>
                  <a:lnTo>
                    <a:pt x="0" y="322"/>
                  </a:lnTo>
                  <a:lnTo>
                    <a:pt x="110" y="0"/>
                  </a:lnTo>
                  <a:lnTo>
                    <a:pt x="178" y="0"/>
                  </a:lnTo>
                  <a:lnTo>
                    <a:pt x="286" y="322"/>
                  </a:lnTo>
                  <a:lnTo>
                    <a:pt x="223" y="322"/>
                  </a:lnTo>
                  <a:close/>
                  <a:moveTo>
                    <a:pt x="145" y="58"/>
                  </a:moveTo>
                  <a:lnTo>
                    <a:pt x="100" y="207"/>
                  </a:lnTo>
                  <a:lnTo>
                    <a:pt x="188" y="207"/>
                  </a:lnTo>
                  <a:lnTo>
                    <a:pt x="145"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09E072B0-C68C-4759-AC2D-CDAC81789DB4}"/>
                </a:ext>
              </a:extLst>
            </p:cNvPr>
            <p:cNvSpPr>
              <a:spLocks noEditPoints="1"/>
            </p:cNvSpPr>
            <p:nvPr userDrawn="1"/>
          </p:nvSpPr>
          <p:spPr bwMode="auto">
            <a:xfrm>
              <a:off x="3942" y="2696"/>
              <a:ext cx="218" cy="331"/>
            </a:xfrm>
            <a:custGeom>
              <a:avLst/>
              <a:gdLst>
                <a:gd name="T0" fmla="*/ 80 w 107"/>
                <a:gd name="T1" fmla="*/ 156 h 160"/>
                <a:gd name="T2" fmla="*/ 80 w 107"/>
                <a:gd name="T3" fmla="*/ 146 h 160"/>
                <a:gd name="T4" fmla="*/ 49 w 107"/>
                <a:gd name="T5" fmla="*/ 160 h 160"/>
                <a:gd name="T6" fmla="*/ 0 w 107"/>
                <a:gd name="T7" fmla="*/ 103 h 160"/>
                <a:gd name="T8" fmla="*/ 51 w 107"/>
                <a:gd name="T9" fmla="*/ 42 h 160"/>
                <a:gd name="T10" fmla="*/ 80 w 107"/>
                <a:gd name="T11" fmla="*/ 55 h 160"/>
                <a:gd name="T12" fmla="*/ 80 w 107"/>
                <a:gd name="T13" fmla="*/ 0 h 160"/>
                <a:gd name="T14" fmla="*/ 107 w 107"/>
                <a:gd name="T15" fmla="*/ 0 h 160"/>
                <a:gd name="T16" fmla="*/ 107 w 107"/>
                <a:gd name="T17" fmla="*/ 156 h 160"/>
                <a:gd name="T18" fmla="*/ 80 w 107"/>
                <a:gd name="T19" fmla="*/ 156 h 160"/>
                <a:gd name="T20" fmla="*/ 54 w 107"/>
                <a:gd name="T21" fmla="*/ 136 h 160"/>
                <a:gd name="T22" fmla="*/ 80 w 107"/>
                <a:gd name="T23" fmla="*/ 103 h 160"/>
                <a:gd name="T24" fmla="*/ 55 w 107"/>
                <a:gd name="T25" fmla="*/ 67 h 160"/>
                <a:gd name="T26" fmla="*/ 28 w 107"/>
                <a:gd name="T27" fmla="*/ 100 h 160"/>
                <a:gd name="T28" fmla="*/ 54 w 107"/>
                <a:gd name="T29" fmla="*/ 1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60">
                  <a:moveTo>
                    <a:pt x="80" y="156"/>
                  </a:moveTo>
                  <a:cubicBezTo>
                    <a:pt x="80" y="146"/>
                    <a:pt x="80" y="146"/>
                    <a:pt x="80" y="146"/>
                  </a:cubicBezTo>
                  <a:cubicBezTo>
                    <a:pt x="78" y="148"/>
                    <a:pt x="69" y="160"/>
                    <a:pt x="49" y="160"/>
                  </a:cubicBezTo>
                  <a:cubicBezTo>
                    <a:pt x="26" y="160"/>
                    <a:pt x="0" y="143"/>
                    <a:pt x="0" y="103"/>
                  </a:cubicBezTo>
                  <a:cubicBezTo>
                    <a:pt x="0" y="63"/>
                    <a:pt x="24" y="42"/>
                    <a:pt x="51" y="42"/>
                  </a:cubicBezTo>
                  <a:cubicBezTo>
                    <a:pt x="60" y="42"/>
                    <a:pt x="73" y="45"/>
                    <a:pt x="80" y="55"/>
                  </a:cubicBezTo>
                  <a:cubicBezTo>
                    <a:pt x="80" y="0"/>
                    <a:pt x="80" y="0"/>
                    <a:pt x="80" y="0"/>
                  </a:cubicBezTo>
                  <a:cubicBezTo>
                    <a:pt x="107" y="0"/>
                    <a:pt x="107" y="0"/>
                    <a:pt x="107" y="0"/>
                  </a:cubicBezTo>
                  <a:cubicBezTo>
                    <a:pt x="107" y="156"/>
                    <a:pt x="107" y="156"/>
                    <a:pt x="107" y="156"/>
                  </a:cubicBezTo>
                  <a:lnTo>
                    <a:pt x="80" y="156"/>
                  </a:lnTo>
                  <a:close/>
                  <a:moveTo>
                    <a:pt x="54" y="136"/>
                  </a:moveTo>
                  <a:cubicBezTo>
                    <a:pt x="69" y="136"/>
                    <a:pt x="80" y="124"/>
                    <a:pt x="80" y="103"/>
                  </a:cubicBezTo>
                  <a:cubicBezTo>
                    <a:pt x="80" y="86"/>
                    <a:pt x="75" y="67"/>
                    <a:pt x="55" y="67"/>
                  </a:cubicBezTo>
                  <a:cubicBezTo>
                    <a:pt x="38" y="67"/>
                    <a:pt x="28" y="82"/>
                    <a:pt x="28" y="100"/>
                  </a:cubicBezTo>
                  <a:cubicBezTo>
                    <a:pt x="28" y="117"/>
                    <a:pt x="35" y="136"/>
                    <a:pt x="54"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id="{04B39104-D9F1-4196-9D77-D296BF8FB7F9}"/>
                </a:ext>
              </a:extLst>
            </p:cNvPr>
            <p:cNvSpPr>
              <a:spLocks/>
            </p:cNvSpPr>
            <p:nvPr userDrawn="1"/>
          </p:nvSpPr>
          <p:spPr bwMode="auto">
            <a:xfrm>
              <a:off x="4187" y="2789"/>
              <a:ext cx="206" cy="229"/>
            </a:xfrm>
            <a:custGeom>
              <a:avLst/>
              <a:gdLst>
                <a:gd name="T0" fmla="*/ 133 w 206"/>
                <a:gd name="T1" fmla="*/ 229 h 229"/>
                <a:gd name="T2" fmla="*/ 73 w 206"/>
                <a:gd name="T3" fmla="*/ 229 h 229"/>
                <a:gd name="T4" fmla="*/ 0 w 206"/>
                <a:gd name="T5" fmla="*/ 0 h 229"/>
                <a:gd name="T6" fmla="*/ 57 w 206"/>
                <a:gd name="T7" fmla="*/ 0 h 229"/>
                <a:gd name="T8" fmla="*/ 104 w 206"/>
                <a:gd name="T9" fmla="*/ 159 h 229"/>
                <a:gd name="T10" fmla="*/ 151 w 206"/>
                <a:gd name="T11" fmla="*/ 0 h 229"/>
                <a:gd name="T12" fmla="*/ 206 w 206"/>
                <a:gd name="T13" fmla="*/ 0 h 229"/>
                <a:gd name="T14" fmla="*/ 133 w 206"/>
                <a:gd name="T15" fmla="*/ 229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6" h="229">
                  <a:moveTo>
                    <a:pt x="133" y="229"/>
                  </a:moveTo>
                  <a:lnTo>
                    <a:pt x="73" y="229"/>
                  </a:lnTo>
                  <a:lnTo>
                    <a:pt x="0" y="0"/>
                  </a:lnTo>
                  <a:lnTo>
                    <a:pt x="57" y="0"/>
                  </a:lnTo>
                  <a:lnTo>
                    <a:pt x="104" y="159"/>
                  </a:lnTo>
                  <a:lnTo>
                    <a:pt x="151" y="0"/>
                  </a:lnTo>
                  <a:lnTo>
                    <a:pt x="206" y="0"/>
                  </a:lnTo>
                  <a:lnTo>
                    <a:pt x="133"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id="{ABB7C4E1-70E4-4F2D-9ACD-80617FF5DA7F}"/>
                </a:ext>
              </a:extLst>
            </p:cNvPr>
            <p:cNvSpPr>
              <a:spLocks noEditPoints="1"/>
            </p:cNvSpPr>
            <p:nvPr userDrawn="1"/>
          </p:nvSpPr>
          <p:spPr bwMode="auto">
            <a:xfrm>
              <a:off x="4428" y="2698"/>
              <a:ext cx="55" cy="320"/>
            </a:xfrm>
            <a:custGeom>
              <a:avLst/>
              <a:gdLst>
                <a:gd name="T0" fmla="*/ 0 w 55"/>
                <a:gd name="T1" fmla="*/ 56 h 320"/>
                <a:gd name="T2" fmla="*/ 0 w 55"/>
                <a:gd name="T3" fmla="*/ 0 h 320"/>
                <a:gd name="T4" fmla="*/ 55 w 55"/>
                <a:gd name="T5" fmla="*/ 0 h 320"/>
                <a:gd name="T6" fmla="*/ 55 w 55"/>
                <a:gd name="T7" fmla="*/ 56 h 320"/>
                <a:gd name="T8" fmla="*/ 0 w 55"/>
                <a:gd name="T9" fmla="*/ 56 h 320"/>
                <a:gd name="T10" fmla="*/ 0 w 55"/>
                <a:gd name="T11" fmla="*/ 320 h 320"/>
                <a:gd name="T12" fmla="*/ 0 w 55"/>
                <a:gd name="T13" fmla="*/ 91 h 320"/>
                <a:gd name="T14" fmla="*/ 55 w 55"/>
                <a:gd name="T15" fmla="*/ 91 h 320"/>
                <a:gd name="T16" fmla="*/ 55 w 55"/>
                <a:gd name="T17" fmla="*/ 320 h 320"/>
                <a:gd name="T18" fmla="*/ 0 w 55"/>
                <a:gd name="T1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320">
                  <a:moveTo>
                    <a:pt x="0" y="56"/>
                  </a:moveTo>
                  <a:lnTo>
                    <a:pt x="0" y="0"/>
                  </a:lnTo>
                  <a:lnTo>
                    <a:pt x="55" y="0"/>
                  </a:lnTo>
                  <a:lnTo>
                    <a:pt x="55" y="56"/>
                  </a:lnTo>
                  <a:lnTo>
                    <a:pt x="0" y="56"/>
                  </a:lnTo>
                  <a:close/>
                  <a:moveTo>
                    <a:pt x="0" y="320"/>
                  </a:moveTo>
                  <a:lnTo>
                    <a:pt x="0" y="91"/>
                  </a:lnTo>
                  <a:lnTo>
                    <a:pt x="55" y="91"/>
                  </a:lnTo>
                  <a:lnTo>
                    <a:pt x="55" y="320"/>
                  </a:lnTo>
                  <a:lnTo>
                    <a:pt x="0"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4">
              <a:extLst>
                <a:ext uri="{FF2B5EF4-FFF2-40B4-BE49-F238E27FC236}">
                  <a16:creationId xmlns:a16="http://schemas.microsoft.com/office/drawing/2014/main" id="{B2FD6CCF-7B1D-4A97-BE46-61A64373BBA5}"/>
                </a:ext>
              </a:extLst>
            </p:cNvPr>
            <p:cNvSpPr>
              <a:spLocks/>
            </p:cNvSpPr>
            <p:nvPr userDrawn="1"/>
          </p:nvSpPr>
          <p:spPr bwMode="auto">
            <a:xfrm>
              <a:off x="4522" y="2783"/>
              <a:ext cx="210" cy="244"/>
            </a:xfrm>
            <a:custGeom>
              <a:avLst/>
              <a:gdLst>
                <a:gd name="T0" fmla="*/ 82 w 103"/>
                <a:gd name="T1" fmla="*/ 38 h 118"/>
                <a:gd name="T2" fmla="*/ 52 w 103"/>
                <a:gd name="T3" fmla="*/ 21 h 118"/>
                <a:gd name="T4" fmla="*/ 33 w 103"/>
                <a:gd name="T5" fmla="*/ 33 h 118"/>
                <a:gd name="T6" fmla="*/ 56 w 103"/>
                <a:gd name="T7" fmla="*/ 45 h 118"/>
                <a:gd name="T8" fmla="*/ 74 w 103"/>
                <a:gd name="T9" fmla="*/ 49 h 118"/>
                <a:gd name="T10" fmla="*/ 103 w 103"/>
                <a:gd name="T11" fmla="*/ 80 h 118"/>
                <a:gd name="T12" fmla="*/ 54 w 103"/>
                <a:gd name="T13" fmla="*/ 118 h 118"/>
                <a:gd name="T14" fmla="*/ 0 w 103"/>
                <a:gd name="T15" fmla="*/ 98 h 118"/>
                <a:gd name="T16" fmla="*/ 20 w 103"/>
                <a:gd name="T17" fmla="*/ 82 h 118"/>
                <a:gd name="T18" fmla="*/ 52 w 103"/>
                <a:gd name="T19" fmla="*/ 96 h 118"/>
                <a:gd name="T20" fmla="*/ 74 w 103"/>
                <a:gd name="T21" fmla="*/ 83 h 118"/>
                <a:gd name="T22" fmla="*/ 58 w 103"/>
                <a:gd name="T23" fmla="*/ 72 h 118"/>
                <a:gd name="T24" fmla="*/ 44 w 103"/>
                <a:gd name="T25" fmla="*/ 70 h 118"/>
                <a:gd name="T26" fmla="*/ 5 w 103"/>
                <a:gd name="T27" fmla="*/ 36 h 118"/>
                <a:gd name="T28" fmla="*/ 53 w 103"/>
                <a:gd name="T29" fmla="*/ 0 h 118"/>
                <a:gd name="T30" fmla="*/ 101 w 103"/>
                <a:gd name="T31" fmla="*/ 21 h 118"/>
                <a:gd name="T32" fmla="*/ 82 w 103"/>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18">
                  <a:moveTo>
                    <a:pt x="82" y="38"/>
                  </a:moveTo>
                  <a:cubicBezTo>
                    <a:pt x="76" y="26"/>
                    <a:pt x="64" y="21"/>
                    <a:pt x="52" y="21"/>
                  </a:cubicBezTo>
                  <a:cubicBezTo>
                    <a:pt x="46" y="21"/>
                    <a:pt x="33" y="23"/>
                    <a:pt x="33" y="33"/>
                  </a:cubicBezTo>
                  <a:cubicBezTo>
                    <a:pt x="33" y="40"/>
                    <a:pt x="40" y="42"/>
                    <a:pt x="56" y="45"/>
                  </a:cubicBezTo>
                  <a:cubicBezTo>
                    <a:pt x="74" y="49"/>
                    <a:pt x="74" y="49"/>
                    <a:pt x="74" y="49"/>
                  </a:cubicBezTo>
                  <a:cubicBezTo>
                    <a:pt x="91" y="52"/>
                    <a:pt x="103" y="62"/>
                    <a:pt x="103" y="80"/>
                  </a:cubicBezTo>
                  <a:cubicBezTo>
                    <a:pt x="103" y="100"/>
                    <a:pt x="84" y="118"/>
                    <a:pt x="54" y="118"/>
                  </a:cubicBezTo>
                  <a:cubicBezTo>
                    <a:pt x="23" y="118"/>
                    <a:pt x="6"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5">
              <a:extLst>
                <a:ext uri="{FF2B5EF4-FFF2-40B4-BE49-F238E27FC236}">
                  <a16:creationId xmlns:a16="http://schemas.microsoft.com/office/drawing/2014/main" id="{69E0F720-2887-484A-82A9-108E4859D0D9}"/>
                </a:ext>
              </a:extLst>
            </p:cNvPr>
            <p:cNvSpPr>
              <a:spLocks noEditPoints="1"/>
            </p:cNvSpPr>
            <p:nvPr userDrawn="1"/>
          </p:nvSpPr>
          <p:spPr bwMode="auto">
            <a:xfrm>
              <a:off x="4757" y="2783"/>
              <a:ext cx="232" cy="244"/>
            </a:xfrm>
            <a:custGeom>
              <a:avLst/>
              <a:gdLst>
                <a:gd name="T0" fmla="*/ 57 w 114"/>
                <a:gd name="T1" fmla="*/ 118 h 118"/>
                <a:gd name="T2" fmla="*/ 0 w 114"/>
                <a:gd name="T3" fmla="*/ 58 h 118"/>
                <a:gd name="T4" fmla="*/ 56 w 114"/>
                <a:gd name="T5" fmla="*/ 0 h 118"/>
                <a:gd name="T6" fmla="*/ 114 w 114"/>
                <a:gd name="T7" fmla="*/ 58 h 118"/>
                <a:gd name="T8" fmla="*/ 57 w 114"/>
                <a:gd name="T9" fmla="*/ 118 h 118"/>
                <a:gd name="T10" fmla="*/ 57 w 114"/>
                <a:gd name="T11" fmla="*/ 93 h 118"/>
                <a:gd name="T12" fmla="*/ 86 w 114"/>
                <a:gd name="T13" fmla="*/ 60 h 118"/>
                <a:gd name="T14" fmla="*/ 56 w 114"/>
                <a:gd name="T15" fmla="*/ 24 h 118"/>
                <a:gd name="T16" fmla="*/ 27 w 114"/>
                <a:gd name="T17" fmla="*/ 58 h 118"/>
                <a:gd name="T18" fmla="*/ 57 w 114"/>
                <a:gd name="T19"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8">
                  <a:moveTo>
                    <a:pt x="57" y="118"/>
                  </a:moveTo>
                  <a:cubicBezTo>
                    <a:pt x="17" y="118"/>
                    <a:pt x="0" y="86"/>
                    <a:pt x="0" y="58"/>
                  </a:cubicBezTo>
                  <a:cubicBezTo>
                    <a:pt x="0" y="32"/>
                    <a:pt x="17" y="0"/>
                    <a:pt x="56" y="0"/>
                  </a:cubicBezTo>
                  <a:cubicBezTo>
                    <a:pt x="81" y="0"/>
                    <a:pt x="113" y="16"/>
                    <a:pt x="114" y="58"/>
                  </a:cubicBezTo>
                  <a:cubicBezTo>
                    <a:pt x="114" y="88"/>
                    <a:pt x="95" y="118"/>
                    <a:pt x="57" y="118"/>
                  </a:cubicBezTo>
                  <a:close/>
                  <a:moveTo>
                    <a:pt x="57" y="93"/>
                  </a:moveTo>
                  <a:cubicBezTo>
                    <a:pt x="77" y="93"/>
                    <a:pt x="86" y="77"/>
                    <a:pt x="86" y="60"/>
                  </a:cubicBezTo>
                  <a:cubicBezTo>
                    <a:pt x="86" y="42"/>
                    <a:pt x="76" y="24"/>
                    <a:pt x="56" y="24"/>
                  </a:cubicBezTo>
                  <a:cubicBezTo>
                    <a:pt x="40" y="24"/>
                    <a:pt x="27" y="35"/>
                    <a:pt x="27" y="58"/>
                  </a:cubicBezTo>
                  <a:cubicBezTo>
                    <a:pt x="27" y="77"/>
                    <a:pt x="38" y="93"/>
                    <a:pt x="57" y="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6">
              <a:extLst>
                <a:ext uri="{FF2B5EF4-FFF2-40B4-BE49-F238E27FC236}">
                  <a16:creationId xmlns:a16="http://schemas.microsoft.com/office/drawing/2014/main" id="{DA2B993E-A8DE-492F-9ED3-971E5CCAB3BC}"/>
                </a:ext>
              </a:extLst>
            </p:cNvPr>
            <p:cNvSpPr>
              <a:spLocks/>
            </p:cNvSpPr>
            <p:nvPr userDrawn="1"/>
          </p:nvSpPr>
          <p:spPr bwMode="auto">
            <a:xfrm>
              <a:off x="5016" y="2785"/>
              <a:ext cx="124" cy="233"/>
            </a:xfrm>
            <a:custGeom>
              <a:avLst/>
              <a:gdLst>
                <a:gd name="T0" fmla="*/ 26 w 61"/>
                <a:gd name="T1" fmla="*/ 2 h 113"/>
                <a:gd name="T2" fmla="*/ 26 w 61"/>
                <a:gd name="T3" fmla="*/ 18 h 113"/>
                <a:gd name="T4" fmla="*/ 59 w 61"/>
                <a:gd name="T5" fmla="*/ 0 h 113"/>
                <a:gd name="T6" fmla="*/ 61 w 61"/>
                <a:gd name="T7" fmla="*/ 0 h 113"/>
                <a:gd name="T8" fmla="*/ 61 w 61"/>
                <a:gd name="T9" fmla="*/ 27 h 113"/>
                <a:gd name="T10" fmla="*/ 28 w 61"/>
                <a:gd name="T11" fmla="*/ 48 h 113"/>
                <a:gd name="T12" fmla="*/ 26 w 61"/>
                <a:gd name="T13" fmla="*/ 66 h 113"/>
                <a:gd name="T14" fmla="*/ 26 w 61"/>
                <a:gd name="T15" fmla="*/ 113 h 113"/>
                <a:gd name="T16" fmla="*/ 0 w 61"/>
                <a:gd name="T17" fmla="*/ 113 h 113"/>
                <a:gd name="T18" fmla="*/ 0 w 61"/>
                <a:gd name="T19" fmla="*/ 2 h 113"/>
                <a:gd name="T20" fmla="*/ 26 w 61"/>
                <a:gd name="T21" fmla="*/ 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113">
                  <a:moveTo>
                    <a:pt x="26" y="2"/>
                  </a:moveTo>
                  <a:cubicBezTo>
                    <a:pt x="26" y="18"/>
                    <a:pt x="26" y="18"/>
                    <a:pt x="26" y="18"/>
                  </a:cubicBezTo>
                  <a:cubicBezTo>
                    <a:pt x="34" y="1"/>
                    <a:pt x="54" y="0"/>
                    <a:pt x="59" y="0"/>
                  </a:cubicBezTo>
                  <a:cubicBezTo>
                    <a:pt x="61" y="0"/>
                    <a:pt x="61" y="0"/>
                    <a:pt x="61" y="0"/>
                  </a:cubicBezTo>
                  <a:cubicBezTo>
                    <a:pt x="61" y="27"/>
                    <a:pt x="61" y="27"/>
                    <a:pt x="61" y="27"/>
                  </a:cubicBezTo>
                  <a:cubicBezTo>
                    <a:pt x="56" y="27"/>
                    <a:pt x="34" y="27"/>
                    <a:pt x="28" y="48"/>
                  </a:cubicBezTo>
                  <a:cubicBezTo>
                    <a:pt x="26" y="54"/>
                    <a:pt x="26" y="59"/>
                    <a:pt x="26" y="66"/>
                  </a:cubicBezTo>
                  <a:cubicBezTo>
                    <a:pt x="26" y="113"/>
                    <a:pt x="26" y="113"/>
                    <a:pt x="26" y="113"/>
                  </a:cubicBezTo>
                  <a:cubicBezTo>
                    <a:pt x="0" y="113"/>
                    <a:pt x="0" y="113"/>
                    <a:pt x="0" y="113"/>
                  </a:cubicBezTo>
                  <a:cubicBezTo>
                    <a:pt x="0" y="2"/>
                    <a:pt x="0" y="2"/>
                    <a:pt x="0" y="2"/>
                  </a:cubicBezTo>
                  <a:lnTo>
                    <a:pt x="26"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7">
              <a:extLst>
                <a:ext uri="{FF2B5EF4-FFF2-40B4-BE49-F238E27FC236}">
                  <a16:creationId xmlns:a16="http://schemas.microsoft.com/office/drawing/2014/main" id="{8331D065-D833-42D6-BE67-74FDD05C398A}"/>
                </a:ext>
              </a:extLst>
            </p:cNvPr>
            <p:cNvSpPr>
              <a:spLocks/>
            </p:cNvSpPr>
            <p:nvPr userDrawn="1"/>
          </p:nvSpPr>
          <p:spPr bwMode="auto">
            <a:xfrm>
              <a:off x="5157" y="2783"/>
              <a:ext cx="212" cy="244"/>
            </a:xfrm>
            <a:custGeom>
              <a:avLst/>
              <a:gdLst>
                <a:gd name="T0" fmla="*/ 82 w 104"/>
                <a:gd name="T1" fmla="*/ 38 h 118"/>
                <a:gd name="T2" fmla="*/ 52 w 104"/>
                <a:gd name="T3" fmla="*/ 21 h 118"/>
                <a:gd name="T4" fmla="*/ 33 w 104"/>
                <a:gd name="T5" fmla="*/ 33 h 118"/>
                <a:gd name="T6" fmla="*/ 56 w 104"/>
                <a:gd name="T7" fmla="*/ 45 h 118"/>
                <a:gd name="T8" fmla="*/ 74 w 104"/>
                <a:gd name="T9" fmla="*/ 49 h 118"/>
                <a:gd name="T10" fmla="*/ 104 w 104"/>
                <a:gd name="T11" fmla="*/ 80 h 118"/>
                <a:gd name="T12" fmla="*/ 54 w 104"/>
                <a:gd name="T13" fmla="*/ 118 h 118"/>
                <a:gd name="T14" fmla="*/ 0 w 104"/>
                <a:gd name="T15" fmla="*/ 98 h 118"/>
                <a:gd name="T16" fmla="*/ 20 w 104"/>
                <a:gd name="T17" fmla="*/ 82 h 118"/>
                <a:gd name="T18" fmla="*/ 52 w 104"/>
                <a:gd name="T19" fmla="*/ 96 h 118"/>
                <a:gd name="T20" fmla="*/ 74 w 104"/>
                <a:gd name="T21" fmla="*/ 83 h 118"/>
                <a:gd name="T22" fmla="*/ 58 w 104"/>
                <a:gd name="T23" fmla="*/ 72 h 118"/>
                <a:gd name="T24" fmla="*/ 44 w 104"/>
                <a:gd name="T25" fmla="*/ 70 h 118"/>
                <a:gd name="T26" fmla="*/ 5 w 104"/>
                <a:gd name="T27" fmla="*/ 36 h 118"/>
                <a:gd name="T28" fmla="*/ 53 w 104"/>
                <a:gd name="T29" fmla="*/ 0 h 118"/>
                <a:gd name="T30" fmla="*/ 101 w 104"/>
                <a:gd name="T31" fmla="*/ 21 h 118"/>
                <a:gd name="T32" fmla="*/ 82 w 104"/>
                <a:gd name="T33" fmla="*/ 3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18">
                  <a:moveTo>
                    <a:pt x="82" y="38"/>
                  </a:moveTo>
                  <a:cubicBezTo>
                    <a:pt x="76" y="26"/>
                    <a:pt x="64" y="21"/>
                    <a:pt x="52" y="21"/>
                  </a:cubicBezTo>
                  <a:cubicBezTo>
                    <a:pt x="47" y="21"/>
                    <a:pt x="33" y="23"/>
                    <a:pt x="33" y="33"/>
                  </a:cubicBezTo>
                  <a:cubicBezTo>
                    <a:pt x="33" y="40"/>
                    <a:pt x="40" y="42"/>
                    <a:pt x="56" y="45"/>
                  </a:cubicBezTo>
                  <a:cubicBezTo>
                    <a:pt x="74" y="49"/>
                    <a:pt x="74" y="49"/>
                    <a:pt x="74" y="49"/>
                  </a:cubicBezTo>
                  <a:cubicBezTo>
                    <a:pt x="91" y="52"/>
                    <a:pt x="104" y="62"/>
                    <a:pt x="104" y="80"/>
                  </a:cubicBezTo>
                  <a:cubicBezTo>
                    <a:pt x="104" y="100"/>
                    <a:pt x="84" y="118"/>
                    <a:pt x="54" y="118"/>
                  </a:cubicBezTo>
                  <a:cubicBezTo>
                    <a:pt x="23" y="118"/>
                    <a:pt x="7" y="104"/>
                    <a:pt x="0" y="98"/>
                  </a:cubicBezTo>
                  <a:cubicBezTo>
                    <a:pt x="20" y="82"/>
                    <a:pt x="20" y="82"/>
                    <a:pt x="20" y="82"/>
                  </a:cubicBezTo>
                  <a:cubicBezTo>
                    <a:pt x="26" y="89"/>
                    <a:pt x="36" y="96"/>
                    <a:pt x="52" y="96"/>
                  </a:cubicBezTo>
                  <a:cubicBezTo>
                    <a:pt x="68" y="96"/>
                    <a:pt x="74" y="88"/>
                    <a:pt x="74" y="83"/>
                  </a:cubicBezTo>
                  <a:cubicBezTo>
                    <a:pt x="74" y="76"/>
                    <a:pt x="68" y="74"/>
                    <a:pt x="58" y="72"/>
                  </a:cubicBezTo>
                  <a:cubicBezTo>
                    <a:pt x="44" y="70"/>
                    <a:pt x="44" y="70"/>
                    <a:pt x="44" y="70"/>
                  </a:cubicBezTo>
                  <a:cubicBezTo>
                    <a:pt x="35" y="68"/>
                    <a:pt x="5" y="62"/>
                    <a:pt x="5" y="36"/>
                  </a:cubicBezTo>
                  <a:cubicBezTo>
                    <a:pt x="5" y="14"/>
                    <a:pt x="26" y="0"/>
                    <a:pt x="53" y="0"/>
                  </a:cubicBezTo>
                  <a:cubicBezTo>
                    <a:pt x="62" y="0"/>
                    <a:pt x="84" y="1"/>
                    <a:pt x="101" y="21"/>
                  </a:cubicBezTo>
                  <a:lnTo>
                    <a:pt x="8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id="{46577917-40B1-4839-8B5B-4A103D95F7B3}"/>
                </a:ext>
              </a:extLst>
            </p:cNvPr>
            <p:cNvSpPr>
              <a:spLocks/>
            </p:cNvSpPr>
            <p:nvPr userDrawn="1"/>
          </p:nvSpPr>
          <p:spPr bwMode="auto">
            <a:xfrm>
              <a:off x="1126" y="2688"/>
              <a:ext cx="276" cy="341"/>
            </a:xfrm>
            <a:custGeom>
              <a:avLst/>
              <a:gdLst>
                <a:gd name="T0" fmla="*/ 25 w 135"/>
                <a:gd name="T1" fmla="*/ 114 h 165"/>
                <a:gd name="T2" fmla="*/ 73 w 135"/>
                <a:gd name="T3" fmla="*/ 138 h 165"/>
                <a:gd name="T4" fmla="*/ 90 w 135"/>
                <a:gd name="T5" fmla="*/ 135 h 165"/>
                <a:gd name="T6" fmla="*/ 103 w 135"/>
                <a:gd name="T7" fmla="*/ 117 h 165"/>
                <a:gd name="T8" fmla="*/ 92 w 135"/>
                <a:gd name="T9" fmla="*/ 102 h 165"/>
                <a:gd name="T10" fmla="*/ 74 w 135"/>
                <a:gd name="T11" fmla="*/ 97 h 165"/>
                <a:gd name="T12" fmla="*/ 55 w 135"/>
                <a:gd name="T13" fmla="*/ 93 h 165"/>
                <a:gd name="T14" fmla="*/ 35 w 135"/>
                <a:gd name="T15" fmla="*/ 87 h 165"/>
                <a:gd name="T16" fmla="*/ 9 w 135"/>
                <a:gd name="T17" fmla="*/ 49 h 165"/>
                <a:gd name="T18" fmla="*/ 70 w 135"/>
                <a:gd name="T19" fmla="*/ 0 h 165"/>
                <a:gd name="T20" fmla="*/ 133 w 135"/>
                <a:gd name="T21" fmla="*/ 32 h 165"/>
                <a:gd name="T22" fmla="*/ 109 w 135"/>
                <a:gd name="T23" fmla="*/ 50 h 165"/>
                <a:gd name="T24" fmla="*/ 69 w 135"/>
                <a:gd name="T25" fmla="*/ 27 h 165"/>
                <a:gd name="T26" fmla="*/ 39 w 135"/>
                <a:gd name="T27" fmla="*/ 46 h 165"/>
                <a:gd name="T28" fmla="*/ 68 w 135"/>
                <a:gd name="T29" fmla="*/ 64 h 165"/>
                <a:gd name="T30" fmla="*/ 84 w 135"/>
                <a:gd name="T31" fmla="*/ 68 h 165"/>
                <a:gd name="T32" fmla="*/ 135 w 135"/>
                <a:gd name="T33" fmla="*/ 114 h 165"/>
                <a:gd name="T34" fmla="*/ 69 w 135"/>
                <a:gd name="T35" fmla="*/ 165 h 165"/>
                <a:gd name="T36" fmla="*/ 41 w 135"/>
                <a:gd name="T37" fmla="*/ 161 h 165"/>
                <a:gd name="T38" fmla="*/ 0 w 135"/>
                <a:gd name="T39" fmla="*/ 131 h 165"/>
                <a:gd name="T40" fmla="*/ 25 w 135"/>
                <a:gd name="T41" fmla="*/ 11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65">
                  <a:moveTo>
                    <a:pt x="25" y="114"/>
                  </a:moveTo>
                  <a:cubicBezTo>
                    <a:pt x="29" y="120"/>
                    <a:pt x="40" y="138"/>
                    <a:pt x="73" y="138"/>
                  </a:cubicBezTo>
                  <a:cubicBezTo>
                    <a:pt x="79" y="138"/>
                    <a:pt x="85" y="137"/>
                    <a:pt x="90" y="135"/>
                  </a:cubicBezTo>
                  <a:cubicBezTo>
                    <a:pt x="101" y="130"/>
                    <a:pt x="103" y="122"/>
                    <a:pt x="103" y="117"/>
                  </a:cubicBezTo>
                  <a:cubicBezTo>
                    <a:pt x="103" y="107"/>
                    <a:pt x="97" y="104"/>
                    <a:pt x="92" y="102"/>
                  </a:cubicBezTo>
                  <a:cubicBezTo>
                    <a:pt x="88" y="100"/>
                    <a:pt x="88" y="100"/>
                    <a:pt x="74" y="97"/>
                  </a:cubicBezTo>
                  <a:cubicBezTo>
                    <a:pt x="55" y="93"/>
                    <a:pt x="55" y="93"/>
                    <a:pt x="55" y="93"/>
                  </a:cubicBezTo>
                  <a:cubicBezTo>
                    <a:pt x="45" y="90"/>
                    <a:pt x="40" y="89"/>
                    <a:pt x="35" y="87"/>
                  </a:cubicBezTo>
                  <a:cubicBezTo>
                    <a:pt x="28" y="84"/>
                    <a:pt x="9" y="75"/>
                    <a:pt x="9" y="49"/>
                  </a:cubicBezTo>
                  <a:cubicBezTo>
                    <a:pt x="9" y="19"/>
                    <a:pt x="34" y="0"/>
                    <a:pt x="70" y="0"/>
                  </a:cubicBezTo>
                  <a:cubicBezTo>
                    <a:pt x="104" y="0"/>
                    <a:pt x="122" y="17"/>
                    <a:pt x="133" y="32"/>
                  </a:cubicBezTo>
                  <a:cubicBezTo>
                    <a:pt x="109" y="50"/>
                    <a:pt x="109" y="50"/>
                    <a:pt x="109" y="50"/>
                  </a:cubicBezTo>
                  <a:cubicBezTo>
                    <a:pt x="104" y="42"/>
                    <a:pt x="94" y="27"/>
                    <a:pt x="69" y="27"/>
                  </a:cubicBezTo>
                  <a:cubicBezTo>
                    <a:pt x="53" y="27"/>
                    <a:pt x="39" y="34"/>
                    <a:pt x="39" y="46"/>
                  </a:cubicBezTo>
                  <a:cubicBezTo>
                    <a:pt x="39" y="59"/>
                    <a:pt x="54" y="62"/>
                    <a:pt x="68" y="64"/>
                  </a:cubicBezTo>
                  <a:cubicBezTo>
                    <a:pt x="84" y="68"/>
                    <a:pt x="84" y="68"/>
                    <a:pt x="84" y="68"/>
                  </a:cubicBezTo>
                  <a:cubicBezTo>
                    <a:pt x="105" y="72"/>
                    <a:pt x="135" y="81"/>
                    <a:pt x="135" y="114"/>
                  </a:cubicBezTo>
                  <a:cubicBezTo>
                    <a:pt x="135" y="150"/>
                    <a:pt x="102" y="165"/>
                    <a:pt x="69" y="165"/>
                  </a:cubicBezTo>
                  <a:cubicBezTo>
                    <a:pt x="60" y="165"/>
                    <a:pt x="50" y="164"/>
                    <a:pt x="41" y="161"/>
                  </a:cubicBezTo>
                  <a:cubicBezTo>
                    <a:pt x="30" y="158"/>
                    <a:pt x="12" y="150"/>
                    <a:pt x="0" y="131"/>
                  </a:cubicBezTo>
                  <a:lnTo>
                    <a:pt x="25"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FD47C944-8266-4FC3-BBA1-CD4BB11705D1}"/>
                </a:ext>
              </a:extLst>
            </p:cNvPr>
            <p:cNvSpPr>
              <a:spLocks noEditPoints="1"/>
            </p:cNvSpPr>
            <p:nvPr userDrawn="1"/>
          </p:nvSpPr>
          <p:spPr bwMode="auto">
            <a:xfrm>
              <a:off x="1420" y="2783"/>
              <a:ext cx="227" cy="244"/>
            </a:xfrm>
            <a:custGeom>
              <a:avLst/>
              <a:gdLst>
                <a:gd name="T0" fmla="*/ 81 w 111"/>
                <a:gd name="T1" fmla="*/ 45 h 118"/>
                <a:gd name="T2" fmla="*/ 56 w 111"/>
                <a:gd name="T3" fmla="*/ 22 h 118"/>
                <a:gd name="T4" fmla="*/ 29 w 111"/>
                <a:gd name="T5" fmla="*/ 45 h 118"/>
                <a:gd name="T6" fmla="*/ 81 w 111"/>
                <a:gd name="T7" fmla="*/ 45 h 118"/>
                <a:gd name="T8" fmla="*/ 111 w 111"/>
                <a:gd name="T9" fmla="*/ 90 h 118"/>
                <a:gd name="T10" fmla="*/ 57 w 111"/>
                <a:gd name="T11" fmla="*/ 118 h 118"/>
                <a:gd name="T12" fmla="*/ 0 w 111"/>
                <a:gd name="T13" fmla="*/ 59 h 118"/>
                <a:gd name="T14" fmla="*/ 56 w 111"/>
                <a:gd name="T15" fmla="*/ 0 h 118"/>
                <a:gd name="T16" fmla="*/ 99 w 111"/>
                <a:gd name="T17" fmla="*/ 21 h 118"/>
                <a:gd name="T18" fmla="*/ 111 w 111"/>
                <a:gd name="T19" fmla="*/ 65 h 118"/>
                <a:gd name="T20" fmla="*/ 29 w 111"/>
                <a:gd name="T21" fmla="*/ 65 h 118"/>
                <a:gd name="T22" fmla="*/ 60 w 111"/>
                <a:gd name="T23" fmla="*/ 92 h 118"/>
                <a:gd name="T24" fmla="*/ 89 w 111"/>
                <a:gd name="T25" fmla="*/ 77 h 118"/>
                <a:gd name="T26" fmla="*/ 111 w 111"/>
                <a:gd name="T27" fmla="*/ 9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 h="118">
                  <a:moveTo>
                    <a:pt x="81" y="45"/>
                  </a:moveTo>
                  <a:cubicBezTo>
                    <a:pt x="79" y="28"/>
                    <a:pt x="68" y="22"/>
                    <a:pt x="56" y="22"/>
                  </a:cubicBezTo>
                  <a:cubicBezTo>
                    <a:pt x="42" y="22"/>
                    <a:pt x="33" y="30"/>
                    <a:pt x="29" y="45"/>
                  </a:cubicBezTo>
                  <a:lnTo>
                    <a:pt x="81" y="45"/>
                  </a:lnTo>
                  <a:close/>
                  <a:moveTo>
                    <a:pt x="111" y="90"/>
                  </a:moveTo>
                  <a:cubicBezTo>
                    <a:pt x="98" y="108"/>
                    <a:pt x="80" y="118"/>
                    <a:pt x="57" y="118"/>
                  </a:cubicBezTo>
                  <a:cubicBezTo>
                    <a:pt x="28" y="118"/>
                    <a:pt x="0" y="100"/>
                    <a:pt x="0" y="59"/>
                  </a:cubicBezTo>
                  <a:cubicBezTo>
                    <a:pt x="0" y="22"/>
                    <a:pt x="24" y="0"/>
                    <a:pt x="56" y="0"/>
                  </a:cubicBezTo>
                  <a:cubicBezTo>
                    <a:pt x="85" y="0"/>
                    <a:pt x="97" y="18"/>
                    <a:pt x="99" y="21"/>
                  </a:cubicBezTo>
                  <a:cubicBezTo>
                    <a:pt x="108" y="34"/>
                    <a:pt x="110" y="53"/>
                    <a:pt x="111" y="65"/>
                  </a:cubicBezTo>
                  <a:cubicBezTo>
                    <a:pt x="29" y="65"/>
                    <a:pt x="29" y="65"/>
                    <a:pt x="29" y="65"/>
                  </a:cubicBezTo>
                  <a:cubicBezTo>
                    <a:pt x="32" y="82"/>
                    <a:pt x="43" y="92"/>
                    <a:pt x="60" y="92"/>
                  </a:cubicBezTo>
                  <a:cubicBezTo>
                    <a:pt x="78" y="92"/>
                    <a:pt x="85" y="81"/>
                    <a:pt x="89" y="77"/>
                  </a:cubicBezTo>
                  <a:lnTo>
                    <a:pt x="111"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0">
              <a:extLst>
                <a:ext uri="{FF2B5EF4-FFF2-40B4-BE49-F238E27FC236}">
                  <a16:creationId xmlns:a16="http://schemas.microsoft.com/office/drawing/2014/main" id="{2056E09B-E069-4F8B-9215-2ED1687D8A4B}"/>
                </a:ext>
              </a:extLst>
            </p:cNvPr>
            <p:cNvSpPr>
              <a:spLocks noEditPoints="1"/>
            </p:cNvSpPr>
            <p:nvPr userDrawn="1"/>
          </p:nvSpPr>
          <p:spPr bwMode="auto">
            <a:xfrm>
              <a:off x="1678" y="2783"/>
              <a:ext cx="220" cy="314"/>
            </a:xfrm>
            <a:custGeom>
              <a:avLst/>
              <a:gdLst>
                <a:gd name="T0" fmla="*/ 54 w 108"/>
                <a:gd name="T1" fmla="*/ 24 h 152"/>
                <a:gd name="T2" fmla="*/ 27 w 108"/>
                <a:gd name="T3" fmla="*/ 55 h 152"/>
                <a:gd name="T4" fmla="*/ 55 w 108"/>
                <a:gd name="T5" fmla="*/ 84 h 152"/>
                <a:gd name="T6" fmla="*/ 82 w 108"/>
                <a:gd name="T7" fmla="*/ 56 h 152"/>
                <a:gd name="T8" fmla="*/ 54 w 108"/>
                <a:gd name="T9" fmla="*/ 24 h 152"/>
                <a:gd name="T10" fmla="*/ 108 w 108"/>
                <a:gd name="T11" fmla="*/ 4 h 152"/>
                <a:gd name="T12" fmla="*/ 108 w 108"/>
                <a:gd name="T13" fmla="*/ 95 h 152"/>
                <a:gd name="T14" fmla="*/ 101 w 108"/>
                <a:gd name="T15" fmla="*/ 135 h 152"/>
                <a:gd name="T16" fmla="*/ 54 w 108"/>
                <a:gd name="T17" fmla="*/ 152 h 152"/>
                <a:gd name="T18" fmla="*/ 4 w 108"/>
                <a:gd name="T19" fmla="*/ 117 h 152"/>
                <a:gd name="T20" fmla="*/ 33 w 108"/>
                <a:gd name="T21" fmla="*/ 117 h 152"/>
                <a:gd name="T22" fmla="*/ 55 w 108"/>
                <a:gd name="T23" fmla="*/ 131 h 152"/>
                <a:gd name="T24" fmla="*/ 77 w 108"/>
                <a:gd name="T25" fmla="*/ 122 h 152"/>
                <a:gd name="T26" fmla="*/ 81 w 108"/>
                <a:gd name="T27" fmla="*/ 96 h 152"/>
                <a:gd name="T28" fmla="*/ 48 w 108"/>
                <a:gd name="T29" fmla="*/ 108 h 152"/>
                <a:gd name="T30" fmla="*/ 0 w 108"/>
                <a:gd name="T31" fmla="*/ 55 h 152"/>
                <a:gd name="T32" fmla="*/ 50 w 108"/>
                <a:gd name="T33" fmla="*/ 0 h 152"/>
                <a:gd name="T34" fmla="*/ 81 w 108"/>
                <a:gd name="T35" fmla="*/ 15 h 152"/>
                <a:gd name="T36" fmla="*/ 81 w 108"/>
                <a:gd name="T37" fmla="*/ 4 h 152"/>
                <a:gd name="T38" fmla="*/ 108 w 108"/>
                <a:gd name="T39" fmla="*/ 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 h="152">
                  <a:moveTo>
                    <a:pt x="54" y="24"/>
                  </a:moveTo>
                  <a:cubicBezTo>
                    <a:pt x="41" y="24"/>
                    <a:pt x="27" y="33"/>
                    <a:pt x="27" y="55"/>
                  </a:cubicBezTo>
                  <a:cubicBezTo>
                    <a:pt x="27" y="74"/>
                    <a:pt x="39" y="84"/>
                    <a:pt x="55" y="84"/>
                  </a:cubicBezTo>
                  <a:cubicBezTo>
                    <a:pt x="69" y="84"/>
                    <a:pt x="82" y="76"/>
                    <a:pt x="82" y="56"/>
                  </a:cubicBezTo>
                  <a:cubicBezTo>
                    <a:pt x="82" y="38"/>
                    <a:pt x="72" y="24"/>
                    <a:pt x="54" y="24"/>
                  </a:cubicBezTo>
                  <a:moveTo>
                    <a:pt x="108" y="4"/>
                  </a:moveTo>
                  <a:cubicBezTo>
                    <a:pt x="108" y="95"/>
                    <a:pt x="108" y="95"/>
                    <a:pt x="108" y="95"/>
                  </a:cubicBezTo>
                  <a:cubicBezTo>
                    <a:pt x="107" y="117"/>
                    <a:pt x="107" y="125"/>
                    <a:pt x="101" y="135"/>
                  </a:cubicBezTo>
                  <a:cubicBezTo>
                    <a:pt x="94" y="143"/>
                    <a:pt x="81" y="152"/>
                    <a:pt x="54" y="152"/>
                  </a:cubicBezTo>
                  <a:cubicBezTo>
                    <a:pt x="15" y="152"/>
                    <a:pt x="7" y="135"/>
                    <a:pt x="4" y="117"/>
                  </a:cubicBezTo>
                  <a:cubicBezTo>
                    <a:pt x="33" y="117"/>
                    <a:pt x="33" y="117"/>
                    <a:pt x="33" y="117"/>
                  </a:cubicBezTo>
                  <a:cubicBezTo>
                    <a:pt x="35" y="123"/>
                    <a:pt x="39" y="131"/>
                    <a:pt x="55" y="131"/>
                  </a:cubicBezTo>
                  <a:cubicBezTo>
                    <a:pt x="69" y="131"/>
                    <a:pt x="75" y="125"/>
                    <a:pt x="77" y="122"/>
                  </a:cubicBezTo>
                  <a:cubicBezTo>
                    <a:pt x="81" y="116"/>
                    <a:pt x="81" y="110"/>
                    <a:pt x="81" y="96"/>
                  </a:cubicBezTo>
                  <a:cubicBezTo>
                    <a:pt x="76" y="101"/>
                    <a:pt x="64" y="108"/>
                    <a:pt x="48" y="108"/>
                  </a:cubicBezTo>
                  <a:cubicBezTo>
                    <a:pt x="22" y="108"/>
                    <a:pt x="0" y="90"/>
                    <a:pt x="0" y="55"/>
                  </a:cubicBezTo>
                  <a:cubicBezTo>
                    <a:pt x="0" y="14"/>
                    <a:pt x="29" y="0"/>
                    <a:pt x="50" y="0"/>
                  </a:cubicBezTo>
                  <a:cubicBezTo>
                    <a:pt x="70" y="0"/>
                    <a:pt x="78" y="11"/>
                    <a:pt x="81" y="15"/>
                  </a:cubicBezTo>
                  <a:cubicBezTo>
                    <a:pt x="81" y="4"/>
                    <a:pt x="81" y="4"/>
                    <a:pt x="81" y="4"/>
                  </a:cubicBezTo>
                  <a:lnTo>
                    <a:pt x="108"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1">
              <a:extLst>
                <a:ext uri="{FF2B5EF4-FFF2-40B4-BE49-F238E27FC236}">
                  <a16:creationId xmlns:a16="http://schemas.microsoft.com/office/drawing/2014/main" id="{273EC3E0-761E-47DC-8B50-8D6D3D637A5B}"/>
                </a:ext>
              </a:extLst>
            </p:cNvPr>
            <p:cNvSpPr>
              <a:spLocks noEditPoints="1"/>
            </p:cNvSpPr>
            <p:nvPr userDrawn="1"/>
          </p:nvSpPr>
          <p:spPr bwMode="auto">
            <a:xfrm>
              <a:off x="1939" y="2783"/>
              <a:ext cx="214" cy="242"/>
            </a:xfrm>
            <a:custGeom>
              <a:avLst/>
              <a:gdLst>
                <a:gd name="T0" fmla="*/ 74 w 105"/>
                <a:gd name="T1" fmla="*/ 59 h 117"/>
                <a:gd name="T2" fmla="*/ 51 w 105"/>
                <a:gd name="T3" fmla="*/ 66 h 117"/>
                <a:gd name="T4" fmla="*/ 29 w 105"/>
                <a:gd name="T5" fmla="*/ 81 h 117"/>
                <a:gd name="T6" fmla="*/ 47 w 105"/>
                <a:gd name="T7" fmla="*/ 94 h 117"/>
                <a:gd name="T8" fmla="*/ 72 w 105"/>
                <a:gd name="T9" fmla="*/ 82 h 117"/>
                <a:gd name="T10" fmla="*/ 74 w 105"/>
                <a:gd name="T11" fmla="*/ 72 h 117"/>
                <a:gd name="T12" fmla="*/ 74 w 105"/>
                <a:gd name="T13" fmla="*/ 59 h 117"/>
                <a:gd name="T14" fmla="*/ 6 w 105"/>
                <a:gd name="T15" fmla="*/ 36 h 117"/>
                <a:gd name="T16" fmla="*/ 10 w 105"/>
                <a:gd name="T17" fmla="*/ 20 h 117"/>
                <a:gd name="T18" fmla="*/ 54 w 105"/>
                <a:gd name="T19" fmla="*/ 0 h 117"/>
                <a:gd name="T20" fmla="*/ 87 w 105"/>
                <a:gd name="T21" fmla="*/ 8 h 117"/>
                <a:gd name="T22" fmla="*/ 101 w 105"/>
                <a:gd name="T23" fmla="*/ 38 h 117"/>
                <a:gd name="T24" fmla="*/ 101 w 105"/>
                <a:gd name="T25" fmla="*/ 97 h 117"/>
                <a:gd name="T26" fmla="*/ 105 w 105"/>
                <a:gd name="T27" fmla="*/ 115 h 117"/>
                <a:gd name="T28" fmla="*/ 74 w 105"/>
                <a:gd name="T29" fmla="*/ 115 h 117"/>
                <a:gd name="T30" fmla="*/ 73 w 105"/>
                <a:gd name="T31" fmla="*/ 106 h 117"/>
                <a:gd name="T32" fmla="*/ 41 w 105"/>
                <a:gd name="T33" fmla="*/ 117 h 117"/>
                <a:gd name="T34" fmla="*/ 0 w 105"/>
                <a:gd name="T35" fmla="*/ 83 h 117"/>
                <a:gd name="T36" fmla="*/ 4 w 105"/>
                <a:gd name="T37" fmla="*/ 68 h 117"/>
                <a:gd name="T38" fmla="*/ 40 w 105"/>
                <a:gd name="T39" fmla="*/ 46 h 117"/>
                <a:gd name="T40" fmla="*/ 74 w 105"/>
                <a:gd name="T41" fmla="*/ 38 h 117"/>
                <a:gd name="T42" fmla="*/ 55 w 105"/>
                <a:gd name="T43" fmla="*/ 21 h 117"/>
                <a:gd name="T44" fmla="*/ 35 w 105"/>
                <a:gd name="T45" fmla="*/ 28 h 117"/>
                <a:gd name="T46" fmla="*/ 33 w 105"/>
                <a:gd name="T47" fmla="*/ 38 h 117"/>
                <a:gd name="T48" fmla="*/ 6 w 105"/>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7">
                  <a:moveTo>
                    <a:pt x="74" y="59"/>
                  </a:moveTo>
                  <a:cubicBezTo>
                    <a:pt x="69" y="62"/>
                    <a:pt x="63" y="64"/>
                    <a:pt x="51" y="66"/>
                  </a:cubicBezTo>
                  <a:cubicBezTo>
                    <a:pt x="41" y="67"/>
                    <a:pt x="29" y="70"/>
                    <a:pt x="29" y="81"/>
                  </a:cubicBezTo>
                  <a:cubicBezTo>
                    <a:pt x="29" y="90"/>
                    <a:pt x="36" y="94"/>
                    <a:pt x="47" y="94"/>
                  </a:cubicBezTo>
                  <a:cubicBezTo>
                    <a:pt x="60" y="94"/>
                    <a:pt x="70" y="88"/>
                    <a:pt x="72" y="82"/>
                  </a:cubicBezTo>
                  <a:cubicBezTo>
                    <a:pt x="74" y="78"/>
                    <a:pt x="74" y="75"/>
                    <a:pt x="74" y="72"/>
                  </a:cubicBezTo>
                  <a:lnTo>
                    <a:pt x="74" y="59"/>
                  </a:lnTo>
                  <a:close/>
                  <a:moveTo>
                    <a:pt x="6" y="36"/>
                  </a:moveTo>
                  <a:cubicBezTo>
                    <a:pt x="6" y="31"/>
                    <a:pt x="6" y="26"/>
                    <a:pt x="10" y="20"/>
                  </a:cubicBezTo>
                  <a:cubicBezTo>
                    <a:pt x="21" y="0"/>
                    <a:pt x="47" y="0"/>
                    <a:pt x="54" y="0"/>
                  </a:cubicBezTo>
                  <a:cubicBezTo>
                    <a:pt x="65" y="0"/>
                    <a:pt x="78" y="2"/>
                    <a:pt x="87" y="8"/>
                  </a:cubicBezTo>
                  <a:cubicBezTo>
                    <a:pt x="100" y="16"/>
                    <a:pt x="101" y="26"/>
                    <a:pt x="101" y="38"/>
                  </a:cubicBezTo>
                  <a:cubicBezTo>
                    <a:pt x="101" y="97"/>
                    <a:pt x="101" y="97"/>
                    <a:pt x="101" y="97"/>
                  </a:cubicBezTo>
                  <a:cubicBezTo>
                    <a:pt x="101" y="105"/>
                    <a:pt x="101" y="108"/>
                    <a:pt x="105" y="115"/>
                  </a:cubicBezTo>
                  <a:cubicBezTo>
                    <a:pt x="74" y="115"/>
                    <a:pt x="74" y="115"/>
                    <a:pt x="74" y="115"/>
                  </a:cubicBezTo>
                  <a:cubicBezTo>
                    <a:pt x="74" y="112"/>
                    <a:pt x="73" y="107"/>
                    <a:pt x="73" y="106"/>
                  </a:cubicBezTo>
                  <a:cubicBezTo>
                    <a:pt x="68" y="111"/>
                    <a:pt x="56" y="117"/>
                    <a:pt x="41" y="117"/>
                  </a:cubicBezTo>
                  <a:cubicBezTo>
                    <a:pt x="16" y="117"/>
                    <a:pt x="0" y="102"/>
                    <a:pt x="0" y="83"/>
                  </a:cubicBezTo>
                  <a:cubicBezTo>
                    <a:pt x="0" y="77"/>
                    <a:pt x="2" y="72"/>
                    <a:pt x="4" y="68"/>
                  </a:cubicBezTo>
                  <a:cubicBezTo>
                    <a:pt x="12" y="52"/>
                    <a:pt x="29" y="48"/>
                    <a:pt x="40" y="46"/>
                  </a:cubicBezTo>
                  <a:cubicBezTo>
                    <a:pt x="62" y="41"/>
                    <a:pt x="64" y="41"/>
                    <a:pt x="74" y="38"/>
                  </a:cubicBezTo>
                  <a:cubicBezTo>
                    <a:pt x="74" y="32"/>
                    <a:pt x="74" y="21"/>
                    <a:pt x="55" y="21"/>
                  </a:cubicBezTo>
                  <a:cubicBezTo>
                    <a:pt x="44" y="21"/>
                    <a:pt x="38" y="25"/>
                    <a:pt x="35" y="28"/>
                  </a:cubicBezTo>
                  <a:cubicBezTo>
                    <a:pt x="33" y="32"/>
                    <a:pt x="33" y="35"/>
                    <a:pt x="33" y="38"/>
                  </a:cubicBez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22">
              <a:extLst>
                <a:ext uri="{FF2B5EF4-FFF2-40B4-BE49-F238E27FC236}">
                  <a16:creationId xmlns:a16="http://schemas.microsoft.com/office/drawing/2014/main" id="{19B6718F-E983-4375-B612-0DA3CE3DED7D}"/>
                </a:ext>
              </a:extLst>
            </p:cNvPr>
            <p:cNvSpPr>
              <a:spLocks noChangeArrowheads="1"/>
            </p:cNvSpPr>
            <p:nvPr userDrawn="1"/>
          </p:nvSpPr>
          <p:spPr bwMode="auto">
            <a:xfrm>
              <a:off x="2215" y="2696"/>
              <a:ext cx="53" cy="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3">
              <a:extLst>
                <a:ext uri="{FF2B5EF4-FFF2-40B4-BE49-F238E27FC236}">
                  <a16:creationId xmlns:a16="http://schemas.microsoft.com/office/drawing/2014/main" id="{03603183-AA48-4C60-ADA5-43BED90119A0}"/>
                </a:ext>
              </a:extLst>
            </p:cNvPr>
            <p:cNvSpPr>
              <a:spLocks/>
            </p:cNvSpPr>
            <p:nvPr userDrawn="1"/>
          </p:nvSpPr>
          <p:spPr bwMode="auto">
            <a:xfrm>
              <a:off x="796" y="2861"/>
              <a:ext cx="269" cy="236"/>
            </a:xfrm>
            <a:custGeom>
              <a:avLst/>
              <a:gdLst>
                <a:gd name="T0" fmla="*/ 134 w 269"/>
                <a:gd name="T1" fmla="*/ 236 h 236"/>
                <a:gd name="T2" fmla="*/ 116 w 269"/>
                <a:gd name="T3" fmla="*/ 69 h 236"/>
                <a:gd name="T4" fmla="*/ 269 w 269"/>
                <a:gd name="T5" fmla="*/ 0 h 236"/>
                <a:gd name="T6" fmla="*/ 0 w 269"/>
                <a:gd name="T7" fmla="*/ 0 h 236"/>
                <a:gd name="T8" fmla="*/ 134 w 269"/>
                <a:gd name="T9" fmla="*/ 236 h 236"/>
              </a:gdLst>
              <a:ahLst/>
              <a:cxnLst>
                <a:cxn ang="0">
                  <a:pos x="T0" y="T1"/>
                </a:cxn>
                <a:cxn ang="0">
                  <a:pos x="T2" y="T3"/>
                </a:cxn>
                <a:cxn ang="0">
                  <a:pos x="T4" y="T5"/>
                </a:cxn>
                <a:cxn ang="0">
                  <a:pos x="T6" y="T7"/>
                </a:cxn>
                <a:cxn ang="0">
                  <a:pos x="T8" y="T9"/>
                </a:cxn>
              </a:cxnLst>
              <a:rect l="0" t="0" r="r" b="b"/>
              <a:pathLst>
                <a:path w="269" h="236">
                  <a:moveTo>
                    <a:pt x="134" y="236"/>
                  </a:moveTo>
                  <a:lnTo>
                    <a:pt x="116" y="69"/>
                  </a:lnTo>
                  <a:lnTo>
                    <a:pt x="269" y="0"/>
                  </a:lnTo>
                  <a:lnTo>
                    <a:pt x="0" y="0"/>
                  </a:lnTo>
                  <a:lnTo>
                    <a:pt x="134"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4">
              <a:extLst>
                <a:ext uri="{FF2B5EF4-FFF2-40B4-BE49-F238E27FC236}">
                  <a16:creationId xmlns:a16="http://schemas.microsoft.com/office/drawing/2014/main" id="{BAF73D9D-5866-4702-B7F9-7DC56808D41E}"/>
                </a:ext>
              </a:extLst>
            </p:cNvPr>
            <p:cNvSpPr>
              <a:spLocks/>
            </p:cNvSpPr>
            <p:nvPr userDrawn="1"/>
          </p:nvSpPr>
          <p:spPr bwMode="auto">
            <a:xfrm>
              <a:off x="663" y="2626"/>
              <a:ext cx="267" cy="235"/>
            </a:xfrm>
            <a:custGeom>
              <a:avLst/>
              <a:gdLst>
                <a:gd name="T0" fmla="*/ 267 w 267"/>
                <a:gd name="T1" fmla="*/ 0 h 235"/>
                <a:gd name="T2" fmla="*/ 133 w 267"/>
                <a:gd name="T3" fmla="*/ 99 h 235"/>
                <a:gd name="T4" fmla="*/ 0 w 267"/>
                <a:gd name="T5" fmla="*/ 0 h 235"/>
                <a:gd name="T6" fmla="*/ 133 w 267"/>
                <a:gd name="T7" fmla="*/ 235 h 235"/>
                <a:gd name="T8" fmla="*/ 267 w 267"/>
                <a:gd name="T9" fmla="*/ 0 h 235"/>
              </a:gdLst>
              <a:ahLst/>
              <a:cxnLst>
                <a:cxn ang="0">
                  <a:pos x="T0" y="T1"/>
                </a:cxn>
                <a:cxn ang="0">
                  <a:pos x="T2" y="T3"/>
                </a:cxn>
                <a:cxn ang="0">
                  <a:pos x="T4" y="T5"/>
                </a:cxn>
                <a:cxn ang="0">
                  <a:pos x="T6" y="T7"/>
                </a:cxn>
                <a:cxn ang="0">
                  <a:pos x="T8" y="T9"/>
                </a:cxn>
              </a:cxnLst>
              <a:rect l="0" t="0" r="r" b="b"/>
              <a:pathLst>
                <a:path w="267" h="235">
                  <a:moveTo>
                    <a:pt x="267" y="0"/>
                  </a:moveTo>
                  <a:lnTo>
                    <a:pt x="133" y="99"/>
                  </a:lnTo>
                  <a:lnTo>
                    <a:pt x="0" y="0"/>
                  </a:lnTo>
                  <a:lnTo>
                    <a:pt x="133" y="235"/>
                  </a:lnTo>
                  <a:lnTo>
                    <a:pt x="2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25">
              <a:extLst>
                <a:ext uri="{FF2B5EF4-FFF2-40B4-BE49-F238E27FC236}">
                  <a16:creationId xmlns:a16="http://schemas.microsoft.com/office/drawing/2014/main" id="{F7B27E60-64A4-4470-B775-503896C90439}"/>
                </a:ext>
              </a:extLst>
            </p:cNvPr>
            <p:cNvSpPr>
              <a:spLocks/>
            </p:cNvSpPr>
            <p:nvPr userDrawn="1"/>
          </p:nvSpPr>
          <p:spPr bwMode="auto">
            <a:xfrm>
              <a:off x="528" y="2861"/>
              <a:ext cx="268" cy="236"/>
            </a:xfrm>
            <a:custGeom>
              <a:avLst/>
              <a:gdLst>
                <a:gd name="T0" fmla="*/ 135 w 268"/>
                <a:gd name="T1" fmla="*/ 236 h 236"/>
                <a:gd name="T2" fmla="*/ 153 w 268"/>
                <a:gd name="T3" fmla="*/ 69 h 236"/>
                <a:gd name="T4" fmla="*/ 0 w 268"/>
                <a:gd name="T5" fmla="*/ 0 h 236"/>
                <a:gd name="T6" fmla="*/ 268 w 268"/>
                <a:gd name="T7" fmla="*/ 0 h 236"/>
                <a:gd name="T8" fmla="*/ 135 w 268"/>
                <a:gd name="T9" fmla="*/ 236 h 236"/>
              </a:gdLst>
              <a:ahLst/>
              <a:cxnLst>
                <a:cxn ang="0">
                  <a:pos x="T0" y="T1"/>
                </a:cxn>
                <a:cxn ang="0">
                  <a:pos x="T2" y="T3"/>
                </a:cxn>
                <a:cxn ang="0">
                  <a:pos x="T4" y="T5"/>
                </a:cxn>
                <a:cxn ang="0">
                  <a:pos x="T6" y="T7"/>
                </a:cxn>
                <a:cxn ang="0">
                  <a:pos x="T8" y="T9"/>
                </a:cxn>
              </a:cxnLst>
              <a:rect l="0" t="0" r="r" b="b"/>
              <a:pathLst>
                <a:path w="268" h="236">
                  <a:moveTo>
                    <a:pt x="135" y="236"/>
                  </a:moveTo>
                  <a:lnTo>
                    <a:pt x="153" y="69"/>
                  </a:lnTo>
                  <a:lnTo>
                    <a:pt x="0" y="0"/>
                  </a:lnTo>
                  <a:lnTo>
                    <a:pt x="268" y="0"/>
                  </a:lnTo>
                  <a:lnTo>
                    <a:pt x="135"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 name="Slide Number Placeholder 7">
            <a:extLst>
              <a:ext uri="{FF2B5EF4-FFF2-40B4-BE49-F238E27FC236}">
                <a16:creationId xmlns:a16="http://schemas.microsoft.com/office/drawing/2014/main" id="{291F817F-4B6A-4A1A-AFB2-B3EB58F84E38}"/>
              </a:ext>
            </a:extLst>
          </p:cNvPr>
          <p:cNvSpPr txBox="1">
            <a:spLocks/>
          </p:cNvSpPr>
          <p:nvPr/>
        </p:nvSpPr>
        <p:spPr bwMode="gray">
          <a:xfrm>
            <a:off x="11626638" y="658549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z="1200" smtClean="0">
                <a:solidFill>
                  <a:schemeClr val="bg1"/>
                </a:solidFill>
              </a:rPr>
              <a:pPr/>
              <a:t>38</a:t>
            </a:fld>
            <a:endParaRPr lang="en-US" sz="1200">
              <a:solidFill>
                <a:schemeClr val="bg1"/>
              </a:solidFill>
            </a:endParaRPr>
          </a:p>
        </p:txBody>
      </p:sp>
      <p:sp>
        <p:nvSpPr>
          <p:cNvPr id="48" name="TextBox 47">
            <a:extLst>
              <a:ext uri="{FF2B5EF4-FFF2-40B4-BE49-F238E27FC236}">
                <a16:creationId xmlns:a16="http://schemas.microsoft.com/office/drawing/2014/main" id="{10F30A60-F0E5-4234-9F06-5AF247F5B884}"/>
              </a:ext>
            </a:extLst>
          </p:cNvPr>
          <p:cNvSpPr txBox="1">
            <a:spLocks/>
          </p:cNvSpPr>
          <p:nvPr/>
        </p:nvSpPr>
        <p:spPr>
          <a:xfrm>
            <a:off x="457203" y="2835330"/>
            <a:ext cx="7619998" cy="923330"/>
          </a:xfrm>
          <a:prstGeom prst="rect">
            <a:avLst/>
          </a:prstGeom>
          <a:noFill/>
        </p:spPr>
        <p:txBody>
          <a:bodyPr wrap="square" rtlCol="0" anchor="ctr">
            <a:spAutoFit/>
          </a:bodyPr>
          <a:lstStyle/>
          <a:p>
            <a:pPr marL="227013" indent="-227013">
              <a:lnSpc>
                <a:spcPct val="90000"/>
              </a:lnSpc>
            </a:pPr>
            <a:r>
              <a:rPr lang="en-US" sz="6000">
                <a:solidFill>
                  <a:prstClr val="white"/>
                </a:solidFill>
                <a:latin typeface="+mj-lt"/>
              </a:rPr>
              <a:t>Thank You</a:t>
            </a:r>
          </a:p>
        </p:txBody>
      </p:sp>
    </p:spTree>
    <p:custDataLst>
      <p:tags r:id="rId1"/>
    </p:custDataLst>
    <p:extLst>
      <p:ext uri="{BB962C8B-B14F-4D97-AF65-F5344CB8AC3E}">
        <p14:creationId xmlns:p14="http://schemas.microsoft.com/office/powerpoint/2010/main" val="2460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658599" cy="533400"/>
          </a:xfrm>
        </p:spPr>
        <p:txBody>
          <a:bodyPr/>
          <a:lstStyle/>
          <a:p>
            <a:r>
              <a:rPr lang="en-US" dirty="0"/>
              <a:t>Tightening Debt Markets: Traditional Lenders Retreat</a:t>
            </a:r>
          </a:p>
        </p:txBody>
      </p:sp>
      <p:graphicFrame>
        <p:nvGraphicFramePr>
          <p:cNvPr id="16" name="Chart 15">
            <a:extLst>
              <a:ext uri="{FF2B5EF4-FFF2-40B4-BE49-F238E27FC236}">
                <a16:creationId xmlns:a16="http://schemas.microsoft.com/office/drawing/2014/main" id="{FC4CFDFA-C603-DE66-626F-A9C1B08AE793}"/>
              </a:ext>
            </a:extLst>
          </p:cNvPr>
          <p:cNvGraphicFramePr>
            <a:graphicFrameLocks/>
          </p:cNvGraphicFramePr>
          <p:nvPr>
            <p:extLst>
              <p:ext uri="{D42A27DB-BD31-4B8C-83A1-F6EECF244321}">
                <p14:modId xmlns:p14="http://schemas.microsoft.com/office/powerpoint/2010/main" val="3655186730"/>
              </p:ext>
            </p:extLst>
          </p:nvPr>
        </p:nvGraphicFramePr>
        <p:xfrm>
          <a:off x="6858002" y="966121"/>
          <a:ext cx="45720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848527D2-3F90-B8CA-D6A0-66FD25FA47C4}"/>
              </a:ext>
            </a:extLst>
          </p:cNvPr>
          <p:cNvSpPr txBox="1"/>
          <p:nvPr/>
        </p:nvSpPr>
        <p:spPr>
          <a:xfrm>
            <a:off x="381000" y="6459379"/>
            <a:ext cx="4419600" cy="246221"/>
          </a:xfrm>
          <a:prstGeom prst="rect">
            <a:avLst/>
          </a:prstGeom>
          <a:noFill/>
        </p:spPr>
        <p:txBody>
          <a:bodyPr wrap="square" rtlCol="0">
            <a:spAutoFit/>
          </a:bodyPr>
          <a:lstStyle/>
          <a:p>
            <a:r>
              <a:rPr lang="en-US" sz="1000" dirty="0"/>
              <a:t>Source: Real Capital Analytics, Federal Reserve</a:t>
            </a:r>
          </a:p>
        </p:txBody>
      </p:sp>
      <p:graphicFrame>
        <p:nvGraphicFramePr>
          <p:cNvPr id="4" name="Chart 3">
            <a:extLst>
              <a:ext uri="{FF2B5EF4-FFF2-40B4-BE49-F238E27FC236}">
                <a16:creationId xmlns:a16="http://schemas.microsoft.com/office/drawing/2014/main" id="{97A2B26E-9A5F-9FAB-4294-F7FC772AA747}"/>
              </a:ext>
            </a:extLst>
          </p:cNvPr>
          <p:cNvGraphicFramePr>
            <a:graphicFrameLocks/>
          </p:cNvGraphicFramePr>
          <p:nvPr>
            <p:extLst>
              <p:ext uri="{D42A27DB-BD31-4B8C-83A1-F6EECF244321}">
                <p14:modId xmlns:p14="http://schemas.microsoft.com/office/powerpoint/2010/main" val="4241006687"/>
              </p:ext>
            </p:extLst>
          </p:nvPr>
        </p:nvGraphicFramePr>
        <p:xfrm>
          <a:off x="7239000" y="1664215"/>
          <a:ext cx="4724400" cy="4795163"/>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7">
            <a:extLst>
              <a:ext uri="{FF2B5EF4-FFF2-40B4-BE49-F238E27FC236}">
                <a16:creationId xmlns:a16="http://schemas.microsoft.com/office/drawing/2014/main" id="{E066187A-96B6-C41F-1FA5-A5C20C016252}"/>
              </a:ext>
            </a:extLst>
          </p:cNvPr>
          <p:cNvSpPr txBox="1"/>
          <p:nvPr/>
        </p:nvSpPr>
        <p:spPr>
          <a:xfrm>
            <a:off x="8077200" y="1134468"/>
            <a:ext cx="31242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US Debt Originations in Bn</a:t>
            </a:r>
          </a:p>
        </p:txBody>
      </p:sp>
      <p:sp>
        <p:nvSpPr>
          <p:cNvPr id="6" name="Text Placeholder 2">
            <a:extLst>
              <a:ext uri="{FF2B5EF4-FFF2-40B4-BE49-F238E27FC236}">
                <a16:creationId xmlns:a16="http://schemas.microsoft.com/office/drawing/2014/main" id="{2AFAE249-8865-51F3-5E0E-4A65592A0339}"/>
              </a:ext>
            </a:extLst>
          </p:cNvPr>
          <p:cNvSpPr txBox="1">
            <a:spLocks/>
          </p:cNvSpPr>
          <p:nvPr/>
        </p:nvSpPr>
        <p:spPr>
          <a:xfrm>
            <a:off x="212690" y="1411467"/>
            <a:ext cx="6248400" cy="5715000"/>
          </a:xfrm>
          <a:prstGeom prst="rect">
            <a:avLst/>
          </a:prstGeom>
        </p:spPr>
        <p:txBody>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accent5"/>
                </a:solidFill>
              </a:rPr>
              <a:t>Higher borrowing costs and reduced availability of financing </a:t>
            </a:r>
          </a:p>
          <a:p>
            <a:pPr lvl="1">
              <a:spcBef>
                <a:spcPts val="600"/>
              </a:spcBef>
              <a:spcAft>
                <a:spcPts val="600"/>
              </a:spcAft>
            </a:pPr>
            <a:r>
              <a:rPr lang="en-US" sz="2000" dirty="0"/>
              <a:t>Regional and larger bank pull-back: At over 60% banks represent the largest share of CRE loans outstanding </a:t>
            </a:r>
          </a:p>
          <a:p>
            <a:pPr lvl="1">
              <a:spcBef>
                <a:spcPts val="600"/>
              </a:spcBef>
              <a:spcAft>
                <a:spcPts val="600"/>
              </a:spcAft>
            </a:pPr>
            <a:r>
              <a:rPr lang="en-US" sz="2000" dirty="0"/>
              <a:t>Stricter liquidity and capital requirements have forced banks to rein in their lending activities as such banks have limited ability to originate new loans or re-finance existing loans.</a:t>
            </a:r>
          </a:p>
          <a:p>
            <a:pPr lvl="1">
              <a:spcBef>
                <a:spcPts val="600"/>
              </a:spcBef>
              <a:spcAft>
                <a:spcPts val="600"/>
              </a:spcAft>
            </a:pPr>
            <a:r>
              <a:rPr lang="en-US" sz="2000" dirty="0"/>
              <a:t>Bank failures such as Silicon Valley Bank, Signature Bank, and First Republic, further exacerbating bank retrenchment</a:t>
            </a:r>
          </a:p>
          <a:p>
            <a:pPr lvl="1">
              <a:spcBef>
                <a:spcPts val="600"/>
              </a:spcBef>
              <a:spcAft>
                <a:spcPts val="600"/>
              </a:spcAft>
            </a:pPr>
            <a:r>
              <a:rPr lang="en-US" sz="2000" dirty="0"/>
              <a:t>Traditional lenders being much more selective </a:t>
            </a:r>
          </a:p>
          <a:p>
            <a:pPr marL="312737" lvl="1" indent="0">
              <a:spcBef>
                <a:spcPts val="600"/>
              </a:spcBef>
              <a:spcAft>
                <a:spcPts val="600"/>
              </a:spcAft>
              <a:buFont typeface="Arial" panose="020B0604020202020204" pitchFamily="34" charset="0"/>
              <a:buNone/>
            </a:pPr>
            <a:endParaRPr lang="en-US" sz="2000" dirty="0"/>
          </a:p>
          <a:p>
            <a:pPr>
              <a:spcBef>
                <a:spcPts val="900"/>
              </a:spcBef>
            </a:pPr>
            <a:endParaRPr lang="en-US" sz="1800" dirty="0"/>
          </a:p>
        </p:txBody>
      </p:sp>
    </p:spTree>
    <p:custDataLst>
      <p:tags r:id="rId1"/>
    </p:custDataLst>
    <p:extLst>
      <p:ext uri="{BB962C8B-B14F-4D97-AF65-F5344CB8AC3E}">
        <p14:creationId xmlns:p14="http://schemas.microsoft.com/office/powerpoint/2010/main" val="3563312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190500" y="261505"/>
            <a:ext cx="11811000" cy="957695"/>
          </a:xfrm>
        </p:spPr>
        <p:txBody>
          <a:bodyPr/>
          <a:lstStyle/>
          <a:p>
            <a:r>
              <a:rPr lang="en-US" dirty="0"/>
              <a:t>Transaction Market Stalled</a:t>
            </a:r>
          </a:p>
        </p:txBody>
      </p:sp>
      <p:sp>
        <p:nvSpPr>
          <p:cNvPr id="6" name="TextBox 5">
            <a:extLst>
              <a:ext uri="{FF2B5EF4-FFF2-40B4-BE49-F238E27FC236}">
                <a16:creationId xmlns:a16="http://schemas.microsoft.com/office/drawing/2014/main" id="{A47B5944-B1F3-5555-B7A3-0E23C0EB5926}"/>
              </a:ext>
            </a:extLst>
          </p:cNvPr>
          <p:cNvSpPr txBox="1"/>
          <p:nvPr/>
        </p:nvSpPr>
        <p:spPr>
          <a:xfrm>
            <a:off x="216656" y="6609778"/>
            <a:ext cx="5638800" cy="230832"/>
          </a:xfrm>
          <a:prstGeom prst="rect">
            <a:avLst/>
          </a:prstGeom>
          <a:noFill/>
        </p:spPr>
        <p:txBody>
          <a:bodyPr wrap="square" rtlCol="0">
            <a:spAutoFit/>
          </a:bodyPr>
          <a:lstStyle/>
          <a:p>
            <a:r>
              <a:rPr lang="en-US" sz="900"/>
              <a:t>Source: MSCI Real Assets, </a:t>
            </a:r>
            <a:r>
              <a:rPr lang="en-US" sz="900" err="1"/>
              <a:t>SitusAMC</a:t>
            </a:r>
            <a:r>
              <a:rPr lang="en-US" sz="900"/>
              <a:t> Insights</a:t>
            </a:r>
          </a:p>
        </p:txBody>
      </p:sp>
      <p:graphicFrame>
        <p:nvGraphicFramePr>
          <p:cNvPr id="4" name="Chart 3">
            <a:extLst>
              <a:ext uri="{FF2B5EF4-FFF2-40B4-BE49-F238E27FC236}">
                <a16:creationId xmlns:a16="http://schemas.microsoft.com/office/drawing/2014/main" id="{6BC3AB9B-A6C4-AC11-3C49-9DB97690F44C}"/>
              </a:ext>
            </a:extLst>
          </p:cNvPr>
          <p:cNvGraphicFramePr>
            <a:graphicFrameLocks/>
          </p:cNvGraphicFramePr>
          <p:nvPr>
            <p:extLst>
              <p:ext uri="{D42A27DB-BD31-4B8C-83A1-F6EECF244321}">
                <p14:modId xmlns:p14="http://schemas.microsoft.com/office/powerpoint/2010/main" val="56243317"/>
              </p:ext>
            </p:extLst>
          </p:nvPr>
        </p:nvGraphicFramePr>
        <p:xfrm>
          <a:off x="430927" y="4333388"/>
          <a:ext cx="5913453" cy="2209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6">
            <a:extLst>
              <a:ext uri="{FF2B5EF4-FFF2-40B4-BE49-F238E27FC236}">
                <a16:creationId xmlns:a16="http://schemas.microsoft.com/office/drawing/2014/main" id="{47CBBA9B-8BF6-E819-3271-735FE0EE5EB4}"/>
              </a:ext>
            </a:extLst>
          </p:cNvPr>
          <p:cNvSpPr txBox="1"/>
          <p:nvPr/>
        </p:nvSpPr>
        <p:spPr>
          <a:xfrm>
            <a:off x="2286000" y="4048141"/>
            <a:ext cx="277569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Transaction Volume in Bn</a:t>
            </a:r>
          </a:p>
        </p:txBody>
      </p:sp>
      <p:grpSp>
        <p:nvGrpSpPr>
          <p:cNvPr id="12" name="Group 11">
            <a:extLst>
              <a:ext uri="{FF2B5EF4-FFF2-40B4-BE49-F238E27FC236}">
                <a16:creationId xmlns:a16="http://schemas.microsoft.com/office/drawing/2014/main" id="{8B711422-D3AE-2718-1178-B66790610941}"/>
              </a:ext>
            </a:extLst>
          </p:cNvPr>
          <p:cNvGrpSpPr/>
          <p:nvPr/>
        </p:nvGrpSpPr>
        <p:grpSpPr>
          <a:xfrm>
            <a:off x="6673989" y="843601"/>
            <a:ext cx="5246587" cy="5627998"/>
            <a:chOff x="3472706" y="2264714"/>
            <a:chExt cx="5246587" cy="3760818"/>
          </a:xfrm>
        </p:grpSpPr>
        <p:sp>
          <p:nvSpPr>
            <p:cNvPr id="13" name="TextBox 12">
              <a:extLst>
                <a:ext uri="{FF2B5EF4-FFF2-40B4-BE49-F238E27FC236}">
                  <a16:creationId xmlns:a16="http://schemas.microsoft.com/office/drawing/2014/main" id="{F13227FE-C7AF-879C-B8C1-2E505A6B8A18}"/>
                </a:ext>
              </a:extLst>
            </p:cNvPr>
            <p:cNvSpPr txBox="1"/>
            <p:nvPr/>
          </p:nvSpPr>
          <p:spPr>
            <a:xfrm>
              <a:off x="3962399" y="2264714"/>
              <a:ext cx="4457700" cy="226233"/>
            </a:xfrm>
            <a:prstGeom prst="rect">
              <a:avLst/>
            </a:prstGeom>
            <a:noFill/>
          </p:spPr>
          <p:txBody>
            <a:bodyPr wrap="square" rtlCol="0">
              <a:spAutoFit/>
            </a:bodyPr>
            <a:lstStyle/>
            <a:p>
              <a:r>
                <a:rPr lang="en-US" sz="1600" b="1" dirty="0">
                  <a:solidFill>
                    <a:schemeClr val="accent5"/>
                  </a:solidFill>
                </a:rPr>
                <a:t>U.S. Transaction Volume By Property Type</a:t>
              </a:r>
            </a:p>
          </p:txBody>
        </p:sp>
        <p:pic>
          <p:nvPicPr>
            <p:cNvPr id="14" name="Picture 13">
              <a:extLst>
                <a:ext uri="{FF2B5EF4-FFF2-40B4-BE49-F238E27FC236}">
                  <a16:creationId xmlns:a16="http://schemas.microsoft.com/office/drawing/2014/main" id="{FE5ECB09-B5DD-48D2-4A3A-56F05B796542}"/>
                </a:ext>
              </a:extLst>
            </p:cNvPr>
            <p:cNvPicPr>
              <a:picLocks noChangeAspect="1"/>
            </p:cNvPicPr>
            <p:nvPr/>
          </p:nvPicPr>
          <p:blipFill>
            <a:blip r:embed="rId3"/>
            <a:stretch>
              <a:fillRect/>
            </a:stretch>
          </p:blipFill>
          <p:spPr>
            <a:xfrm>
              <a:off x="3472706" y="2857073"/>
              <a:ext cx="5246587" cy="2706794"/>
            </a:xfrm>
            <a:prstGeom prst="rect">
              <a:avLst/>
            </a:prstGeom>
          </p:spPr>
        </p:pic>
        <p:sp>
          <p:nvSpPr>
            <p:cNvPr id="15" name="TextBox 14">
              <a:extLst>
                <a:ext uri="{FF2B5EF4-FFF2-40B4-BE49-F238E27FC236}">
                  <a16:creationId xmlns:a16="http://schemas.microsoft.com/office/drawing/2014/main" id="{B5D57DA0-B1AB-F809-F0EF-E0D5A5BEEC6F}"/>
                </a:ext>
              </a:extLst>
            </p:cNvPr>
            <p:cNvSpPr txBox="1"/>
            <p:nvPr/>
          </p:nvSpPr>
          <p:spPr>
            <a:xfrm>
              <a:off x="4505129" y="5610034"/>
              <a:ext cx="3181739" cy="415498"/>
            </a:xfrm>
            <a:prstGeom prst="rect">
              <a:avLst/>
            </a:prstGeom>
            <a:noFill/>
          </p:spPr>
          <p:txBody>
            <a:bodyPr wrap="square" rtlCol="0">
              <a:spAutoFit/>
            </a:bodyPr>
            <a:lstStyle/>
            <a:p>
              <a:pPr algn="l" fontAlgn="base"/>
              <a:r>
                <a:rPr lang="en-US" sz="1050" b="0" i="0">
                  <a:solidFill>
                    <a:srgbClr val="00008B"/>
                  </a:solidFill>
                  <a:effectLst/>
                </a:rPr>
                <a:t>U.S. Total         </a:t>
              </a:r>
              <a:r>
                <a:rPr lang="en-US" sz="1050" b="0" i="0">
                  <a:solidFill>
                    <a:srgbClr val="6495ED"/>
                  </a:solidFill>
                  <a:effectLst/>
                </a:rPr>
                <a:t>U.S. Apartment         </a:t>
              </a:r>
              <a:r>
                <a:rPr lang="en-US" sz="1050" b="0" i="0">
                  <a:solidFill>
                    <a:srgbClr val="FFA500"/>
                  </a:solidFill>
                  <a:effectLst/>
                </a:rPr>
                <a:t>U.S. Industrial</a:t>
              </a:r>
            </a:p>
            <a:p>
              <a:pPr algn="l" fontAlgn="base"/>
              <a:r>
                <a:rPr lang="en-US" sz="1050" b="0" i="0">
                  <a:solidFill>
                    <a:srgbClr val="FF0000"/>
                  </a:solidFill>
                  <a:effectLst/>
                </a:rPr>
                <a:t>           U.S. Office                 </a:t>
              </a:r>
              <a:r>
                <a:rPr lang="en-US" sz="1050" b="0" i="0">
                  <a:solidFill>
                    <a:srgbClr val="006400"/>
                  </a:solidFill>
                  <a:effectLst/>
                </a:rPr>
                <a:t>U.S. Retail</a:t>
              </a:r>
            </a:p>
          </p:txBody>
        </p:sp>
      </p:grpSp>
      <p:sp>
        <p:nvSpPr>
          <p:cNvPr id="16" name="Text Placeholder 2">
            <a:extLst>
              <a:ext uri="{FF2B5EF4-FFF2-40B4-BE49-F238E27FC236}">
                <a16:creationId xmlns:a16="http://schemas.microsoft.com/office/drawing/2014/main" id="{70835ADE-103E-7D58-90B0-001602068292}"/>
              </a:ext>
            </a:extLst>
          </p:cNvPr>
          <p:cNvSpPr txBox="1">
            <a:spLocks/>
          </p:cNvSpPr>
          <p:nvPr/>
        </p:nvSpPr>
        <p:spPr>
          <a:xfrm>
            <a:off x="145910" y="990600"/>
            <a:ext cx="6483489" cy="2667000"/>
          </a:xfrm>
          <a:prstGeom prst="rect">
            <a:avLst/>
          </a:prstGeom>
        </p:spPr>
        <p:txBody>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accent5"/>
                </a:solidFill>
              </a:rPr>
              <a:t>Real estate market facing significant liquidity challenges</a:t>
            </a:r>
          </a:p>
          <a:p>
            <a:pPr lvl="1">
              <a:spcBef>
                <a:spcPts val="600"/>
              </a:spcBef>
              <a:spcAft>
                <a:spcPts val="600"/>
              </a:spcAft>
            </a:pPr>
            <a:r>
              <a:rPr lang="en-US" sz="2000" dirty="0"/>
              <a:t>Deal volume remains tepid in Q2 2024, after weak 2023  </a:t>
            </a:r>
          </a:p>
          <a:p>
            <a:pPr lvl="1">
              <a:spcBef>
                <a:spcPts val="600"/>
              </a:spcBef>
              <a:spcAft>
                <a:spcPts val="600"/>
              </a:spcAft>
            </a:pPr>
            <a:r>
              <a:rPr lang="en-US" sz="2000" dirty="0"/>
              <a:t>Bid/ask spreads have widened</a:t>
            </a:r>
          </a:p>
          <a:p>
            <a:pPr lvl="1">
              <a:spcBef>
                <a:spcPts val="600"/>
              </a:spcBef>
              <a:spcAft>
                <a:spcPts val="600"/>
              </a:spcAft>
            </a:pPr>
            <a:r>
              <a:rPr lang="en-US" sz="2000" dirty="0"/>
              <a:t>Uncertainty on financings and valuations</a:t>
            </a:r>
          </a:p>
          <a:p>
            <a:pPr lvl="1">
              <a:spcBef>
                <a:spcPts val="600"/>
              </a:spcBef>
              <a:spcAft>
                <a:spcPts val="600"/>
              </a:spcAft>
            </a:pPr>
            <a:r>
              <a:rPr lang="en-US" sz="2000" dirty="0"/>
              <a:t>Limited availability of debt</a:t>
            </a:r>
          </a:p>
          <a:p>
            <a:pPr>
              <a:spcBef>
                <a:spcPts val="900"/>
              </a:spcBef>
            </a:pPr>
            <a:endParaRPr lang="en-US" sz="1800" dirty="0"/>
          </a:p>
        </p:txBody>
      </p:sp>
    </p:spTree>
    <p:extLst>
      <p:ext uri="{BB962C8B-B14F-4D97-AF65-F5344CB8AC3E}">
        <p14:creationId xmlns:p14="http://schemas.microsoft.com/office/powerpoint/2010/main" val="2569449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190500" y="261505"/>
            <a:ext cx="11811000" cy="805295"/>
          </a:xfrm>
        </p:spPr>
        <p:txBody>
          <a:bodyPr/>
          <a:lstStyle/>
          <a:p>
            <a:r>
              <a:rPr lang="en-US" dirty="0"/>
              <a:t>Property Values Below Pre-Covid Levels</a:t>
            </a:r>
          </a:p>
        </p:txBody>
      </p:sp>
      <p:sp>
        <p:nvSpPr>
          <p:cNvPr id="6" name="TextBox 5">
            <a:extLst>
              <a:ext uri="{FF2B5EF4-FFF2-40B4-BE49-F238E27FC236}">
                <a16:creationId xmlns:a16="http://schemas.microsoft.com/office/drawing/2014/main" id="{A47B5944-B1F3-5555-B7A3-0E23C0EB5926}"/>
              </a:ext>
            </a:extLst>
          </p:cNvPr>
          <p:cNvSpPr txBox="1"/>
          <p:nvPr/>
        </p:nvSpPr>
        <p:spPr>
          <a:xfrm>
            <a:off x="216656" y="6609778"/>
            <a:ext cx="5638800" cy="230832"/>
          </a:xfrm>
          <a:prstGeom prst="rect">
            <a:avLst/>
          </a:prstGeom>
          <a:noFill/>
        </p:spPr>
        <p:txBody>
          <a:bodyPr wrap="square" rtlCol="0">
            <a:spAutoFit/>
          </a:bodyPr>
          <a:lstStyle/>
          <a:p>
            <a:r>
              <a:rPr lang="en-US" sz="900" dirty="0"/>
              <a:t>Source: NCREIF</a:t>
            </a:r>
          </a:p>
        </p:txBody>
      </p:sp>
      <p:sp>
        <p:nvSpPr>
          <p:cNvPr id="15" name="Text Placeholder 2">
            <a:extLst>
              <a:ext uri="{FF2B5EF4-FFF2-40B4-BE49-F238E27FC236}">
                <a16:creationId xmlns:a16="http://schemas.microsoft.com/office/drawing/2014/main" id="{F33960CA-48D8-FDB4-7AAA-9B3F2510E617}"/>
              </a:ext>
            </a:extLst>
          </p:cNvPr>
          <p:cNvSpPr txBox="1">
            <a:spLocks/>
          </p:cNvSpPr>
          <p:nvPr/>
        </p:nvSpPr>
        <p:spPr>
          <a:xfrm>
            <a:off x="176098" y="1066800"/>
            <a:ext cx="11177702" cy="2362200"/>
          </a:xfrm>
          <a:prstGeom prst="rect">
            <a:avLst/>
          </a:prstGeom>
        </p:spPr>
        <p:txBody>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2400" b="1" dirty="0">
                <a:solidFill>
                  <a:schemeClr val="accent5"/>
                </a:solidFill>
              </a:rPr>
              <a:t>Post-pandemic gains effectively wiped out </a:t>
            </a:r>
          </a:p>
          <a:p>
            <a:pPr lvl="1">
              <a:spcBef>
                <a:spcPts val="600"/>
              </a:spcBef>
              <a:spcAft>
                <a:spcPts val="600"/>
              </a:spcAft>
            </a:pPr>
            <a:r>
              <a:rPr lang="en-US" sz="1800" dirty="0"/>
              <a:t>The market value of properties in </a:t>
            </a:r>
            <a:r>
              <a:rPr lang="en-US" sz="1800" dirty="0" err="1"/>
              <a:t>NPI</a:t>
            </a:r>
            <a:r>
              <a:rPr lang="en-US" sz="1800" dirty="0"/>
              <a:t> declined for eight straight quarter and returns were negative for the seventh straight quarter</a:t>
            </a:r>
          </a:p>
          <a:p>
            <a:pPr lvl="1">
              <a:spcBef>
                <a:spcPts val="600"/>
              </a:spcBef>
              <a:spcAft>
                <a:spcPts val="600"/>
              </a:spcAft>
            </a:pPr>
            <a:r>
              <a:rPr lang="en-US" sz="1800" dirty="0"/>
              <a:t>Third most significant period of value declines in the 45-year history of NCREIF Property Index</a:t>
            </a:r>
          </a:p>
          <a:p>
            <a:pPr lvl="2">
              <a:spcAft>
                <a:spcPts val="600"/>
              </a:spcAft>
            </a:pPr>
            <a:r>
              <a:rPr lang="en-US" sz="1800" dirty="0"/>
              <a:t>Decline of approximately 16% since the peak in Q2 2022 versus approximately 30% during the </a:t>
            </a:r>
            <a:r>
              <a:rPr lang="en-US" sz="1800" dirty="0" err="1"/>
              <a:t>GFC</a:t>
            </a:r>
            <a:endParaRPr lang="en-US" sz="1800" dirty="0"/>
          </a:p>
          <a:p>
            <a:pPr lvl="1">
              <a:spcBef>
                <a:spcPts val="600"/>
              </a:spcBef>
              <a:spcAft>
                <a:spcPts val="600"/>
              </a:spcAft>
            </a:pPr>
            <a:r>
              <a:rPr lang="en-US" sz="1800" dirty="0"/>
              <a:t>Unlike other two periods, this downturn was not preceded by nor coincided with a recession</a:t>
            </a:r>
          </a:p>
          <a:p>
            <a:pPr marL="312737" lvl="1" indent="0">
              <a:spcBef>
                <a:spcPts val="600"/>
              </a:spcBef>
              <a:spcAft>
                <a:spcPts val="600"/>
              </a:spcAft>
              <a:buNone/>
            </a:pPr>
            <a:endParaRPr lang="en-US" sz="1800" dirty="0"/>
          </a:p>
          <a:p>
            <a:pPr marL="312737" lvl="1" indent="0">
              <a:spcBef>
                <a:spcPts val="600"/>
              </a:spcBef>
              <a:spcAft>
                <a:spcPts val="600"/>
              </a:spcAft>
              <a:buNone/>
            </a:pPr>
            <a:endParaRPr lang="en-US" sz="2000" dirty="0"/>
          </a:p>
          <a:p>
            <a:pPr marL="312737" lvl="1" indent="0">
              <a:spcBef>
                <a:spcPts val="600"/>
              </a:spcBef>
              <a:spcAft>
                <a:spcPts val="600"/>
              </a:spcAft>
              <a:buFont typeface="Arial" panose="020B0604020202020204" pitchFamily="34" charset="0"/>
              <a:buNone/>
            </a:pPr>
            <a:endParaRPr lang="en-US" sz="2000" dirty="0"/>
          </a:p>
          <a:p>
            <a:pPr>
              <a:spcBef>
                <a:spcPts val="900"/>
              </a:spcBef>
            </a:pPr>
            <a:endParaRPr lang="en-US" sz="1800" dirty="0"/>
          </a:p>
        </p:txBody>
      </p:sp>
      <p:graphicFrame>
        <p:nvGraphicFramePr>
          <p:cNvPr id="20" name="Chart 19">
            <a:extLst>
              <a:ext uri="{FF2B5EF4-FFF2-40B4-BE49-F238E27FC236}">
                <a16:creationId xmlns:a16="http://schemas.microsoft.com/office/drawing/2014/main" id="{B410F30A-05C1-AA7D-B571-50F7E6308B7B}"/>
              </a:ext>
            </a:extLst>
          </p:cNvPr>
          <p:cNvGraphicFramePr>
            <a:graphicFrameLocks/>
          </p:cNvGraphicFramePr>
          <p:nvPr>
            <p:extLst>
              <p:ext uri="{D42A27DB-BD31-4B8C-83A1-F6EECF244321}">
                <p14:modId xmlns:p14="http://schemas.microsoft.com/office/powerpoint/2010/main" val="2121017082"/>
              </p:ext>
            </p:extLst>
          </p:nvPr>
        </p:nvGraphicFramePr>
        <p:xfrm>
          <a:off x="354749" y="3709098"/>
          <a:ext cx="10820400" cy="2900680"/>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a:extLst>
              <a:ext uri="{FF2B5EF4-FFF2-40B4-BE49-F238E27FC236}">
                <a16:creationId xmlns:a16="http://schemas.microsoft.com/office/drawing/2014/main" id="{C4535F47-B494-0DE7-4FA4-ED953CED5D92}"/>
              </a:ext>
            </a:extLst>
          </p:cNvPr>
          <p:cNvSpPr txBox="1"/>
          <p:nvPr/>
        </p:nvSpPr>
        <p:spPr>
          <a:xfrm>
            <a:off x="3505200" y="3539821"/>
            <a:ext cx="4114800" cy="338554"/>
          </a:xfrm>
          <a:prstGeom prst="rect">
            <a:avLst/>
          </a:prstGeom>
          <a:noFill/>
        </p:spPr>
        <p:txBody>
          <a:bodyPr wrap="square" rtlCol="0">
            <a:spAutoFit/>
          </a:bodyPr>
          <a:lstStyle/>
          <a:p>
            <a:pPr algn="ctr"/>
            <a:r>
              <a:rPr lang="en-US" sz="1600" b="1" dirty="0" err="1">
                <a:solidFill>
                  <a:schemeClr val="accent5"/>
                </a:solidFill>
              </a:rPr>
              <a:t>NPI</a:t>
            </a:r>
            <a:r>
              <a:rPr lang="en-US" sz="1600" b="1" dirty="0">
                <a:solidFill>
                  <a:schemeClr val="accent5"/>
                </a:solidFill>
              </a:rPr>
              <a:t> Historical Returns</a:t>
            </a:r>
          </a:p>
        </p:txBody>
      </p:sp>
    </p:spTree>
    <p:extLst>
      <p:ext uri="{BB962C8B-B14F-4D97-AF65-F5344CB8AC3E}">
        <p14:creationId xmlns:p14="http://schemas.microsoft.com/office/powerpoint/2010/main" val="368818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a:xfrm>
            <a:off x="-50044" y="298215"/>
            <a:ext cx="11811000" cy="805295"/>
          </a:xfrm>
        </p:spPr>
        <p:txBody>
          <a:bodyPr/>
          <a:lstStyle/>
          <a:p>
            <a:r>
              <a:rPr lang="en-US" dirty="0"/>
              <a:t>Significant Disparities Across Sectors</a:t>
            </a:r>
          </a:p>
        </p:txBody>
      </p:sp>
      <p:sp>
        <p:nvSpPr>
          <p:cNvPr id="6" name="TextBox 5">
            <a:extLst>
              <a:ext uri="{FF2B5EF4-FFF2-40B4-BE49-F238E27FC236}">
                <a16:creationId xmlns:a16="http://schemas.microsoft.com/office/drawing/2014/main" id="{A47B5944-B1F3-5555-B7A3-0E23C0EB5926}"/>
              </a:ext>
            </a:extLst>
          </p:cNvPr>
          <p:cNvSpPr txBox="1"/>
          <p:nvPr/>
        </p:nvSpPr>
        <p:spPr>
          <a:xfrm>
            <a:off x="216656" y="6609778"/>
            <a:ext cx="5638800" cy="230832"/>
          </a:xfrm>
          <a:prstGeom prst="rect">
            <a:avLst/>
          </a:prstGeom>
          <a:noFill/>
        </p:spPr>
        <p:txBody>
          <a:bodyPr wrap="square" rtlCol="0">
            <a:spAutoFit/>
          </a:bodyPr>
          <a:lstStyle/>
          <a:p>
            <a:r>
              <a:rPr lang="en-US" sz="900" dirty="0"/>
              <a:t>Source: NCREIF</a:t>
            </a:r>
          </a:p>
        </p:txBody>
      </p:sp>
      <p:sp>
        <p:nvSpPr>
          <p:cNvPr id="15" name="Text Placeholder 2">
            <a:extLst>
              <a:ext uri="{FF2B5EF4-FFF2-40B4-BE49-F238E27FC236}">
                <a16:creationId xmlns:a16="http://schemas.microsoft.com/office/drawing/2014/main" id="{F33960CA-48D8-FDB4-7AAA-9B3F2510E617}"/>
              </a:ext>
            </a:extLst>
          </p:cNvPr>
          <p:cNvSpPr txBox="1">
            <a:spLocks/>
          </p:cNvSpPr>
          <p:nvPr/>
        </p:nvSpPr>
        <p:spPr>
          <a:xfrm>
            <a:off x="173294" y="1434251"/>
            <a:ext cx="10418506" cy="2299547"/>
          </a:xfrm>
          <a:prstGeom prst="rect">
            <a:avLst/>
          </a:prstGeom>
        </p:spPr>
        <p:txBody>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600"/>
              </a:spcBef>
              <a:spcAft>
                <a:spcPts val="600"/>
              </a:spcAft>
            </a:pPr>
            <a:r>
              <a:rPr lang="en-US" sz="1800" dirty="0"/>
              <a:t>Industrial strongest performer across all periods and only positive sector during pandemic with 4.1% return</a:t>
            </a:r>
          </a:p>
          <a:p>
            <a:pPr lvl="1">
              <a:spcBef>
                <a:spcPts val="600"/>
              </a:spcBef>
              <a:spcAft>
                <a:spcPts val="600"/>
              </a:spcAft>
            </a:pPr>
            <a:r>
              <a:rPr lang="en-US" sz="1800" dirty="0"/>
              <a:t>Retail most impacted during Covid, down 4.3%, but strongest performer in current environment at -0.3%</a:t>
            </a:r>
          </a:p>
          <a:p>
            <a:pPr lvl="1">
              <a:spcBef>
                <a:spcPts val="600"/>
              </a:spcBef>
              <a:spcAft>
                <a:spcPts val="600"/>
              </a:spcAft>
            </a:pPr>
            <a:r>
              <a:rPr lang="en-US" sz="1800" dirty="0"/>
              <a:t>Office underperformed post pandemic and continues to face significant headwinds</a:t>
            </a:r>
          </a:p>
          <a:p>
            <a:pPr lvl="1">
              <a:spcBef>
                <a:spcPts val="600"/>
              </a:spcBef>
              <a:spcAft>
                <a:spcPts val="600"/>
              </a:spcAft>
            </a:pPr>
            <a:r>
              <a:rPr lang="en-US" sz="1800" dirty="0"/>
              <a:t>Apartments also strong performer post Covid and currently facing challenges</a:t>
            </a:r>
            <a:endParaRPr lang="en-US" sz="2000" dirty="0"/>
          </a:p>
          <a:p>
            <a:pPr marL="312737" lvl="1" indent="0">
              <a:spcBef>
                <a:spcPts val="600"/>
              </a:spcBef>
              <a:spcAft>
                <a:spcPts val="600"/>
              </a:spcAft>
              <a:buFont typeface="Arial" panose="020B0604020202020204" pitchFamily="34" charset="0"/>
              <a:buNone/>
            </a:pPr>
            <a:endParaRPr lang="en-US" sz="2000" dirty="0"/>
          </a:p>
          <a:p>
            <a:pPr>
              <a:spcBef>
                <a:spcPts val="900"/>
              </a:spcBef>
            </a:pPr>
            <a:endParaRPr lang="en-US" sz="1800" dirty="0"/>
          </a:p>
        </p:txBody>
      </p:sp>
      <p:graphicFrame>
        <p:nvGraphicFramePr>
          <p:cNvPr id="3" name="Chart 2">
            <a:extLst>
              <a:ext uri="{FF2B5EF4-FFF2-40B4-BE49-F238E27FC236}">
                <a16:creationId xmlns:a16="http://schemas.microsoft.com/office/drawing/2014/main" id="{799091D2-C4D5-9C13-2F93-E924C9D7CB0E}"/>
              </a:ext>
            </a:extLst>
          </p:cNvPr>
          <p:cNvGraphicFramePr>
            <a:graphicFrameLocks/>
          </p:cNvGraphicFramePr>
          <p:nvPr>
            <p:extLst>
              <p:ext uri="{D42A27DB-BD31-4B8C-83A1-F6EECF244321}">
                <p14:modId xmlns:p14="http://schemas.microsoft.com/office/powerpoint/2010/main" val="3240854774"/>
              </p:ext>
            </p:extLst>
          </p:nvPr>
        </p:nvGraphicFramePr>
        <p:xfrm>
          <a:off x="533400" y="3713478"/>
          <a:ext cx="10515600" cy="250852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E7CC3BD-14B8-0E38-80E4-E8ED433ECF42}"/>
              </a:ext>
            </a:extLst>
          </p:cNvPr>
          <p:cNvSpPr txBox="1"/>
          <p:nvPr/>
        </p:nvSpPr>
        <p:spPr>
          <a:xfrm>
            <a:off x="1524000" y="6096000"/>
            <a:ext cx="9296400" cy="369332"/>
          </a:xfrm>
          <a:prstGeom prst="rect">
            <a:avLst/>
          </a:prstGeom>
          <a:noFill/>
        </p:spPr>
        <p:txBody>
          <a:bodyPr wrap="square" rtlCol="0">
            <a:spAutoFit/>
          </a:bodyPr>
          <a:lstStyle/>
          <a:p>
            <a:r>
              <a:rPr lang="en-US" dirty="0"/>
              <a:t>Q3 2022 – Q2 2024		Q4 2020 – Q2 2022	Q1 2020 – Q3 2020</a:t>
            </a:r>
          </a:p>
        </p:txBody>
      </p:sp>
      <p:sp>
        <p:nvSpPr>
          <p:cNvPr id="5" name="Text Placeholder 2">
            <a:extLst>
              <a:ext uri="{FF2B5EF4-FFF2-40B4-BE49-F238E27FC236}">
                <a16:creationId xmlns:a16="http://schemas.microsoft.com/office/drawing/2014/main" id="{9FF723C0-46A1-C478-1CE4-AA2EF88CDCB7}"/>
              </a:ext>
            </a:extLst>
          </p:cNvPr>
          <p:cNvSpPr txBox="1">
            <a:spLocks/>
          </p:cNvSpPr>
          <p:nvPr/>
        </p:nvSpPr>
        <p:spPr>
          <a:xfrm>
            <a:off x="218768" y="970081"/>
            <a:ext cx="11811000" cy="439813"/>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solidFill>
              </a:rPr>
              <a:t>Bifurcation across real estate sectors - widest dispersion in over 40 years</a:t>
            </a:r>
          </a:p>
          <a:p>
            <a:pPr marL="0" indent="0">
              <a:buNone/>
            </a:pPr>
            <a:endParaRPr lang="en-US" sz="2400" b="1" dirty="0">
              <a:solidFill>
                <a:schemeClr val="accent5"/>
              </a:solidFill>
            </a:endParaRPr>
          </a:p>
        </p:txBody>
      </p:sp>
    </p:spTree>
    <p:extLst>
      <p:ext uri="{BB962C8B-B14F-4D97-AF65-F5344CB8AC3E}">
        <p14:creationId xmlns:p14="http://schemas.microsoft.com/office/powerpoint/2010/main" val="226636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Office–Most Challenging Property Sector</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194187" y="1647753"/>
            <a:ext cx="6511413" cy="4837378"/>
          </a:xfrm>
        </p:spPr>
        <p:txBody>
          <a:bodyPr/>
          <a:lstStyle/>
          <a:p>
            <a:pPr>
              <a:spcBef>
                <a:spcPts val="1200"/>
              </a:spcBef>
              <a:buFont typeface="Arial" panose="020B0604020202020204" pitchFamily="34" charset="0"/>
              <a:buChar char="−"/>
            </a:pPr>
            <a:r>
              <a:rPr lang="en-US" sz="1800" dirty="0"/>
              <a:t>WRH and other hybrid work habits have significantly impacted demand</a:t>
            </a:r>
          </a:p>
          <a:p>
            <a:pPr lvl="1">
              <a:spcBef>
                <a:spcPts val="1200"/>
              </a:spcBef>
              <a:buFont typeface="Arial" panose="020B0604020202020204" pitchFamily="34" charset="0"/>
              <a:buChar char="•"/>
            </a:pPr>
            <a:r>
              <a:rPr lang="en-US" sz="1600" dirty="0"/>
              <a:t>Hybrid work arrangements likely to be permanent </a:t>
            </a:r>
          </a:p>
          <a:p>
            <a:pPr lvl="1">
              <a:spcBef>
                <a:spcPts val="1200"/>
              </a:spcBef>
              <a:buFont typeface="Arial" panose="020B0604020202020204" pitchFamily="34" charset="0"/>
              <a:buChar char="•"/>
            </a:pPr>
            <a:r>
              <a:rPr lang="en-US" sz="1600" dirty="0"/>
              <a:t>Fully remote segment estimated at approximated 10-15%</a:t>
            </a:r>
          </a:p>
          <a:p>
            <a:pPr>
              <a:spcBef>
                <a:spcPts val="900"/>
              </a:spcBef>
              <a:buFont typeface="Arial" panose="020B0604020202020204" pitchFamily="34" charset="0"/>
              <a:buChar char="−"/>
            </a:pPr>
            <a:r>
              <a:rPr lang="en-US" sz="1800" dirty="0"/>
              <a:t>Anemic Return to Office (RTO) rates in most key U.S. cities</a:t>
            </a:r>
          </a:p>
          <a:p>
            <a:pPr>
              <a:spcBef>
                <a:spcPts val="900"/>
              </a:spcBef>
              <a:buFont typeface="Arial" panose="020B0604020202020204" pitchFamily="34" charset="0"/>
              <a:buChar char="−"/>
            </a:pPr>
            <a:r>
              <a:rPr lang="en-US" sz="1800" dirty="0"/>
              <a:t>Vacancy rates (approximately 20%) reached highest levels since early 1990s </a:t>
            </a:r>
          </a:p>
          <a:p>
            <a:pPr lvl="1">
              <a:spcBef>
                <a:spcPts val="300"/>
              </a:spcBef>
              <a:buFont typeface="Arial" panose="020B0604020202020204" pitchFamily="34" charset="0"/>
              <a:buChar char="•"/>
            </a:pPr>
            <a:r>
              <a:rPr lang="en-US" sz="1600" dirty="0"/>
              <a:t>Versus pre-Covid level of 12.5% and </a:t>
            </a:r>
            <a:r>
              <a:rPr lang="en-US" sz="1600" dirty="0" err="1"/>
              <a:t>GFC</a:t>
            </a:r>
            <a:r>
              <a:rPr lang="en-US" sz="1600" dirty="0"/>
              <a:t> at 16.5%</a:t>
            </a:r>
          </a:p>
          <a:p>
            <a:pPr lvl="1">
              <a:spcBef>
                <a:spcPts val="300"/>
              </a:spcBef>
              <a:buFont typeface="Arial" panose="020B0604020202020204" pitchFamily="34" charset="0"/>
              <a:buChar char="•"/>
            </a:pPr>
            <a:r>
              <a:rPr lang="en-US" sz="1600" dirty="0"/>
              <a:t>Sublease space reached record high in Q4</a:t>
            </a:r>
          </a:p>
          <a:p>
            <a:pPr lvl="1">
              <a:spcBef>
                <a:spcPts val="300"/>
              </a:spcBef>
              <a:buFont typeface="Arial" panose="020B0604020202020204" pitchFamily="34" charset="0"/>
              <a:buChar char="•"/>
            </a:pPr>
            <a:r>
              <a:rPr lang="en-US" sz="1600" dirty="0"/>
              <a:t>25% of office inventory (1.1b 2sq ft) will be obsolete by 2030</a:t>
            </a:r>
          </a:p>
          <a:p>
            <a:pPr>
              <a:spcBef>
                <a:spcPts val="900"/>
              </a:spcBef>
              <a:buFont typeface="Symbol" panose="05050102010706020507" pitchFamily="18" charset="2"/>
              <a:buChar char=""/>
            </a:pPr>
            <a:r>
              <a:rPr lang="en-US" sz="1800" dirty="0"/>
              <a:t>Landlords offering significant concessions to attract tenants</a:t>
            </a:r>
          </a:p>
          <a:p>
            <a:pPr>
              <a:spcBef>
                <a:spcPts val="1200"/>
              </a:spcBef>
              <a:buFont typeface="Symbol" panose="05050102010706020507" pitchFamily="18" charset="2"/>
              <a:buChar char=""/>
            </a:pPr>
            <a:r>
              <a:rPr lang="en-US" sz="1800" dirty="0"/>
              <a:t>Evidence of distress mounting as number of big office defaults rise</a:t>
            </a:r>
          </a:p>
          <a:p>
            <a:pPr>
              <a:spcBef>
                <a:spcPts val="1200"/>
              </a:spcBef>
              <a:buFont typeface="Symbol" panose="05050102010706020507" pitchFamily="18" charset="2"/>
              <a:buChar char=""/>
            </a:pPr>
            <a:r>
              <a:rPr lang="en-US" sz="1800" dirty="0"/>
              <a:t>Tighter credit markets</a:t>
            </a:r>
          </a:p>
          <a:p>
            <a:pPr marL="0" indent="0">
              <a:buNone/>
            </a:pPr>
            <a:endParaRPr lang="en-US" sz="1400" dirty="0"/>
          </a:p>
        </p:txBody>
      </p:sp>
      <p:sp>
        <p:nvSpPr>
          <p:cNvPr id="4" name="Text Placeholder 2">
            <a:extLst>
              <a:ext uri="{FF2B5EF4-FFF2-40B4-BE49-F238E27FC236}">
                <a16:creationId xmlns:a16="http://schemas.microsoft.com/office/drawing/2014/main" id="{969608F8-8F7B-4147-EC94-EEF63EE98A93}"/>
              </a:ext>
            </a:extLst>
          </p:cNvPr>
          <p:cNvSpPr txBox="1">
            <a:spLocks/>
          </p:cNvSpPr>
          <p:nvPr/>
        </p:nvSpPr>
        <p:spPr>
          <a:xfrm>
            <a:off x="218768" y="970081"/>
            <a:ext cx="11811000" cy="439813"/>
          </a:xfrm>
          <a:prstGeom prst="rect">
            <a:avLst/>
          </a:prstGeom>
        </p:spPr>
        <p:txBody>
          <a:bodyPr vert="horz" lIns="91440" tIns="45720" rIns="91440" bIns="45720" rtlCol="0">
            <a:noAutofit/>
          </a:bodyPr>
          <a:lstStyle>
            <a:lvl1pPr marL="290513" indent="-290513" algn="l" defTabSz="914400" rtl="0" eaLnBrk="1" latinLnBrk="0" hangingPunct="1">
              <a:lnSpc>
                <a:spcPct val="90000"/>
              </a:lnSpc>
              <a:spcBef>
                <a:spcPts val="1800"/>
              </a:spcBef>
              <a:buClr>
                <a:schemeClr val="accent5"/>
              </a:buClr>
              <a:buFont typeface="Symbol" panose="05050102010706020507" pitchFamily="18" charset="2"/>
              <a:buChar char="·"/>
              <a:defRPr sz="2800" kern="1200" baseline="0">
                <a:solidFill>
                  <a:schemeClr val="tx1"/>
                </a:solidFill>
                <a:latin typeface="+mn-lt"/>
                <a:ea typeface="+mn-ea"/>
                <a:cs typeface="+mn-cs"/>
              </a:defRPr>
            </a:lvl1pPr>
            <a:lvl2pPr marL="574675" indent="-261938" algn="l" defTabSz="914400" rtl="0" eaLnBrk="1" latinLnBrk="0" hangingPunct="1">
              <a:lnSpc>
                <a:spcPct val="90000"/>
              </a:lnSpc>
              <a:spcBef>
                <a:spcPts val="900"/>
              </a:spcBef>
              <a:buClr>
                <a:schemeClr val="accent5"/>
              </a:buClr>
              <a:buFont typeface="Arial" panose="020B0604020202020204" pitchFamily="34" charset="0"/>
              <a:buChar char="–"/>
              <a:defRPr sz="2400" kern="1200">
                <a:solidFill>
                  <a:schemeClr val="tx1"/>
                </a:solidFill>
                <a:latin typeface="+mn-lt"/>
                <a:ea typeface="+mn-ea"/>
                <a:cs typeface="+mn-cs"/>
              </a:defRPr>
            </a:lvl2pPr>
            <a:lvl3pPr marL="823913" indent="-223838" algn="l" defTabSz="914400" rtl="0" eaLnBrk="1" latinLnBrk="0" hangingPunct="1">
              <a:lnSpc>
                <a:spcPct val="90000"/>
              </a:lnSpc>
              <a:spcBef>
                <a:spcPts val="600"/>
              </a:spcBef>
              <a:buClr>
                <a:schemeClr val="accent5"/>
              </a:buClr>
              <a:buFont typeface="Arial" panose="020B0604020202020204" pitchFamily="34" charset="0"/>
              <a:buChar char="•"/>
              <a:defRPr sz="2000" kern="1200">
                <a:solidFill>
                  <a:schemeClr val="tx1"/>
                </a:solidFill>
                <a:latin typeface="+mn-lt"/>
                <a:ea typeface="+mn-ea"/>
                <a:cs typeface="+mn-cs"/>
              </a:defRPr>
            </a:lvl3pPr>
            <a:lvl4pPr marL="1041400" indent="-206375"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1223963" indent="-182563" algn="l" defTabSz="914400" rtl="0" eaLnBrk="1" latinLnBrk="0" hangingPunct="1">
              <a:lnSpc>
                <a:spcPct val="90000"/>
              </a:lnSpc>
              <a:spcBef>
                <a:spcPts val="6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5"/>
                </a:solidFill>
              </a:rPr>
              <a:t>Outlook remains very uncertain with significant downside risk</a:t>
            </a:r>
          </a:p>
        </p:txBody>
      </p:sp>
      <p:sp>
        <p:nvSpPr>
          <p:cNvPr id="8" name="Rectangle 7">
            <a:extLst>
              <a:ext uri="{FF2B5EF4-FFF2-40B4-BE49-F238E27FC236}">
                <a16:creationId xmlns:a16="http://schemas.microsoft.com/office/drawing/2014/main" id="{534C6487-3552-B614-EBCC-2235AE3D0062}"/>
              </a:ext>
            </a:extLst>
          </p:cNvPr>
          <p:cNvSpPr>
            <a:spLocks noChangeArrowheads="1"/>
          </p:cNvSpPr>
          <p:nvPr/>
        </p:nvSpPr>
        <p:spPr bwMode="auto">
          <a:xfrm>
            <a:off x="76200" y="6629400"/>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NCREIF, JLL Research, TA Realty, CoStar News, Nov 4 2022</a:t>
            </a:r>
            <a:r>
              <a:rPr lang="en-US" sz="700" dirty="0">
                <a:solidFill>
                  <a:prstClr val="black"/>
                </a:solidFill>
                <a:latin typeface="Arial"/>
              </a:rPr>
              <a:t>.</a:t>
            </a:r>
          </a:p>
        </p:txBody>
      </p:sp>
      <p:pic>
        <p:nvPicPr>
          <p:cNvPr id="10" name="Picture 9">
            <a:extLst>
              <a:ext uri="{FF2B5EF4-FFF2-40B4-BE49-F238E27FC236}">
                <a16:creationId xmlns:a16="http://schemas.microsoft.com/office/drawing/2014/main" id="{EB281C90-EF44-C59E-A3E0-91E25C7D8C8C}"/>
              </a:ext>
            </a:extLst>
          </p:cNvPr>
          <p:cNvPicPr>
            <a:picLocks noChangeAspect="1"/>
          </p:cNvPicPr>
          <p:nvPr/>
        </p:nvPicPr>
        <p:blipFill>
          <a:blip r:embed="rId2"/>
          <a:stretch>
            <a:fillRect/>
          </a:stretch>
        </p:blipFill>
        <p:spPr>
          <a:xfrm>
            <a:off x="6705600" y="1647752"/>
            <a:ext cx="5292213" cy="3894331"/>
          </a:xfrm>
          <a:prstGeom prst="rect">
            <a:avLst/>
          </a:prstGeom>
        </p:spPr>
      </p:pic>
      <p:pic>
        <p:nvPicPr>
          <p:cNvPr id="13" name="Picture 12">
            <a:extLst>
              <a:ext uri="{FF2B5EF4-FFF2-40B4-BE49-F238E27FC236}">
                <a16:creationId xmlns:a16="http://schemas.microsoft.com/office/drawing/2014/main" id="{268E9485-EB2A-6870-E446-44547EFD107B}"/>
              </a:ext>
            </a:extLst>
          </p:cNvPr>
          <p:cNvPicPr>
            <a:picLocks noChangeAspect="1"/>
          </p:cNvPicPr>
          <p:nvPr/>
        </p:nvPicPr>
        <p:blipFill>
          <a:blip r:embed="rId3"/>
          <a:stretch>
            <a:fillRect/>
          </a:stretch>
        </p:blipFill>
        <p:spPr>
          <a:xfrm>
            <a:off x="7492488" y="5571580"/>
            <a:ext cx="4505325" cy="781050"/>
          </a:xfrm>
          <a:prstGeom prst="rect">
            <a:avLst/>
          </a:prstGeom>
        </p:spPr>
      </p:pic>
      <p:sp>
        <p:nvSpPr>
          <p:cNvPr id="14" name="TextBox 7">
            <a:extLst>
              <a:ext uri="{FF2B5EF4-FFF2-40B4-BE49-F238E27FC236}">
                <a16:creationId xmlns:a16="http://schemas.microsoft.com/office/drawing/2014/main" id="{A16C9290-B0EB-74DD-2FA4-A9E514F7E9B3}"/>
              </a:ext>
            </a:extLst>
          </p:cNvPr>
          <p:cNvSpPr txBox="1"/>
          <p:nvPr/>
        </p:nvSpPr>
        <p:spPr>
          <a:xfrm>
            <a:off x="8458200" y="1509251"/>
            <a:ext cx="2286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solidFill>
                  <a:schemeClr val="bg2">
                    <a:lumMod val="75000"/>
                  </a:schemeClr>
                </a:solidFill>
              </a:rPr>
              <a:t>US Office Vacancy</a:t>
            </a:r>
          </a:p>
        </p:txBody>
      </p:sp>
    </p:spTree>
    <p:extLst>
      <p:ext uri="{BB962C8B-B14F-4D97-AF65-F5344CB8AC3E}">
        <p14:creationId xmlns:p14="http://schemas.microsoft.com/office/powerpoint/2010/main" val="178912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BC847-8070-4FFA-8977-46A8A5F15F0E}"/>
              </a:ext>
            </a:extLst>
          </p:cNvPr>
          <p:cNvSpPr>
            <a:spLocks noGrp="1"/>
          </p:cNvSpPr>
          <p:nvPr>
            <p:ph type="title"/>
          </p:nvPr>
        </p:nvSpPr>
        <p:spPr/>
        <p:txBody>
          <a:bodyPr/>
          <a:lstStyle/>
          <a:p>
            <a:r>
              <a:rPr lang="en-US" dirty="0"/>
              <a:t>Office–Not all Bad News</a:t>
            </a:r>
          </a:p>
        </p:txBody>
      </p:sp>
      <p:sp>
        <p:nvSpPr>
          <p:cNvPr id="3" name="Text Placeholder 2">
            <a:extLst>
              <a:ext uri="{FF2B5EF4-FFF2-40B4-BE49-F238E27FC236}">
                <a16:creationId xmlns:a16="http://schemas.microsoft.com/office/drawing/2014/main" id="{8594B7AB-5B14-40DF-80E0-7E43B2EA2261}"/>
              </a:ext>
            </a:extLst>
          </p:cNvPr>
          <p:cNvSpPr>
            <a:spLocks noGrp="1"/>
          </p:cNvSpPr>
          <p:nvPr>
            <p:ph type="body" sz="quarter" idx="11"/>
          </p:nvPr>
        </p:nvSpPr>
        <p:spPr>
          <a:xfrm>
            <a:off x="160789" y="1295400"/>
            <a:ext cx="6392411" cy="4800600"/>
          </a:xfrm>
        </p:spPr>
        <p:txBody>
          <a:bodyPr/>
          <a:lstStyle/>
          <a:p>
            <a:pPr>
              <a:spcBef>
                <a:spcPts val="600"/>
              </a:spcBef>
              <a:spcAft>
                <a:spcPts val="600"/>
              </a:spcAft>
              <a:buFont typeface="Symbol" panose="05050102010706020507" pitchFamily="18" charset="2"/>
              <a:buChar char=""/>
            </a:pPr>
            <a:r>
              <a:rPr lang="en-US" sz="2000" dirty="0"/>
              <a:t>Bifurcation in office sector with certain segments experiencing strong demand</a:t>
            </a:r>
          </a:p>
          <a:p>
            <a:pPr lvl="1">
              <a:spcBef>
                <a:spcPts val="600"/>
              </a:spcBef>
              <a:spcAft>
                <a:spcPts val="600"/>
              </a:spcAft>
              <a:buFont typeface="Arial" panose="020B0604020202020204" pitchFamily="34" charset="0"/>
              <a:buChar char="•"/>
            </a:pPr>
            <a:r>
              <a:rPr lang="en-US" sz="1600" dirty="0"/>
              <a:t>Newer, modern, well-</a:t>
            </a:r>
            <a:r>
              <a:rPr lang="en-US" sz="1600" dirty="0" err="1"/>
              <a:t>amenitized</a:t>
            </a:r>
            <a:r>
              <a:rPr lang="en-US" sz="1600" dirty="0"/>
              <a:t>, office properties in urban areas experiencing strong demand</a:t>
            </a:r>
          </a:p>
          <a:p>
            <a:pPr lvl="1">
              <a:spcBef>
                <a:spcPts val="600"/>
              </a:spcBef>
              <a:spcAft>
                <a:spcPts val="600"/>
              </a:spcAft>
              <a:buFont typeface="Arial" panose="020B0604020202020204" pitchFamily="34" charset="0"/>
              <a:buChar char="•"/>
            </a:pPr>
            <a:r>
              <a:rPr lang="en-US" sz="1600" dirty="0"/>
              <a:t>Limited demand for commodity type older office assets</a:t>
            </a:r>
          </a:p>
          <a:p>
            <a:pPr lvl="1">
              <a:spcBef>
                <a:spcPts val="600"/>
              </a:spcBef>
              <a:spcAft>
                <a:spcPts val="600"/>
              </a:spcAft>
              <a:buFont typeface="Arial" panose="020B0604020202020204" pitchFamily="34" charset="0"/>
              <a:buChar char="•"/>
            </a:pPr>
            <a:r>
              <a:rPr lang="en-US" sz="1600" dirty="0"/>
              <a:t>Flight to quality–occupiers focused on upgrading space</a:t>
            </a:r>
          </a:p>
          <a:p>
            <a:pPr lvl="1">
              <a:spcBef>
                <a:spcPts val="600"/>
              </a:spcBef>
              <a:spcAft>
                <a:spcPts val="600"/>
              </a:spcAft>
              <a:buFont typeface="Arial" panose="020B0604020202020204" pitchFamily="34" charset="0"/>
              <a:buChar char="•"/>
            </a:pPr>
            <a:r>
              <a:rPr lang="en-US" sz="1600" dirty="0"/>
              <a:t>Office properties constructed post 2015 experienced net absorption </a:t>
            </a:r>
          </a:p>
          <a:p>
            <a:pPr lvl="1">
              <a:spcBef>
                <a:spcPts val="600"/>
              </a:spcBef>
              <a:spcAft>
                <a:spcPts val="600"/>
              </a:spcAft>
              <a:buFont typeface="Arial" panose="020B0604020202020204" pitchFamily="34" charset="0"/>
              <a:buChar char="•"/>
            </a:pPr>
            <a:r>
              <a:rPr lang="en-US" sz="1600" dirty="0"/>
              <a:t>Upwards of 90% of office stock built pre-1990</a:t>
            </a:r>
          </a:p>
          <a:p>
            <a:pPr>
              <a:spcBef>
                <a:spcPts val="600"/>
              </a:spcBef>
              <a:spcAft>
                <a:spcPts val="600"/>
              </a:spcAft>
            </a:pPr>
            <a:r>
              <a:rPr lang="en-US" sz="2000" dirty="0"/>
              <a:t>Construction slow down</a:t>
            </a:r>
          </a:p>
          <a:p>
            <a:pPr lvl="1">
              <a:spcBef>
                <a:spcPts val="600"/>
              </a:spcBef>
              <a:spcAft>
                <a:spcPts val="600"/>
              </a:spcAft>
            </a:pPr>
            <a:r>
              <a:rPr lang="en-US" sz="1600" dirty="0"/>
              <a:t>Pace of deliveries slowed significantly</a:t>
            </a:r>
          </a:p>
          <a:p>
            <a:pPr>
              <a:spcBef>
                <a:spcPts val="600"/>
              </a:spcBef>
              <a:spcAft>
                <a:spcPts val="600"/>
              </a:spcAft>
            </a:pPr>
            <a:r>
              <a:rPr lang="en-US" sz="2000" dirty="0"/>
              <a:t>Increased focus on office conversions</a:t>
            </a:r>
          </a:p>
          <a:p>
            <a:pPr lvl="1">
              <a:spcBef>
                <a:spcPts val="600"/>
              </a:spcBef>
              <a:spcAft>
                <a:spcPts val="600"/>
              </a:spcAft>
            </a:pPr>
            <a:r>
              <a:rPr lang="en-US" sz="1600" dirty="0"/>
              <a:t>In 2022, 11.5 million sq ft of office converted or demolished </a:t>
            </a:r>
          </a:p>
          <a:p>
            <a:pPr lvl="1">
              <a:spcBef>
                <a:spcPts val="600"/>
              </a:spcBef>
              <a:spcAft>
                <a:spcPts val="600"/>
              </a:spcAft>
            </a:pPr>
            <a:r>
              <a:rPr lang="en-US" sz="1600" dirty="0"/>
              <a:t>Federal and municipal incentives to encourage conversions</a:t>
            </a:r>
          </a:p>
        </p:txBody>
      </p:sp>
      <p:graphicFrame>
        <p:nvGraphicFramePr>
          <p:cNvPr id="8" name="Chart 7">
            <a:extLst>
              <a:ext uri="{FF2B5EF4-FFF2-40B4-BE49-F238E27FC236}">
                <a16:creationId xmlns:a16="http://schemas.microsoft.com/office/drawing/2014/main" id="{6BB77607-1F44-EE03-25A7-E62ED65492A1}"/>
              </a:ext>
            </a:extLst>
          </p:cNvPr>
          <p:cNvGraphicFramePr>
            <a:graphicFrameLocks/>
          </p:cNvGraphicFramePr>
          <p:nvPr>
            <p:extLst>
              <p:ext uri="{D42A27DB-BD31-4B8C-83A1-F6EECF244321}">
                <p14:modId xmlns:p14="http://schemas.microsoft.com/office/powerpoint/2010/main" val="4145281466"/>
              </p:ext>
            </p:extLst>
          </p:nvPr>
        </p:nvGraphicFramePr>
        <p:xfrm>
          <a:off x="6858000" y="1447800"/>
          <a:ext cx="4876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E2B4B7F-A041-294D-7242-E56D5D39B7BD}"/>
              </a:ext>
            </a:extLst>
          </p:cNvPr>
          <p:cNvSpPr>
            <a:spLocks noChangeArrowheads="1"/>
          </p:cNvSpPr>
          <p:nvPr/>
        </p:nvSpPr>
        <p:spPr bwMode="auto">
          <a:xfrm>
            <a:off x="25831" y="6682951"/>
            <a:ext cx="8466792" cy="20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6" tIns="33338" rIns="67866" bIns="33338">
            <a:spAutoFit/>
          </a:bodyPr>
          <a:lstStyle/>
          <a:p>
            <a:pPr>
              <a:defRPr/>
            </a:pPr>
            <a:r>
              <a:rPr lang="en-US" sz="900" dirty="0">
                <a:solidFill>
                  <a:prstClr val="black"/>
                </a:solidFill>
                <a:latin typeface="Arial"/>
              </a:rPr>
              <a:t>Source: CBRE Q2 2022, Cushman and Wakefield</a:t>
            </a:r>
          </a:p>
        </p:txBody>
      </p:sp>
    </p:spTree>
    <p:extLst>
      <p:ext uri="{BB962C8B-B14F-4D97-AF65-F5344CB8AC3E}">
        <p14:creationId xmlns:p14="http://schemas.microsoft.com/office/powerpoint/2010/main" val="39936858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372412005554546"/>
</p:tagLst>
</file>

<file path=ppt/tags/tag10.xml><?xml version="1.0" encoding="utf-8"?>
<p:tagLst xmlns:a="http://schemas.openxmlformats.org/drawingml/2006/main" xmlns:r="http://schemas.openxmlformats.org/officeDocument/2006/relationships" xmlns:p="http://schemas.openxmlformats.org/presentationml/2006/main">
  <p:tag name="TEMPLAFYSLIDEID" val="637747565950741178"/>
</p:tagLst>
</file>

<file path=ppt/tags/tag2.xml><?xml version="1.0" encoding="utf-8"?>
<p:tagLst xmlns:a="http://schemas.openxmlformats.org/drawingml/2006/main" xmlns:r="http://schemas.openxmlformats.org/officeDocument/2006/relationships" xmlns:p="http://schemas.openxmlformats.org/presentationml/2006/main">
  <p:tag name="TEMPLAFYSLIDEID" val="637292249663099208"/>
</p:tagLst>
</file>

<file path=ppt/tags/tag3.xml><?xml version="1.0" encoding="utf-8"?>
<p:tagLst xmlns:a="http://schemas.openxmlformats.org/drawingml/2006/main" xmlns:r="http://schemas.openxmlformats.org/officeDocument/2006/relationships" xmlns:p="http://schemas.openxmlformats.org/presentationml/2006/main">
  <p:tag name="TEMPLAFYSLIDEID" val="638217687253517540"/>
</p:tagLst>
</file>

<file path=ppt/tags/tag4.xml><?xml version="1.0" encoding="utf-8"?>
<p:tagLst xmlns:a="http://schemas.openxmlformats.org/drawingml/2006/main" xmlns:r="http://schemas.openxmlformats.org/officeDocument/2006/relationships" xmlns:p="http://schemas.openxmlformats.org/presentationml/2006/main">
  <p:tag name="TEMPLAFYSLIDEID" val="637372412005554546"/>
</p:tagLst>
</file>

<file path=ppt/tags/tag5.xml><?xml version="1.0" encoding="utf-8"?>
<p:tagLst xmlns:a="http://schemas.openxmlformats.org/drawingml/2006/main" xmlns:r="http://schemas.openxmlformats.org/officeDocument/2006/relationships" xmlns:p="http://schemas.openxmlformats.org/presentationml/2006/main">
  <p:tag name="TEMPLAFYSLIDEID" val="637372412005554546"/>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wmp\AppData\Local\Temp\Templafy\PowerPointVsto\Assets\Couple buy home house keys real estate purchase.jpg"/>
</p:tagLst>
</file>

<file path=ppt/tags/tag7.xml><?xml version="1.0" encoding="utf-8"?>
<p:tagLst xmlns:a="http://schemas.openxmlformats.org/drawingml/2006/main" xmlns:r="http://schemas.openxmlformats.org/officeDocument/2006/relationships" xmlns:p="http://schemas.openxmlformats.org/presentationml/2006/main">
  <p:tag name="CONTAINEDIMAGEPATH" val="C:\Users\wmp\AppData\Local\Temp\Templafy\PowerPointVsto\Assets\77a89761-4a06-48e8-9e4c-259ab7d56bba.jpeg"/>
</p:tagLst>
</file>

<file path=ppt/tags/tag8.xml><?xml version="1.0" encoding="utf-8"?>
<p:tagLst xmlns:a="http://schemas.openxmlformats.org/drawingml/2006/main" xmlns:r="http://schemas.openxmlformats.org/officeDocument/2006/relationships" xmlns:p="http://schemas.openxmlformats.org/presentationml/2006/main">
  <p:tag name="CONTAINEDIMAGEPATH" val="C:\Users\wmp\AppData\Local\Temp\Templafy\PowerPointVsto\Assets\3b2377f5-107d-4bc8-80cc-47e985f1ed6d.jpeg"/>
</p:tagLst>
</file>

<file path=ppt/tags/tag9.xml><?xml version="1.0" encoding="utf-8"?>
<p:tagLst xmlns:a="http://schemas.openxmlformats.org/drawingml/2006/main" xmlns:r="http://schemas.openxmlformats.org/officeDocument/2006/relationships" xmlns:p="http://schemas.openxmlformats.org/presentationml/2006/main">
  <p:tag name="TEMPLAFYSLIDEID" val="637372411990709980"/>
</p:tagLst>
</file>

<file path=ppt/theme/theme1.xml><?xml version="1.0" encoding="utf-8"?>
<a:theme xmlns:a="http://schemas.openxmlformats.org/drawingml/2006/main" name="SEGAL Presentation">
  <a:themeElements>
    <a:clrScheme name="New Segal Marco Advisors">
      <a:dk1>
        <a:sysClr val="windowText" lastClr="000000"/>
      </a:dk1>
      <a:lt1>
        <a:sysClr val="window" lastClr="FFFFFF"/>
      </a:lt1>
      <a:dk2>
        <a:srgbClr val="863399"/>
      </a:dk2>
      <a:lt2>
        <a:srgbClr val="005CB9"/>
      </a:lt2>
      <a:accent1>
        <a:srgbClr val="3DAE2B"/>
      </a:accent1>
      <a:accent2>
        <a:srgbClr val="E65300"/>
      </a:accent2>
      <a:accent3>
        <a:srgbClr val="1DCAD3"/>
      </a:accent3>
      <a:accent4>
        <a:srgbClr val="D43E96"/>
      </a:accent4>
      <a:accent5>
        <a:srgbClr val="001C71"/>
      </a:accent5>
      <a:accent6>
        <a:srgbClr val="EEAF30"/>
      </a:accent6>
      <a:hlink>
        <a:srgbClr val="005CB9"/>
      </a:hlink>
      <a:folHlink>
        <a:srgbClr val="863399"/>
      </a:folHlink>
    </a:clrScheme>
    <a:fontScheme name="New Segal">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1200"/>
          </a:spcBef>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 Segal Widescreen.potx" id="{B3157601-7D3C-43BE-9F61-5F0F4FDCE568}" vid="{A6EBD6CC-9A43-4554-A786-2CD863CD10B6}"/>
    </a:ext>
  </a:extLst>
</a:theme>
</file>

<file path=ppt/theme/theme2.xml><?xml version="1.0" encoding="utf-8"?>
<a:theme xmlns:a="http://schemas.openxmlformats.org/drawingml/2006/main" name="SEGAL Presentation Dark">
  <a:themeElements>
    <a:clrScheme name="New Segal Marco Advisors">
      <a:dk1>
        <a:sysClr val="windowText" lastClr="000000"/>
      </a:dk1>
      <a:lt1>
        <a:sysClr val="window" lastClr="FFFFFF"/>
      </a:lt1>
      <a:dk2>
        <a:srgbClr val="863399"/>
      </a:dk2>
      <a:lt2>
        <a:srgbClr val="005CB9"/>
      </a:lt2>
      <a:accent1>
        <a:srgbClr val="3DAE2B"/>
      </a:accent1>
      <a:accent2>
        <a:srgbClr val="E65300"/>
      </a:accent2>
      <a:accent3>
        <a:srgbClr val="1DCAD3"/>
      </a:accent3>
      <a:accent4>
        <a:srgbClr val="D43E96"/>
      </a:accent4>
      <a:accent5>
        <a:srgbClr val="001C71"/>
      </a:accent5>
      <a:accent6>
        <a:srgbClr val="EEAF30"/>
      </a:accent6>
      <a:hlink>
        <a:srgbClr val="005CB9"/>
      </a:hlink>
      <a:folHlink>
        <a:srgbClr val="863399"/>
      </a:folHlink>
    </a:clrScheme>
    <a:fontScheme name="New Segal">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spcBef>
            <a:spcPts val="1200"/>
          </a:spcBef>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 Segal Widescreen.potx" id="{B3157601-7D3C-43BE-9F61-5F0F4FDCE568}" vid="{A6EBD6CC-9A43-4554-A786-2CD863CD10B6}"/>
    </a:ext>
  </a:extLst>
</a:theme>
</file>

<file path=ppt/theme/theme3.xml><?xml version="1.0" encoding="utf-8"?>
<a:theme xmlns:a="http://schemas.openxmlformats.org/drawingml/2006/main" name="Office Theme">
  <a:themeElements>
    <a:clrScheme name="Segal Marco Advisors">
      <a:dk1>
        <a:sysClr val="windowText" lastClr="000000"/>
      </a:dk1>
      <a:lt1>
        <a:sysClr val="window" lastClr="FFFFFF"/>
      </a:lt1>
      <a:dk2>
        <a:srgbClr val="863399"/>
      </a:dk2>
      <a:lt2>
        <a:srgbClr val="005CB9"/>
      </a:lt2>
      <a:accent1>
        <a:srgbClr val="3CAD49"/>
      </a:accent1>
      <a:accent2>
        <a:srgbClr val="E65300"/>
      </a:accent2>
      <a:accent3>
        <a:srgbClr val="1DCAD3"/>
      </a:accent3>
      <a:accent4>
        <a:srgbClr val="616365"/>
      </a:accent4>
      <a:accent5>
        <a:srgbClr val="001C71"/>
      </a:accent5>
      <a:accent6>
        <a:srgbClr val="EEAF30"/>
      </a:accent6>
      <a:hlink>
        <a:srgbClr val="005CB9"/>
      </a:hlink>
      <a:folHlink>
        <a:srgbClr val="863399"/>
      </a:folHlink>
    </a:clrScheme>
    <a:fontScheme name="New Segal">
      <a:majorFont>
        <a:latin typeface="Palatino Linotyp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p r o p e r t i e s   x m l n s = " h t t p : / / w w w . i m a n a g e . c o m / w o r k / x m l s c h e m a " >  
     < d o c u m e n t i d > S E G A L R C ! 2 0 3 5 9 1 1 6 . 1 < / d o c u m e n t i d >  
     < s e n d e r i d > W M P < / s e n d e r i d >  
     < s e n d e r e m a i l > W D A M I A N O @ S E G A L M A R C O . C O M < / s e n d e r e m a i l >  
     < l a s t m o d i f i e d > 2 0 2 4 - 0 8 - 0 9 T 1 3 : 5 6 : 3 7 . 0 0 0 0 0 0 0 - 0 4 : 0 0 < / l a s t m o d i f i e d >  
     < d a t a b a s e > S E G A L R C < / d a t a b a s e >  
 < / p r o p e r t i e s > 
</file>

<file path=customXml/item10.xml><?xml version="1.0" encoding="utf-8"?>
<?mso-contentType ?>
<FormTemplates xmlns="http://schemas.microsoft.com/sharepoint/v3/contenttype/forms">
  <Display>DocumentLibraryForm</Display>
  <Edit>DocumentLibraryForm</Edit>
  <New>DocumentLibraryForm</New>
</FormTemplates>
</file>

<file path=customXml/item11.xml>��< ? x m l   v e r s i o n = " 1 . 0 "   e n c o d i n g = " u t f - 1 6 " ? > < I d W r a p p e r   x m l n s : x s d = " h t t p : / / w w w . w 3 . o r g / 2 0 0 1 / X M L S c h e m a "   x m l n s : x s i = " h t t p : / / w w w . w 3 . o r g / 2 0 0 1 / X M L S c h e m a - i n s t a n c e "   x m l n s = " p b - w r a p p e r " >  
     < I d > 9 2 0 c 6 3 d d - e c c 7 - 4 1 d e - b a f f - 2 3 8 9 5 4 f e 9 e 2 2 < / I d >  
 < / I d W r a p p e r > 
</file>

<file path=customXml/item12.xml>��< ? x m l   v e r s i o n = " 1 . 0 "   e n c o d i n g = " u t f - 1 6 " ? > < I d W r a p p e r   x m l n s : x s d = " h t t p : / / w w w . w 3 . o r g / 2 0 0 1 / X M L S c h e m a "   x m l n s : x s i = " h t t p : / / w w w . w 3 . o r g / 2 0 0 1 / X M L S c h e m a - i n s t a n c e "   x m l n s = " p b - w r a p p e r " >  
     < I d > 9 2 0 c 6 3 d d - e c c 7 - 4 1 d e - b a f f - 2 3 8 9 5 4 f e 9 e 2 2 < / I d >  
 < / I d W r a p p e r > 
</file>

<file path=customXml/item13.xml><?xml version="1.0" encoding="utf-8"?>
<ct:contentTypeSchema xmlns:ct="http://schemas.microsoft.com/office/2006/metadata/contentType" xmlns:ma="http://schemas.microsoft.com/office/2006/metadata/properties/metaAttributes" ct:_="" ma:_="" ma:contentTypeName="Document" ma:contentTypeID="0x010100E3610662B816104EA013F344C49BE137" ma:contentTypeVersion="13" ma:contentTypeDescription="Create a new document." ma:contentTypeScope="" ma:versionID="5f7f4c0994a4137a54a724eca74bb4e6">
  <xsd:schema xmlns:xsd="http://www.w3.org/2001/XMLSchema" xmlns:xs="http://www.w3.org/2001/XMLSchema" xmlns:p="http://schemas.microsoft.com/office/2006/metadata/properties" xmlns:ns3="8c85da2d-e8f2-4bdd-abc2-dee70f9f2fae" xmlns:ns4="3325f68a-c9c8-4407-9950-f6427c6624e2" targetNamespace="http://schemas.microsoft.com/office/2006/metadata/properties" ma:root="true" ma:fieldsID="5ac3cf97ac3bcb7bf18cecdb660144b9" ns3:_="" ns4:_="">
    <xsd:import namespace="8c85da2d-e8f2-4bdd-abc2-dee70f9f2fae"/>
    <xsd:import namespace="3325f68a-c9c8-4407-9950-f6427c6624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85da2d-e8f2-4bdd-abc2-dee70f9f2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25f68a-c9c8-4407-9950-f6427c6624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1 6 " ? > < I d W r a p p e r   x m l n s : x s d = " h t t p : / / w w w . w 3 . o r g / 2 0 0 1 / X M L S c h e m a "   x m l n s : x s i = " h t t p : / / w w w . w 3 . o r g / 2 0 0 1 / X M L S c h e m a - i n s t a n c e "   x m l n s = " p b - w r a p p e r " >  
     < I d > 9 2 0 c 6 3 d d - e c c 7 - 4 1 d e - b a f f - 2 3 8 9 5 4 f e 9 e 2 2 < / I d >  
 < / I d W r a p p e r > 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1 6 " ? > < I d W r a p p e r   x m l n s : x s d = " h t t p : / / w w w . w 3 . o r g / 2 0 0 1 / X M L S c h e m a "   x m l n s : x s i = " h t t p : / / w w w . w 3 . o r g / 2 0 0 1 / X M L S c h e m a - i n s t a n c e "   x m l n s = " p b - w r a p p e r " >  
     < I d > 9 2 0 c 6 3 d d - e c c 7 - 4 1 d e - b a f f - 2 3 8 9 5 4 f e 9 e 2 2 < / I d >  
 < / I d W r a p p e r > 
</file>

<file path=customXml/item5.xml>��< ? x m l   v e r s i o n = " 1 . 0 "   e n c o d i n g = " u t f - 1 6 " ? > < I d W r a p p e r   x m l n s : x s d = " h t t p : / / w w w . w 3 . o r g / 2 0 0 1 / X M L S c h e m a "   x m l n s : x s i = " h t t p : / / w w w . w 3 . o r g / 2 0 0 1 / X M L S c h e m a - i n s t a n c e "   x m l n s = " p b - w r a p p e r " >  
     < I d > 7 d 0 3 2 f 3 1 - 9 e 1 f - 4 c 7 1 - b c 1 d - 8 c 4 4 1 7 1 a 2 e 7 a < / I d >  
 < / I d W r a p p e r > 
</file>

<file path=customXml/item6.xml>��< ? x m l   v e r s i o n = " 1 . 0 "   e n c o d i n g = " u t f - 1 6 " ? > < I d W r a p p e r   x m l n s : x s d = " h t t p : / / w w w . w 3 . o r g / 2 0 0 1 / X M L S c h e m a "   x m l n s : x s i = " h t t p : / / w w w . w 3 . o r g / 2 0 0 1 / X M L S c h e m a - i n s t a n c e "   x m l n s = " p b - w r a p p e r " >  
     < I d > 9 2 0 c 6 3 d d - e c c 7 - 4 1 d e - b a f f - 2 3 8 9 5 4 f e 9 e 2 2 < / I d >  
 < / I d W r a p p e r > 
</file>

<file path=customXml/item7.xml>��< ? x m l   v e r s i o n = " 1 . 0 "   e n c o d i n g = " u t f - 1 6 " ? > < I d W r a p p e r   x m l n s : x s d = " h t t p : / / w w w . w 3 . o r g / 2 0 0 1 / X M L S c h e m a "   x m l n s : x s i = " h t t p : / / w w w . w 3 . o r g / 2 0 0 1 / X M L S c h e m a - i n s t a n c e "   x m l n s = " p b - w r a p p e r " >  
     < I d > 9 2 0 c 6 3 d d - e c c 7 - 4 1 d e - b a f f - 2 3 8 9 5 4 f e 9 e 2 2 < / I d >  
 < / I d W r a p p e r > 
</file>

<file path=customXml/item8.xml>��< ? x m l   v e r s i o n = " 1 . 0 "   e n c o d i n g = " u t f - 1 6 " ? > < I d W r a p p e r   x m l n s : x s d = " h t t p : / / w w w . w 3 . o r g / 2 0 0 1 / X M L S c h e m a "   x m l n s : x s i = " h t t p : / / w w w . w 3 . o r g / 2 0 0 1 / X M L S c h e m a - i n s t a n c e "   x m l n s = " p b - w r a p p e r " >  
     < I d > 9 2 0 c 6 3 d d - e c c 7 - 4 1 d e - b a f f - 2 3 8 9 5 4 f e 9 e 2 2 < / I d >  
 < / I d W r a p p e r > 
</file>

<file path=customXml/item9.xml>��< ? x m l   v e r s i o n = " 1 . 0 "   e n c o d i n g = " u t f - 1 6 " ? > < I d W r a p p e r   x m l n s : x s d = " h t t p : / / w w w . w 3 . o r g / 2 0 0 1 / X M L S c h e m a "   x m l n s : x s i = " h t t p : / / w w w . w 3 . o r g / 2 0 0 1 / X M L S c h e m a - i n s t a n c e "   x m l n s = " p b - w r a p p e r " >  
     < I d > 9 2 0 c 6 3 d d - e c c 7 - 4 1 d e - b a f f - 2 3 8 9 5 4 f e 9 e 2 2 < / I d >  
 < / I d W r a p p e r > 
</file>

<file path=customXml/itemProps1.xml><?xml version="1.0" encoding="utf-8"?>
<ds:datastoreItem xmlns:ds="http://schemas.openxmlformats.org/officeDocument/2006/customXml" ds:itemID="{8F1B79CB-C8D9-43AA-A77A-E5347DDD7759}">
  <ds:schemaRefs>
    <ds:schemaRef ds:uri="http://www.imanage.com/work/xmlschema"/>
  </ds:schemaRefs>
</ds:datastoreItem>
</file>

<file path=customXml/itemProps10.xml><?xml version="1.0" encoding="utf-8"?>
<ds:datastoreItem xmlns:ds="http://schemas.openxmlformats.org/officeDocument/2006/customXml" ds:itemID="{6C0FE6C8-F16E-4685-842E-5FB451F173FD}">
  <ds:schemaRefs>
    <ds:schemaRef ds:uri="http://schemas.microsoft.com/sharepoint/v3/contenttype/forms"/>
  </ds:schemaRefs>
</ds:datastoreItem>
</file>

<file path=customXml/itemProps11.xml><?xml version="1.0" encoding="utf-8"?>
<ds:datastoreItem xmlns:ds="http://schemas.openxmlformats.org/officeDocument/2006/customXml" ds:itemID="{E575012F-4E15-422E-9EA9-51B7FD003544}">
  <ds:schemaRefs>
    <ds:schemaRef ds:uri="http://www.w3.org/2001/XMLSchema"/>
    <ds:schemaRef ds:uri="pb-wrapper"/>
  </ds:schemaRefs>
</ds:datastoreItem>
</file>

<file path=customXml/itemProps12.xml><?xml version="1.0" encoding="utf-8"?>
<ds:datastoreItem xmlns:ds="http://schemas.openxmlformats.org/officeDocument/2006/customXml" ds:itemID="{6CB46D93-B29A-4946-A947-E9A52FAD5597}">
  <ds:schemaRefs>
    <ds:schemaRef ds:uri="http://www.w3.org/2001/XMLSchema"/>
    <ds:schemaRef ds:uri="pb-wrapper"/>
  </ds:schemaRefs>
</ds:datastoreItem>
</file>

<file path=customXml/itemProps13.xml><?xml version="1.0" encoding="utf-8"?>
<ds:datastoreItem xmlns:ds="http://schemas.openxmlformats.org/officeDocument/2006/customXml" ds:itemID="{13736B27-D1EF-44D9-8A0E-17142D10C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85da2d-e8f2-4bdd-abc2-dee70f9f2fae"/>
    <ds:schemaRef ds:uri="3325f68a-c9c8-4407-9950-f6427c662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60C6DA-710C-4F5F-9672-96E3DD65CD1C}">
  <ds:schemaRefs>
    <ds:schemaRef ds:uri="http://www.w3.org/2001/XMLSchema"/>
    <ds:schemaRef ds:uri="pb-wrapper"/>
  </ds:schemaRefs>
</ds:datastoreItem>
</file>

<file path=customXml/itemProps3.xml><?xml version="1.0" encoding="utf-8"?>
<ds:datastoreItem xmlns:ds="http://schemas.openxmlformats.org/officeDocument/2006/customXml" ds:itemID="{053C9B0A-2F05-4EBB-8480-9E084D03B8DD}">
  <ds:schemaRefs>
    <ds:schemaRef ds:uri="http://purl.org/dc/terms/"/>
    <ds:schemaRef ds:uri="http://schemas.openxmlformats.org/package/2006/metadata/core-properties"/>
    <ds:schemaRef ds:uri="http://schemas.microsoft.com/office/2006/documentManagement/types"/>
    <ds:schemaRef ds:uri="3325f68a-c9c8-4407-9950-f6427c6624e2"/>
    <ds:schemaRef ds:uri="8c85da2d-e8f2-4bdd-abc2-dee70f9f2fae"/>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46FDBA39-E5B4-4FC3-8115-EEB238327E86}">
  <ds:schemaRefs>
    <ds:schemaRef ds:uri="http://www.w3.org/2001/XMLSchema"/>
    <ds:schemaRef ds:uri="pb-wrapper"/>
  </ds:schemaRefs>
</ds:datastoreItem>
</file>

<file path=customXml/itemProps5.xml><?xml version="1.0" encoding="utf-8"?>
<ds:datastoreItem xmlns:ds="http://schemas.openxmlformats.org/officeDocument/2006/customXml" ds:itemID="{20D680A9-9225-4A20-B4AF-5BE8BCFC4010}">
  <ds:schemaRefs>
    <ds:schemaRef ds:uri="http://www.w3.org/2001/XMLSchema"/>
    <ds:schemaRef ds:uri="pb-wrapper"/>
  </ds:schemaRefs>
</ds:datastoreItem>
</file>

<file path=customXml/itemProps6.xml><?xml version="1.0" encoding="utf-8"?>
<ds:datastoreItem xmlns:ds="http://schemas.openxmlformats.org/officeDocument/2006/customXml" ds:itemID="{44DEA0AC-C8C6-4913-9E3F-F4563086BC2B}">
  <ds:schemaRefs>
    <ds:schemaRef ds:uri="http://www.w3.org/2001/XMLSchema"/>
    <ds:schemaRef ds:uri="pb-wrapper"/>
  </ds:schemaRefs>
</ds:datastoreItem>
</file>

<file path=customXml/itemProps7.xml><?xml version="1.0" encoding="utf-8"?>
<ds:datastoreItem xmlns:ds="http://schemas.openxmlformats.org/officeDocument/2006/customXml" ds:itemID="{D3778543-CACB-4BE2-A244-E5E8074F3819}">
  <ds:schemaRefs>
    <ds:schemaRef ds:uri="http://www.w3.org/2001/XMLSchema"/>
    <ds:schemaRef ds:uri="pb-wrapper"/>
  </ds:schemaRefs>
</ds:datastoreItem>
</file>

<file path=customXml/itemProps8.xml><?xml version="1.0" encoding="utf-8"?>
<ds:datastoreItem xmlns:ds="http://schemas.openxmlformats.org/officeDocument/2006/customXml" ds:itemID="{A1EB26F9-581D-420A-8E76-52B799B39412}">
  <ds:schemaRefs>
    <ds:schemaRef ds:uri="http://www.w3.org/2001/XMLSchema"/>
    <ds:schemaRef ds:uri="pb-wrapper"/>
  </ds:schemaRefs>
</ds:datastoreItem>
</file>

<file path=customXml/itemProps9.xml><?xml version="1.0" encoding="utf-8"?>
<ds:datastoreItem xmlns:ds="http://schemas.openxmlformats.org/officeDocument/2006/customXml" ds:itemID="{4617D9CC-8299-49B8-9B00-C5096F3183A1}">
  <ds:schemaRefs>
    <ds:schemaRef ds:uri="http://www.w3.org/2001/XMLSchema"/>
    <ds:schemaRef ds:uri="pb-wrapper"/>
  </ds:schemaRefs>
</ds:datastoreItem>
</file>

<file path=docProps/app.xml><?xml version="1.0" encoding="utf-8"?>
<Properties xmlns="http://schemas.openxmlformats.org/officeDocument/2006/extended-properties" xmlns:vt="http://schemas.openxmlformats.org/officeDocument/2006/docPropsVTypes">
  <Template/>
  <TotalTime>3213</TotalTime>
  <Words>3730</Words>
  <Application>Microsoft Office PowerPoint</Application>
  <PresentationFormat>Widescreen</PresentationFormat>
  <Paragraphs>514</Paragraphs>
  <Slides>38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Cambria Math</vt:lpstr>
      <vt:lpstr>Open Sans</vt:lpstr>
      <vt:lpstr>Palatino Linotype</vt:lpstr>
      <vt:lpstr>Symbol</vt:lpstr>
      <vt:lpstr>SEGAL Presentation</vt:lpstr>
      <vt:lpstr>SEGAL Presentation Dark</vt:lpstr>
      <vt:lpstr>Is Real Estate on Life Support or Road to Recovery</vt:lpstr>
      <vt:lpstr>PowerPoint Presentation</vt:lpstr>
      <vt:lpstr>Impact of Higher Rates on Cap Rates</vt:lpstr>
      <vt:lpstr>Tightening Debt Markets: Traditional Lenders Retreat</vt:lpstr>
      <vt:lpstr>Transaction Market Stalled</vt:lpstr>
      <vt:lpstr>Property Values Below Pre-Covid Levels</vt:lpstr>
      <vt:lpstr>Significant Disparities Across Sectors</vt:lpstr>
      <vt:lpstr>Office–Most Challenging Property Sector</vt:lpstr>
      <vt:lpstr>Office–Not all Bad News</vt:lpstr>
      <vt:lpstr>PowerPoint Presentation</vt:lpstr>
      <vt:lpstr>Real Estate–Cap Rates/Interest Rates</vt:lpstr>
      <vt:lpstr>Real Estate Factors Impacting Cap Rates</vt:lpstr>
      <vt:lpstr>Real Estate and Inflation</vt:lpstr>
      <vt:lpstr>PowerPoint Presentation</vt:lpstr>
      <vt:lpstr>Challenges Facing Real Estate Investors Today </vt:lpstr>
      <vt:lpstr>Sentiment Improving &amp; Staying the Course</vt:lpstr>
      <vt:lpstr>PowerPoint Presentation</vt:lpstr>
      <vt:lpstr>Staying Alive until 2025</vt:lpstr>
      <vt:lpstr>Real Estate Fundamentals</vt:lpstr>
      <vt:lpstr>Real Estate Fundamentals</vt:lpstr>
      <vt:lpstr>Opportune Time to Invest</vt:lpstr>
      <vt:lpstr>PowerPoint Presentation</vt:lpstr>
      <vt:lpstr>Real Estate Sectors</vt:lpstr>
      <vt:lpstr>Real Estate Outlook</vt:lpstr>
      <vt:lpstr>Real Estate Outlook</vt:lpstr>
      <vt:lpstr>Residential–Short-term Headwinds</vt:lpstr>
      <vt:lpstr>Residential–Fundamentals Strong over Longer-term</vt:lpstr>
      <vt:lpstr>Industrial–Still Going Strong</vt:lpstr>
      <vt:lpstr>Retail–A Mixed Bag</vt:lpstr>
      <vt:lpstr>Hotels–Having their Day in the Sun</vt:lpstr>
      <vt:lpstr>Niche Sectors Going Mainstream</vt:lpstr>
      <vt:lpstr>Niche Sector–Single Family Rental</vt:lpstr>
      <vt:lpstr>Niche Sector–Self Storage</vt:lpstr>
      <vt:lpstr>Niche Sector–Data Centers</vt:lpstr>
      <vt:lpstr>PowerPoint Presentation</vt:lpstr>
      <vt:lpstr>How to Invest in Real Estate</vt:lpstr>
      <vt:lpstr>Real Estate Equity Risk Spectrum</vt:lpstr>
      <vt:lpstr>PowerPoint Presentation</vt:lpstr>
    </vt:vector>
  </TitlesOfParts>
  <Company>The Segal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Coulter, Sunday</dc:creator>
  <cp:lastModifiedBy>Amanda Celestine</cp:lastModifiedBy>
  <cp:revision>131</cp:revision>
  <dcterms:created xsi:type="dcterms:W3CDTF">2019-10-29T19:51:33Z</dcterms:created>
  <dcterms:modified xsi:type="dcterms:W3CDTF">2024-08-23T22:04:00Z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2024-01-02T18:09:29.4436287Z</vt:lpwstr>
  </property>
  <property fmtid="{D5CDD505-2E9C-101B-9397-08002B2CF9AE}" pid="3" name="ContentTypeId">
    <vt:lpwstr>0x010100E3610662B816104EA013F344C49BE137</vt:lpwstr>
  </property>
  <property fmtid="{D5CDD505-2E9C-101B-9397-08002B2CF9AE}" pid="4" name="CustomerId">
    <vt:lpwstr>segalco</vt:lpwstr>
  </property>
  <property fmtid="{D5CDD505-2E9C-101B-9397-08002B2CF9AE}" pid="5" name="TemplateId">
    <vt:lpwstr>637372411988903474</vt:lpwstr>
  </property>
  <property fmtid="{D5CDD505-2E9C-101B-9397-08002B2CF9AE}" pid="6" name="UserProfileId">
    <vt:lpwstr>637140045738018305</vt:lpwstr>
  </property>
</Properties>
</file>