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56" r:id="rId5"/>
    <p:sldId id="257" r:id="rId6"/>
    <p:sldId id="259" r:id="rId7"/>
    <p:sldId id="297" r:id="rId8"/>
    <p:sldId id="274" r:id="rId9"/>
    <p:sldId id="273" r:id="rId10"/>
    <p:sldId id="296" r:id="rId11"/>
    <p:sldId id="295" r:id="rId12"/>
    <p:sldId id="294" r:id="rId13"/>
    <p:sldId id="293" r:id="rId14"/>
    <p:sldId id="292" r:id="rId15"/>
    <p:sldId id="291" r:id="rId16"/>
    <p:sldId id="290" r:id="rId17"/>
    <p:sldId id="289" r:id="rId18"/>
    <p:sldId id="286" r:id="rId19"/>
    <p:sldId id="272" r:id="rId20"/>
    <p:sldId id="271" r:id="rId21"/>
    <p:sldId id="269" r:id="rId22"/>
    <p:sldId id="298" r:id="rId23"/>
    <p:sldId id="268" r:id="rId24"/>
    <p:sldId id="288" r:id="rId25"/>
    <p:sldId id="285" r:id="rId26"/>
    <p:sldId id="284" r:id="rId27"/>
    <p:sldId id="283" r:id="rId28"/>
    <p:sldId id="282" r:id="rId29"/>
    <p:sldId id="281" r:id="rId30"/>
    <p:sldId id="280" r:id="rId31"/>
    <p:sldId id="279" r:id="rId32"/>
    <p:sldId id="299" r:id="rId33"/>
    <p:sldId id="278" r:id="rId34"/>
    <p:sldId id="277" r:id="rId35"/>
    <p:sldId id="276" r:id="rId36"/>
    <p:sldId id="275" r:id="rId37"/>
    <p:sldId id="300" r:id="rId38"/>
    <p:sldId id="303" r:id="rId39"/>
    <p:sldId id="260" r:id="rId40"/>
    <p:sldId id="262" r:id="rId41"/>
    <p:sldId id="267" r:id="rId42"/>
    <p:sldId id="266" r:id="rId43"/>
    <p:sldId id="265" r:id="rId44"/>
    <p:sldId id="264" r:id="rId45"/>
    <p:sldId id="263" r:id="rId4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C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0" autoAdjust="0"/>
    <p:restoredTop sz="94654" autoAdjust="0"/>
  </p:normalViewPr>
  <p:slideViewPr>
    <p:cSldViewPr>
      <p:cViewPr>
        <p:scale>
          <a:sx n="110" d="100"/>
          <a:sy n="110" d="100"/>
        </p:scale>
        <p:origin x="0" y="-236"/>
      </p:cViewPr>
      <p:guideLst>
        <p:guide orient="horz" pos="2160"/>
        <p:guide pos="2880"/>
      </p:guideLst>
    </p:cSldViewPr>
  </p:slideViewPr>
  <p:outlineViewPr>
    <p:cViewPr>
      <p:scale>
        <a:sx n="33" d="100"/>
        <a:sy n="33" d="100"/>
      </p:scale>
      <p:origin x="54" y="5328"/>
    </p:cViewPr>
  </p:outlineViewPr>
  <p:notesTextViewPr>
    <p:cViewPr>
      <p:scale>
        <a:sx n="1" d="1"/>
        <a:sy n="1" d="1"/>
      </p:scale>
      <p:origin x="0" y="0"/>
    </p:cViewPr>
  </p:notesTextViewPr>
  <p:notesViewPr>
    <p:cSldViewPr>
      <p:cViewPr varScale="1">
        <p:scale>
          <a:sx n="92" d="100"/>
          <a:sy n="92" d="100"/>
        </p:scale>
        <p:origin x="1428"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9" tIns="46151" rIns="92299" bIns="46151"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299" tIns="46151" rIns="92299" bIns="46151" rtlCol="0"/>
          <a:lstStyle>
            <a:lvl1pPr algn="r">
              <a:defRPr sz="1200"/>
            </a:lvl1pPr>
          </a:lstStyle>
          <a:p>
            <a:fld id="{976EE15C-B703-425E-931F-57562E10A215}" type="datetimeFigureOut">
              <a:rPr lang="en-US" smtClean="0"/>
              <a:t>6/21/2024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299" tIns="46151" rIns="92299" bIns="46151"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299" tIns="46151" rIns="92299" bIns="46151" rtlCol="0" anchor="b"/>
          <a:lstStyle>
            <a:lvl1pPr algn="r">
              <a:defRPr sz="1200"/>
            </a:lvl1pPr>
          </a:lstStyle>
          <a:p>
            <a:fld id="{A00233D8-9B81-4A3C-9C23-4FE93F9A0E31}" type="slidenum">
              <a:rPr lang="en-US" smtClean="0"/>
              <a:t>‹#›</a:t>
            </a:fld>
            <a:endParaRPr lang="en-US"/>
          </a:p>
        </p:txBody>
      </p:sp>
    </p:spTree>
    <p:extLst>
      <p:ext uri="{BB962C8B-B14F-4D97-AF65-F5344CB8AC3E}">
        <p14:creationId xmlns:p14="http://schemas.microsoft.com/office/powerpoint/2010/main" val="1454050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9" tIns="46151" rIns="92299" bIns="46151"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299" tIns="46151" rIns="92299" bIns="46151" rtlCol="0"/>
          <a:lstStyle>
            <a:lvl1pPr algn="r">
              <a:defRPr sz="1200"/>
            </a:lvl1pPr>
          </a:lstStyle>
          <a:p>
            <a:fld id="{906E1082-E7B1-4AB7-ACFC-65BF6A5D877C}" type="datetimeFigureOut">
              <a:rPr lang="en-US" smtClean="0"/>
              <a:t>6/21/2024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9" tIns="46151" rIns="92299" bIns="46151"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9" tIns="46151" rIns="92299"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299" tIns="46151" rIns="92299"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299" tIns="46151" rIns="92299" bIns="46151" rtlCol="0" anchor="b"/>
          <a:lstStyle>
            <a:lvl1pPr algn="r">
              <a:defRPr sz="1200"/>
            </a:lvl1pPr>
          </a:lstStyle>
          <a:p>
            <a:fld id="{BE6769DE-C3BD-47AF-943B-746BB11EA3F6}" type="slidenum">
              <a:rPr lang="en-US" smtClean="0"/>
              <a:t>‹#›</a:t>
            </a:fld>
            <a:endParaRPr lang="en-US"/>
          </a:p>
        </p:txBody>
      </p:sp>
    </p:spTree>
    <p:extLst>
      <p:ext uri="{BB962C8B-B14F-4D97-AF65-F5344CB8AC3E}">
        <p14:creationId xmlns:p14="http://schemas.microsoft.com/office/powerpoint/2010/main" val="40572799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769DE-C3BD-47AF-943B-746BB11EA3F6}" type="slidenum">
              <a:rPr lang="en-US" smtClean="0"/>
              <a:t>1</a:t>
            </a:fld>
            <a:endParaRPr lang="en-US"/>
          </a:p>
        </p:txBody>
      </p:sp>
    </p:spTree>
    <p:extLst>
      <p:ext uri="{BB962C8B-B14F-4D97-AF65-F5344CB8AC3E}">
        <p14:creationId xmlns:p14="http://schemas.microsoft.com/office/powerpoint/2010/main" val="382751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3048000" y="1143000"/>
            <a:ext cx="5867400" cy="1143000"/>
          </a:xfrm>
          <a:prstGeom prst="rect">
            <a:avLst/>
          </a:prstGeom>
        </p:spPr>
        <p:txBody>
          <a:bodyPr/>
          <a:lstStyle>
            <a:lvl1pPr algn="ctr">
              <a:defRPr sz="3600" b="1">
                <a:latin typeface="Myriad Pro" pitchFamily="34" charset="0"/>
              </a:defRPr>
            </a:lvl1pPr>
          </a:lstStyle>
          <a:p>
            <a:r>
              <a:rPr lang="en-US" dirty="0"/>
              <a:t>Title of Presentation</a:t>
            </a:r>
            <a:br>
              <a:rPr lang="en-US" dirty="0"/>
            </a:br>
            <a:endParaRPr lang="en-US" dirty="0"/>
          </a:p>
        </p:txBody>
      </p:sp>
      <p:sp>
        <p:nvSpPr>
          <p:cNvPr id="9" name="Text Placeholder 8"/>
          <p:cNvSpPr>
            <a:spLocks noGrp="1"/>
          </p:cNvSpPr>
          <p:nvPr>
            <p:ph type="body" sz="quarter" idx="10" hasCustomPrompt="1"/>
          </p:nvPr>
        </p:nvSpPr>
        <p:spPr>
          <a:xfrm>
            <a:off x="3048000" y="2362200"/>
            <a:ext cx="5867400" cy="2667000"/>
          </a:xfrm>
          <a:prstGeom prst="rect">
            <a:avLst/>
          </a:prstGeom>
        </p:spPr>
        <p:txBody>
          <a:bodyPr/>
          <a:lstStyle>
            <a:lvl1pPr marL="0" indent="0" algn="ctr">
              <a:buNone/>
              <a:defRPr sz="2000" baseline="0"/>
            </a:lvl1pPr>
            <a:lvl5pPr>
              <a:defRPr/>
            </a:lvl5pPr>
          </a:lstStyle>
          <a:p>
            <a:pPr lvl="0"/>
            <a:r>
              <a:rPr lang="en-US" dirty="0"/>
              <a:t>Supportive Text can go here</a:t>
            </a:r>
          </a:p>
        </p:txBody>
      </p:sp>
    </p:spTree>
    <p:extLst>
      <p:ext uri="{BB962C8B-B14F-4D97-AF65-F5344CB8AC3E}">
        <p14:creationId xmlns:p14="http://schemas.microsoft.com/office/powerpoint/2010/main" val="225140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Slide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6629400" y="6291072"/>
            <a:ext cx="2133600" cy="244475"/>
          </a:xfrm>
          <a:prstGeom prst="rect">
            <a:avLst/>
          </a:prstGeom>
        </p:spPr>
        <p:txBody>
          <a:bodyPr/>
          <a:lstStyle>
            <a:lvl1pPr algn="r">
              <a:defRPr/>
            </a:lvl1pPr>
          </a:lstStyle>
          <a:p>
            <a:fld id="{352CDE0B-F4DC-428A-B3BA-D84A22ABA67F}" type="slidenum">
              <a:rPr lang="en-US" smtClean="0"/>
              <a:pPr/>
              <a:t>‹#›</a:t>
            </a:fld>
            <a:endParaRPr lang="en-US" dirty="0"/>
          </a:p>
        </p:txBody>
      </p:sp>
      <p:sp>
        <p:nvSpPr>
          <p:cNvPr id="5" name="Text Placeholder 6"/>
          <p:cNvSpPr>
            <a:spLocks noGrp="1"/>
          </p:cNvSpPr>
          <p:nvPr>
            <p:ph type="body" sz="quarter" idx="12" hasCustomPrompt="1"/>
          </p:nvPr>
        </p:nvSpPr>
        <p:spPr>
          <a:xfrm>
            <a:off x="2209800" y="609600"/>
            <a:ext cx="6553200" cy="609600"/>
          </a:xfrm>
          <a:prstGeom prst="rect">
            <a:avLst/>
          </a:prstGeom>
        </p:spPr>
        <p:txBody>
          <a:bodyPr/>
          <a:lstStyle>
            <a:lvl1pPr marL="0" indent="0">
              <a:buNone/>
              <a:defRPr sz="2400" b="1" baseline="0">
                <a:latin typeface="Myriad Pro" pitchFamily="34" charset="0"/>
              </a:defRPr>
            </a:lvl1pPr>
          </a:lstStyle>
          <a:p>
            <a:pPr lvl="0"/>
            <a:r>
              <a:rPr lang="en-US" dirty="0"/>
              <a:t>Subtitles for this Page</a:t>
            </a:r>
          </a:p>
        </p:txBody>
      </p:sp>
      <p:sp>
        <p:nvSpPr>
          <p:cNvPr id="6" name="Text Placeholder 8"/>
          <p:cNvSpPr>
            <a:spLocks noGrp="1"/>
          </p:cNvSpPr>
          <p:nvPr>
            <p:ph type="body" sz="quarter" idx="13" hasCustomPrompt="1"/>
          </p:nvPr>
        </p:nvSpPr>
        <p:spPr>
          <a:xfrm>
            <a:off x="381000" y="1752600"/>
            <a:ext cx="8382000" cy="4495800"/>
          </a:xfrm>
          <a:prstGeom prst="rect">
            <a:avLst/>
          </a:prstGeom>
        </p:spPr>
        <p:txBody>
          <a:bodyPr/>
          <a:lstStyle>
            <a:lvl1pPr marL="0" indent="0">
              <a:buNone/>
              <a:defRPr sz="2000" baseline="0"/>
            </a:lvl1pPr>
          </a:lstStyle>
          <a:p>
            <a:pPr lvl="0"/>
            <a:r>
              <a:rPr lang="en-US" dirty="0"/>
              <a:t>Body of content can go here</a:t>
            </a:r>
          </a:p>
        </p:txBody>
      </p:sp>
      <p:sp>
        <p:nvSpPr>
          <p:cNvPr id="8" name="Text Placeholder 7"/>
          <p:cNvSpPr>
            <a:spLocks noGrp="1"/>
          </p:cNvSpPr>
          <p:nvPr>
            <p:ph type="body" sz="quarter" idx="14"/>
          </p:nvPr>
        </p:nvSpPr>
        <p:spPr>
          <a:xfrm>
            <a:off x="1828800" y="228600"/>
            <a:ext cx="7010400" cy="228600"/>
          </a:xfrm>
          <a:prstGeom prst="rect">
            <a:avLst/>
          </a:prstGeom>
        </p:spPr>
        <p:txBody>
          <a:bodyPr/>
          <a:lstStyle>
            <a:lvl1pPr marL="0" indent="0" algn="r">
              <a:buNone/>
              <a:defRPr sz="1400" b="1">
                <a:solidFill>
                  <a:schemeClr val="bg1"/>
                </a:solidFill>
              </a:defRPr>
            </a:lvl1pPr>
          </a:lstStyle>
          <a:p>
            <a:pPr lvl="0"/>
            <a:endParaRPr lang="en-US" dirty="0"/>
          </a:p>
        </p:txBody>
      </p:sp>
    </p:spTree>
    <p:extLst>
      <p:ext uri="{BB962C8B-B14F-4D97-AF65-F5344CB8AC3E}">
        <p14:creationId xmlns:p14="http://schemas.microsoft.com/office/powerpoint/2010/main" val="139960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92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00477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1"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5.jp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752600"/>
            <a:ext cx="6705600" cy="1143000"/>
          </a:xfrm>
        </p:spPr>
        <p:txBody>
          <a:bodyPr/>
          <a:lstStyle/>
          <a:p>
            <a:pPr algn="l">
              <a:lnSpc>
                <a:spcPts val="3500"/>
              </a:lnSpc>
            </a:pPr>
            <a:r>
              <a:rPr lang="en-US" sz="4000" dirty="0"/>
              <a:t>Ethics &amp; Reporting Requirements</a:t>
            </a:r>
          </a:p>
        </p:txBody>
      </p:sp>
      <p:sp>
        <p:nvSpPr>
          <p:cNvPr id="3" name="Text Placeholder 2"/>
          <p:cNvSpPr>
            <a:spLocks noGrp="1"/>
          </p:cNvSpPr>
          <p:nvPr>
            <p:ph type="body" sz="quarter" idx="10"/>
          </p:nvPr>
        </p:nvSpPr>
        <p:spPr>
          <a:xfrm>
            <a:off x="2971800" y="2819400"/>
            <a:ext cx="4876800" cy="838200"/>
          </a:xfrm>
        </p:spPr>
        <p:txBody>
          <a:bodyPr/>
          <a:lstStyle/>
          <a:p>
            <a:pPr algn="l"/>
            <a:r>
              <a:rPr lang="en-US" dirty="0"/>
              <a:t>Applicable to Trustees and Staff</a:t>
            </a:r>
          </a:p>
          <a:p>
            <a:pPr algn="l">
              <a:spcBef>
                <a:spcPts val="0"/>
              </a:spcBef>
            </a:pPr>
            <a:r>
              <a:rPr lang="en-US" dirty="0"/>
              <a:t>of Louisiana Public Retirement Systems</a:t>
            </a:r>
            <a:endParaRPr lang="en-US" sz="1400" b="1" dirty="0"/>
          </a:p>
          <a:p>
            <a:pPr>
              <a:defRPr/>
            </a:pPr>
            <a:endParaRPr lang="en-US" sz="1400" b="1" dirty="0"/>
          </a:p>
        </p:txBody>
      </p:sp>
      <p:sp>
        <p:nvSpPr>
          <p:cNvPr id="4" name="Text Placeholder 2"/>
          <p:cNvSpPr txBox="1">
            <a:spLocks/>
          </p:cNvSpPr>
          <p:nvPr/>
        </p:nvSpPr>
        <p:spPr>
          <a:xfrm>
            <a:off x="2362200" y="3733800"/>
            <a:ext cx="5638800" cy="457200"/>
          </a:xfrm>
          <a:prstGeom prst="rect">
            <a:avLst/>
          </a:prstGeom>
        </p:spPr>
        <p:txBody>
          <a:bodyPr/>
          <a:lstStyle>
            <a:lvl1pPr marL="0" indent="0" algn="ctr" defTabSz="914400" rtl="0" eaLnBrk="1" latinLnBrk="0" hangingPunct="1">
              <a:spcBef>
                <a:spcPct val="20000"/>
              </a:spcBef>
              <a:buFont typeface="Arial" pitchFamily="34" charset="0"/>
              <a:buNone/>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defRPr/>
            </a:pPr>
            <a:r>
              <a:rPr lang="en-US" sz="1400" b="1" dirty="0"/>
              <a:t>Presented to LAPERS, September 2024 by </a:t>
            </a:r>
          </a:p>
        </p:txBody>
      </p:sp>
      <p:sp>
        <p:nvSpPr>
          <p:cNvPr id="5" name="Text Placeholder 2"/>
          <p:cNvSpPr txBox="1">
            <a:spLocks/>
          </p:cNvSpPr>
          <p:nvPr/>
        </p:nvSpPr>
        <p:spPr>
          <a:xfrm>
            <a:off x="2362200" y="4191000"/>
            <a:ext cx="3200400" cy="1295400"/>
          </a:xfrm>
          <a:prstGeom prst="rect">
            <a:avLst/>
          </a:prstGeom>
        </p:spPr>
        <p:txBody>
          <a:bodyPr/>
          <a:lstStyle>
            <a:lvl1pPr marL="0" indent="0" algn="ctr" defTabSz="914400" rtl="0" eaLnBrk="1" latinLnBrk="0" hangingPunct="1">
              <a:spcBef>
                <a:spcPct val="20000"/>
              </a:spcBef>
              <a:buFont typeface="Arial" pitchFamily="34" charset="0"/>
              <a:buNone/>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defRPr/>
            </a:pPr>
            <a:r>
              <a:rPr lang="en-US" sz="1400" b="1" dirty="0"/>
              <a:t>Kristi Garcia Spinosa</a:t>
            </a:r>
          </a:p>
          <a:p>
            <a:pPr algn="l">
              <a:defRPr/>
            </a:pPr>
            <a:r>
              <a:rPr lang="en-US" sz="1400" b="1" dirty="0"/>
              <a:t>Assistant Director</a:t>
            </a:r>
          </a:p>
          <a:p>
            <a:pPr algn="l">
              <a:defRPr/>
            </a:pPr>
            <a:r>
              <a:rPr lang="en-US" sz="1400" b="1" dirty="0"/>
              <a:t>Parochial Employees’ Retirement System</a:t>
            </a:r>
          </a:p>
          <a:p>
            <a:pPr algn="l">
              <a:defRPr/>
            </a:pPr>
            <a:r>
              <a:rPr lang="en-US" sz="1400" b="1" dirty="0"/>
              <a:t>Certified Ethics Trainer</a:t>
            </a:r>
          </a:p>
          <a:p>
            <a:pPr algn="l">
              <a:defRPr/>
            </a:pPr>
            <a:r>
              <a:rPr lang="en-US" sz="1400" b="1" dirty="0">
                <a:solidFill>
                  <a:srgbClr val="7030A0"/>
                </a:solidFill>
              </a:rPr>
              <a:t>kspinosa@persla.org</a:t>
            </a:r>
          </a:p>
        </p:txBody>
      </p:sp>
      <p:sp>
        <p:nvSpPr>
          <p:cNvPr id="7" name="Text Placeholder 2"/>
          <p:cNvSpPr txBox="1">
            <a:spLocks/>
          </p:cNvSpPr>
          <p:nvPr/>
        </p:nvSpPr>
        <p:spPr>
          <a:xfrm>
            <a:off x="5715000" y="4191000"/>
            <a:ext cx="3268300" cy="1295400"/>
          </a:xfrm>
          <a:prstGeom prst="rect">
            <a:avLst/>
          </a:prstGeom>
        </p:spPr>
        <p:txBody>
          <a:bodyPr/>
          <a:lstStyle>
            <a:lvl1pPr marL="0" indent="0" algn="ctr" defTabSz="914400" rtl="0" eaLnBrk="1" latinLnBrk="0" hangingPunct="1">
              <a:spcBef>
                <a:spcPct val="20000"/>
              </a:spcBef>
              <a:buFont typeface="Arial" pitchFamily="34" charset="0"/>
              <a:buNone/>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defRPr/>
            </a:pPr>
            <a:r>
              <a:rPr lang="en-US" sz="1400" b="1" dirty="0"/>
              <a:t>Maris E. LeBlanc</a:t>
            </a:r>
          </a:p>
          <a:p>
            <a:pPr algn="l">
              <a:defRPr/>
            </a:pPr>
            <a:r>
              <a:rPr lang="en-US" sz="1400" b="1" dirty="0"/>
              <a:t>Executive Director</a:t>
            </a:r>
          </a:p>
          <a:p>
            <a:pPr algn="l">
              <a:defRPr/>
            </a:pPr>
            <a:r>
              <a:rPr lang="en-US" sz="1400" b="1" dirty="0"/>
              <a:t>Municipal Employees’ Retirement System</a:t>
            </a:r>
          </a:p>
          <a:p>
            <a:pPr algn="l">
              <a:defRPr/>
            </a:pPr>
            <a:r>
              <a:rPr lang="en-US" sz="1400" b="1" dirty="0"/>
              <a:t>Certified Ethics Trainer</a:t>
            </a:r>
          </a:p>
          <a:p>
            <a:pPr algn="l">
              <a:defRPr/>
            </a:pPr>
            <a:r>
              <a:rPr lang="en-US" sz="1400" b="1" dirty="0">
                <a:solidFill>
                  <a:srgbClr val="7030A0"/>
                </a:solidFill>
              </a:rPr>
              <a:t>maris@mersla.org</a:t>
            </a:r>
            <a:endParaRPr lang="en-US" dirty="0">
              <a:solidFill>
                <a:srgbClr val="000000"/>
              </a:solidFill>
            </a:endParaRPr>
          </a:p>
        </p:txBody>
      </p:sp>
      <p:pic>
        <p:nvPicPr>
          <p:cNvPr id="6" name="Picture 5">
            <a:extLst>
              <a:ext uri="{FF2B5EF4-FFF2-40B4-BE49-F238E27FC236}">
                <a16:creationId xmlns:a16="http://schemas.microsoft.com/office/drawing/2014/main" id="{7EC33DB2-5B5F-70C8-3EB0-73D56561AFA4}"/>
              </a:ext>
            </a:extLst>
          </p:cNvPr>
          <p:cNvPicPr>
            <a:picLocks noChangeAspect="1"/>
          </p:cNvPicPr>
          <p:nvPr/>
        </p:nvPicPr>
        <p:blipFill>
          <a:blip r:embed="rId3"/>
          <a:stretch>
            <a:fillRect/>
          </a:stretch>
        </p:blipFill>
        <p:spPr>
          <a:xfrm>
            <a:off x="76200" y="685800"/>
            <a:ext cx="2054530" cy="859611"/>
          </a:xfrm>
          <a:prstGeom prst="rect">
            <a:avLst/>
          </a:prstGeom>
        </p:spPr>
      </p:pic>
    </p:spTree>
    <p:extLst>
      <p:ext uri="{BB962C8B-B14F-4D97-AF65-F5344CB8AC3E}">
        <p14:creationId xmlns:p14="http://schemas.microsoft.com/office/powerpoint/2010/main" val="262925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10</a:t>
            </a:fld>
            <a:endParaRPr lang="en-US"/>
          </a:p>
        </p:txBody>
      </p:sp>
      <p:sp>
        <p:nvSpPr>
          <p:cNvPr id="3" name="Text Placeholder 2"/>
          <p:cNvSpPr>
            <a:spLocks noGrp="1"/>
          </p:cNvSpPr>
          <p:nvPr>
            <p:ph type="body" sz="quarter" idx="12"/>
          </p:nvPr>
        </p:nvSpPr>
        <p:spPr>
          <a:xfrm>
            <a:off x="2209800" y="816864"/>
            <a:ext cx="6553200" cy="609600"/>
          </a:xfrm>
        </p:spPr>
        <p:txBody>
          <a:bodyPr/>
          <a:lstStyle/>
          <a:p>
            <a:r>
              <a:rPr lang="en-US" dirty="0"/>
              <a:t>"Thing of economic value" </a:t>
            </a:r>
            <a:br>
              <a:rPr lang="en-US" dirty="0"/>
            </a:br>
            <a:endParaRPr lang="en-US" dirty="0"/>
          </a:p>
        </p:txBody>
      </p:sp>
      <p:sp>
        <p:nvSpPr>
          <p:cNvPr id="4" name="Text Placeholder 3"/>
          <p:cNvSpPr>
            <a:spLocks noGrp="1"/>
          </p:cNvSpPr>
          <p:nvPr>
            <p:ph type="body" sz="quarter" idx="13"/>
          </p:nvPr>
        </p:nvSpPr>
        <p:spPr>
          <a:xfrm>
            <a:off x="3429000" y="1752600"/>
            <a:ext cx="5334000" cy="4495800"/>
          </a:xfrm>
        </p:spPr>
        <p:txBody>
          <a:bodyPr/>
          <a:lstStyle/>
          <a:p>
            <a:pPr marL="342900" indent="-342900">
              <a:buFont typeface="Arial" pitchFamily="34" charset="0"/>
              <a:buChar char="•"/>
              <a:defRPr/>
            </a:pPr>
            <a:r>
              <a:rPr lang="en-US" dirty="0"/>
              <a:t>Means money or any other thing having economic value, including:</a:t>
            </a:r>
          </a:p>
          <a:p>
            <a:pPr lvl="1">
              <a:defRPr/>
            </a:pPr>
            <a:r>
              <a:rPr lang="en-US" sz="2000" dirty="0"/>
              <a:t> Any loan, except a bona fide loan made by a duly licensed lending institution at the normal rate of interest, </a:t>
            </a:r>
          </a:p>
          <a:p>
            <a:pPr lvl="1">
              <a:defRPr/>
            </a:pPr>
            <a:r>
              <a:rPr lang="en-US" sz="2000" dirty="0"/>
              <a:t> Any option to obtain a thing of economic value,</a:t>
            </a:r>
          </a:p>
          <a:p>
            <a:pPr lvl="1">
              <a:defRPr/>
            </a:pPr>
            <a:r>
              <a:rPr lang="en-US" sz="2000" dirty="0"/>
              <a:t> Any promise for the future delivery of a thing of economic value.</a:t>
            </a:r>
          </a:p>
          <a:p>
            <a:pPr marL="57150">
              <a:defRPr/>
            </a:pPr>
            <a:r>
              <a:rPr lang="en-US" b="1" dirty="0"/>
              <a:t>Examples:</a:t>
            </a:r>
            <a:r>
              <a:rPr lang="en-US" dirty="0"/>
              <a:t>  tickets to events, gift cards</a:t>
            </a:r>
            <a:endParaRPr lang="en-US" b="1" dirty="0"/>
          </a:p>
          <a:p>
            <a:endParaRPr lang="en-US" dirty="0"/>
          </a:p>
        </p:txBody>
      </p:sp>
      <p:sp>
        <p:nvSpPr>
          <p:cNvPr id="5" name="Text Placeholder 4"/>
          <p:cNvSpPr>
            <a:spLocks noGrp="1"/>
          </p:cNvSpPr>
          <p:nvPr>
            <p:ph type="body" sz="quarter" idx="14"/>
          </p:nvPr>
        </p:nvSpPr>
        <p:spPr/>
        <p:txBody>
          <a:bodyPr/>
          <a:lstStyle/>
          <a:p>
            <a:r>
              <a:rPr lang="en-US" dirty="0"/>
              <a:t>La. R.S. 42:1102(22)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28800"/>
            <a:ext cx="2470785" cy="2454091"/>
          </a:xfrm>
          <a:prstGeom prst="rect">
            <a:avLst/>
          </a:prstGeom>
        </p:spPr>
      </p:pic>
      <p:pic>
        <p:nvPicPr>
          <p:cNvPr id="7" name="Picture 6">
            <a:extLst>
              <a:ext uri="{FF2B5EF4-FFF2-40B4-BE49-F238E27FC236}">
                <a16:creationId xmlns:a16="http://schemas.microsoft.com/office/drawing/2014/main" id="{2BFFC1F0-55C3-9DC8-4F0E-DDD61D2EB355}"/>
              </a:ext>
            </a:extLst>
          </p:cNvPr>
          <p:cNvPicPr>
            <a:picLocks noChangeAspect="1"/>
          </p:cNvPicPr>
          <p:nvPr/>
        </p:nvPicPr>
        <p:blipFill>
          <a:blip r:embed="rId3"/>
          <a:stretch>
            <a:fillRect/>
          </a:stretch>
        </p:blipFill>
        <p:spPr>
          <a:xfrm>
            <a:off x="155270" y="687151"/>
            <a:ext cx="2054530" cy="859611"/>
          </a:xfrm>
          <a:prstGeom prst="rect">
            <a:avLst/>
          </a:prstGeom>
        </p:spPr>
      </p:pic>
    </p:spTree>
    <p:extLst>
      <p:ext uri="{BB962C8B-B14F-4D97-AF65-F5344CB8AC3E}">
        <p14:creationId xmlns:p14="http://schemas.microsoft.com/office/powerpoint/2010/main" val="401799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11</a:t>
            </a:fld>
            <a:endParaRPr lang="en-US"/>
          </a:p>
        </p:txBody>
      </p:sp>
      <p:sp>
        <p:nvSpPr>
          <p:cNvPr id="3" name="Text Placeholder 2"/>
          <p:cNvSpPr>
            <a:spLocks noGrp="1"/>
          </p:cNvSpPr>
          <p:nvPr>
            <p:ph type="body" sz="quarter" idx="12"/>
          </p:nvPr>
        </p:nvSpPr>
        <p:spPr>
          <a:xfrm>
            <a:off x="2209800" y="791942"/>
            <a:ext cx="6553200" cy="609600"/>
          </a:xfrm>
        </p:spPr>
        <p:txBody>
          <a:bodyPr/>
          <a:lstStyle/>
          <a:p>
            <a:r>
              <a:rPr lang="en-US" dirty="0"/>
              <a:t>Exceptions to Gift Restrictions</a:t>
            </a:r>
          </a:p>
        </p:txBody>
      </p:sp>
      <p:sp>
        <p:nvSpPr>
          <p:cNvPr id="4" name="Text Placeholder 3"/>
          <p:cNvSpPr>
            <a:spLocks noGrp="1"/>
          </p:cNvSpPr>
          <p:nvPr>
            <p:ph type="body" sz="quarter" idx="13"/>
          </p:nvPr>
        </p:nvSpPr>
        <p:spPr>
          <a:xfrm>
            <a:off x="3048000" y="1676400"/>
            <a:ext cx="5791200" cy="3733800"/>
          </a:xfrm>
        </p:spPr>
        <p:txBody>
          <a:bodyPr/>
          <a:lstStyle/>
          <a:p>
            <a:pPr marL="342900" indent="-342900">
              <a:buFont typeface="Arial" pitchFamily="34" charset="0"/>
              <a:buChar char="•"/>
              <a:defRPr/>
            </a:pPr>
            <a:r>
              <a:rPr lang="en-US" dirty="0"/>
              <a:t>Promotional items with no substantial resale value </a:t>
            </a:r>
          </a:p>
          <a:p>
            <a:pPr lvl="1">
              <a:defRPr/>
            </a:pPr>
            <a:r>
              <a:rPr lang="en-US" sz="2000" dirty="0"/>
              <a:t>Items must be imprinted with a logo or name of a business or organization</a:t>
            </a:r>
          </a:p>
          <a:p>
            <a:pPr lvl="1">
              <a:defRPr/>
            </a:pPr>
            <a:r>
              <a:rPr lang="en-US" sz="2000" dirty="0"/>
              <a:t>Must have minimal value. </a:t>
            </a:r>
          </a:p>
          <a:p>
            <a:pPr marL="457200" lvl="1" indent="0">
              <a:buNone/>
              <a:defRPr/>
            </a:pPr>
            <a:r>
              <a:rPr lang="en-US" sz="2000" b="1" dirty="0"/>
              <a:t>Examples</a:t>
            </a:r>
            <a:r>
              <a:rPr lang="en-US" sz="2000" dirty="0"/>
              <a:t> of promotional items:  pens, pencils, notepads, t-shirts, caps, key chains, and cups</a:t>
            </a:r>
          </a:p>
          <a:p>
            <a:pPr marL="457200" lvl="1" indent="0">
              <a:buNone/>
              <a:defRPr/>
            </a:pPr>
            <a:endParaRPr lang="en-US" sz="2000" dirty="0"/>
          </a:p>
          <a:p>
            <a:pPr marL="342900" indent="-342900">
              <a:buFont typeface="Arial" pitchFamily="34" charset="0"/>
              <a:buChar char="•"/>
              <a:defRPr/>
            </a:pPr>
            <a:r>
              <a:rPr lang="en-US" dirty="0"/>
              <a:t>Flowers or a donation of $100 or less in connection with the death of a member of your immediate family.</a:t>
            </a:r>
          </a:p>
          <a:p>
            <a:endParaRPr lang="en-US" dirty="0"/>
          </a:p>
        </p:txBody>
      </p:sp>
      <p:sp>
        <p:nvSpPr>
          <p:cNvPr id="5" name="Text Placeholder 4"/>
          <p:cNvSpPr>
            <a:spLocks noGrp="1"/>
          </p:cNvSpPr>
          <p:nvPr>
            <p:ph type="body" sz="quarter" idx="14"/>
          </p:nvPr>
        </p:nvSpPr>
        <p:spPr/>
        <p:txBody>
          <a:bodyPr/>
          <a:lstStyle/>
          <a:p>
            <a:r>
              <a:rPr lang="en-US" dirty="0"/>
              <a:t>R.S. 42:1102(22) and 1123(26)</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0"/>
            <a:ext cx="2592601" cy="2575084"/>
          </a:xfrm>
          <a:prstGeom prst="rect">
            <a:avLst/>
          </a:prstGeom>
        </p:spPr>
      </p:pic>
      <p:pic>
        <p:nvPicPr>
          <p:cNvPr id="7" name="Picture 6">
            <a:extLst>
              <a:ext uri="{FF2B5EF4-FFF2-40B4-BE49-F238E27FC236}">
                <a16:creationId xmlns:a16="http://schemas.microsoft.com/office/drawing/2014/main" id="{A5938294-3DE4-416B-B9EF-9DDB4075467C}"/>
              </a:ext>
            </a:extLst>
          </p:cNvPr>
          <p:cNvPicPr>
            <a:picLocks noChangeAspect="1"/>
          </p:cNvPicPr>
          <p:nvPr/>
        </p:nvPicPr>
        <p:blipFill>
          <a:blip r:embed="rId3"/>
          <a:stretch>
            <a:fillRect/>
          </a:stretch>
        </p:blipFill>
        <p:spPr>
          <a:xfrm>
            <a:off x="76200" y="817754"/>
            <a:ext cx="2054530" cy="859611"/>
          </a:xfrm>
          <a:prstGeom prst="rect">
            <a:avLst/>
          </a:prstGeom>
        </p:spPr>
      </p:pic>
    </p:spTree>
    <p:extLst>
      <p:ext uri="{BB962C8B-B14F-4D97-AF65-F5344CB8AC3E}">
        <p14:creationId xmlns:p14="http://schemas.microsoft.com/office/powerpoint/2010/main" val="20053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12</a:t>
            </a:fld>
            <a:endParaRPr lang="en-US"/>
          </a:p>
        </p:txBody>
      </p:sp>
      <p:sp>
        <p:nvSpPr>
          <p:cNvPr id="3" name="Text Placeholder 2"/>
          <p:cNvSpPr>
            <a:spLocks noGrp="1"/>
          </p:cNvSpPr>
          <p:nvPr>
            <p:ph type="body" sz="quarter" idx="12"/>
          </p:nvPr>
        </p:nvSpPr>
        <p:spPr>
          <a:xfrm>
            <a:off x="2209800" y="791763"/>
            <a:ext cx="6553200" cy="609600"/>
          </a:xfrm>
        </p:spPr>
        <p:txBody>
          <a:bodyPr/>
          <a:lstStyle/>
          <a:p>
            <a:r>
              <a:rPr lang="en-US" dirty="0"/>
              <a:t>Exceptions to Gift Restrictions</a:t>
            </a:r>
          </a:p>
        </p:txBody>
      </p:sp>
      <p:sp>
        <p:nvSpPr>
          <p:cNvPr id="4" name="Text Placeholder 3"/>
          <p:cNvSpPr>
            <a:spLocks noGrp="1"/>
          </p:cNvSpPr>
          <p:nvPr>
            <p:ph type="body" sz="quarter" idx="13"/>
          </p:nvPr>
        </p:nvSpPr>
        <p:spPr>
          <a:xfrm>
            <a:off x="3429000" y="1752600"/>
            <a:ext cx="5334000" cy="4495800"/>
          </a:xfrm>
        </p:spPr>
        <p:txBody>
          <a:bodyPr/>
          <a:lstStyle/>
          <a:p>
            <a:pPr marL="342900" indent="-342900">
              <a:buFont typeface="Arial" pitchFamily="34" charset="0"/>
              <a:buChar char="•"/>
            </a:pPr>
            <a:r>
              <a:rPr lang="en-US" dirty="0"/>
              <a:t>Food and drink consumed while the personal guest of a person, subject to a </a:t>
            </a:r>
            <a:r>
              <a:rPr lang="en-US" b="1" dirty="0"/>
              <a:t>$79*</a:t>
            </a:r>
            <a:r>
              <a:rPr lang="en-US" dirty="0"/>
              <a:t> per event limit for food and drink.</a:t>
            </a:r>
          </a:p>
          <a:p>
            <a:pPr marL="342900" indent="-342900">
              <a:buFont typeface="Arial" pitchFamily="34" charset="0"/>
              <a:buChar char="•"/>
            </a:pPr>
            <a:endParaRPr lang="en-US" dirty="0"/>
          </a:p>
          <a:p>
            <a:pPr marL="342900" indent="-342900">
              <a:buFont typeface="Arial" pitchFamily="34" charset="0"/>
              <a:buChar char="•"/>
            </a:pPr>
            <a:r>
              <a:rPr lang="en-US" dirty="0"/>
              <a:t>Tax and tip is not counted for the limit.</a:t>
            </a:r>
          </a:p>
          <a:p>
            <a:pPr marL="342900" indent="-342900">
              <a:buFont typeface="Arial" pitchFamily="34" charset="0"/>
              <a:buChar char="•"/>
            </a:pPr>
            <a:endParaRPr lang="en-US" dirty="0"/>
          </a:p>
          <a:p>
            <a:pPr marL="342900" indent="-342900">
              <a:buFont typeface="Arial" pitchFamily="34" charset="0"/>
              <a:buChar char="•"/>
            </a:pPr>
            <a:r>
              <a:rPr lang="en-US" dirty="0"/>
              <a:t>Reasonable transportation and entertainment incidental to the food and drink may also be accepted.</a:t>
            </a:r>
          </a:p>
          <a:p>
            <a:r>
              <a:rPr lang="en-US" u="sng" dirty="0">
                <a:solidFill>
                  <a:srgbClr val="7030A0"/>
                </a:solidFill>
              </a:rPr>
              <a:t>			</a:t>
            </a:r>
          </a:p>
          <a:p>
            <a:r>
              <a:rPr lang="en-US" sz="1200" b="1" dirty="0"/>
              <a:t>*</a:t>
            </a:r>
            <a:r>
              <a:rPr lang="en-US" sz="1200" dirty="0"/>
              <a:t>Amount adjusted by Ethics Board if CPI for Food &amp; Beverage increases.</a:t>
            </a:r>
          </a:p>
          <a:p>
            <a:endParaRPr lang="en-US" dirty="0"/>
          </a:p>
        </p:txBody>
      </p:sp>
      <p:sp>
        <p:nvSpPr>
          <p:cNvPr id="5" name="Text Placeholder 4"/>
          <p:cNvSpPr>
            <a:spLocks noGrp="1"/>
          </p:cNvSpPr>
          <p:nvPr>
            <p:ph type="body" sz="quarter" idx="14"/>
          </p:nvPr>
        </p:nvSpPr>
        <p:spPr/>
        <p:txBody>
          <a:bodyPr/>
          <a:lstStyle/>
          <a:p>
            <a:r>
              <a:rPr lang="en-US" dirty="0"/>
              <a:t>R.S. 42:1102(22), 1115, and 1115.1</a:t>
            </a:r>
          </a:p>
        </p:txBody>
      </p:sp>
      <p:grpSp>
        <p:nvGrpSpPr>
          <p:cNvPr id="17" name="Group 16">
            <a:extLst>
              <a:ext uri="{FF2B5EF4-FFF2-40B4-BE49-F238E27FC236}">
                <a16:creationId xmlns:a16="http://schemas.microsoft.com/office/drawing/2014/main" id="{09F039B8-AA05-2430-4912-A36C842A3CFF}"/>
              </a:ext>
            </a:extLst>
          </p:cNvPr>
          <p:cNvGrpSpPr/>
          <p:nvPr/>
        </p:nvGrpSpPr>
        <p:grpSpPr>
          <a:xfrm>
            <a:off x="381000" y="2438400"/>
            <a:ext cx="3181511" cy="2709351"/>
            <a:chOff x="269260" y="3523197"/>
            <a:chExt cx="3181511" cy="2709351"/>
          </a:xfrm>
        </p:grpSpPr>
        <p:pic>
          <p:nvPicPr>
            <p:cNvPr id="7" name="Graphic 6" descr="Open hand with solid fill">
              <a:extLst>
                <a:ext uri="{FF2B5EF4-FFF2-40B4-BE49-F238E27FC236}">
                  <a16:creationId xmlns:a16="http://schemas.microsoft.com/office/drawing/2014/main" id="{AA9DA03F-8956-03E8-E918-D62ECFAC63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863" y="3870346"/>
              <a:ext cx="2362202" cy="2362202"/>
            </a:xfrm>
            <a:prstGeom prst="rect">
              <a:avLst/>
            </a:prstGeom>
          </p:spPr>
        </p:pic>
        <p:grpSp>
          <p:nvGrpSpPr>
            <p:cNvPr id="16" name="Group 15">
              <a:extLst>
                <a:ext uri="{FF2B5EF4-FFF2-40B4-BE49-F238E27FC236}">
                  <a16:creationId xmlns:a16="http://schemas.microsoft.com/office/drawing/2014/main" id="{4C2D5F69-5CD3-2258-FDE5-0BDFC0446D8C}"/>
                </a:ext>
              </a:extLst>
            </p:cNvPr>
            <p:cNvGrpSpPr/>
            <p:nvPr/>
          </p:nvGrpSpPr>
          <p:grpSpPr>
            <a:xfrm>
              <a:off x="269260" y="3523197"/>
              <a:ext cx="3181511" cy="1071393"/>
              <a:chOff x="269260" y="3523197"/>
              <a:chExt cx="3181511" cy="1071393"/>
            </a:xfrm>
          </p:grpSpPr>
          <p:pic>
            <p:nvPicPr>
              <p:cNvPr id="10" name="Graphic 9" descr="Tea with solid fill">
                <a:extLst>
                  <a:ext uri="{FF2B5EF4-FFF2-40B4-BE49-F238E27FC236}">
                    <a16:creationId xmlns:a16="http://schemas.microsoft.com/office/drawing/2014/main" id="{755C79AF-17B1-F7C5-1421-2F4918668B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260" y="3523197"/>
                <a:ext cx="1038736" cy="1038736"/>
              </a:xfrm>
              <a:prstGeom prst="rect">
                <a:avLst/>
              </a:prstGeom>
            </p:spPr>
          </p:pic>
          <p:pic>
            <p:nvPicPr>
              <p:cNvPr id="12" name="Graphic 11" descr="Fork and knife with solid fill">
                <a:extLst>
                  <a:ext uri="{FF2B5EF4-FFF2-40B4-BE49-F238E27FC236}">
                    <a16:creationId xmlns:a16="http://schemas.microsoft.com/office/drawing/2014/main" id="{C6F1F317-840A-DF7D-DA7A-B345BEDE06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2764" y="3680190"/>
                <a:ext cx="914400" cy="914400"/>
              </a:xfrm>
              <a:prstGeom prst="rect">
                <a:avLst/>
              </a:prstGeom>
            </p:spPr>
          </p:pic>
          <p:sp>
            <p:nvSpPr>
              <p:cNvPr id="15" name="TextBox 14">
                <a:extLst>
                  <a:ext uri="{FF2B5EF4-FFF2-40B4-BE49-F238E27FC236}">
                    <a16:creationId xmlns:a16="http://schemas.microsoft.com/office/drawing/2014/main" id="{10228A83-5E9C-A28D-84C6-781E4750B0FD}"/>
                  </a:ext>
                </a:extLst>
              </p:cNvPr>
              <p:cNvSpPr txBox="1"/>
              <p:nvPr/>
            </p:nvSpPr>
            <p:spPr>
              <a:xfrm>
                <a:off x="1903462" y="3763563"/>
                <a:ext cx="1547309" cy="707886"/>
              </a:xfrm>
              <a:prstGeom prst="rect">
                <a:avLst/>
              </a:prstGeom>
              <a:noFill/>
            </p:spPr>
            <p:txBody>
              <a:bodyPr wrap="square" rtlCol="0">
                <a:spAutoFit/>
              </a:bodyPr>
              <a:lstStyle/>
              <a:p>
                <a:r>
                  <a:rPr lang="en-US" sz="4000" b="1" dirty="0"/>
                  <a:t>=</a:t>
                </a:r>
                <a:r>
                  <a:rPr lang="en-US" sz="4000" b="1" baseline="30000" dirty="0"/>
                  <a:t>$</a:t>
                </a:r>
                <a:r>
                  <a:rPr lang="en-US" sz="4000" b="1" dirty="0"/>
                  <a:t>79</a:t>
                </a:r>
              </a:p>
            </p:txBody>
          </p:sp>
        </p:grpSp>
      </p:grpSp>
      <p:pic>
        <p:nvPicPr>
          <p:cNvPr id="19" name="Picture 18">
            <a:extLst>
              <a:ext uri="{FF2B5EF4-FFF2-40B4-BE49-F238E27FC236}">
                <a16:creationId xmlns:a16="http://schemas.microsoft.com/office/drawing/2014/main" id="{21DDD570-079F-7245-0217-90848E67B23C}"/>
              </a:ext>
            </a:extLst>
          </p:cNvPr>
          <p:cNvPicPr>
            <a:picLocks noChangeAspect="1"/>
          </p:cNvPicPr>
          <p:nvPr/>
        </p:nvPicPr>
        <p:blipFill rotWithShape="1">
          <a:blip r:embed="rId8"/>
          <a:srcRect l="5799" r="7071" b="63511"/>
          <a:stretch/>
        </p:blipFill>
        <p:spPr>
          <a:xfrm>
            <a:off x="76200" y="747633"/>
            <a:ext cx="2057400" cy="861621"/>
          </a:xfrm>
          <a:prstGeom prst="rect">
            <a:avLst/>
          </a:prstGeom>
        </p:spPr>
      </p:pic>
    </p:spTree>
    <p:extLst>
      <p:ext uri="{BB962C8B-B14F-4D97-AF65-F5344CB8AC3E}">
        <p14:creationId xmlns:p14="http://schemas.microsoft.com/office/powerpoint/2010/main" val="54912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13</a:t>
            </a:fld>
            <a:endParaRPr lang="en-US"/>
          </a:p>
        </p:txBody>
      </p:sp>
      <p:sp>
        <p:nvSpPr>
          <p:cNvPr id="3" name="Text Placeholder 2"/>
          <p:cNvSpPr>
            <a:spLocks noGrp="1"/>
          </p:cNvSpPr>
          <p:nvPr>
            <p:ph type="body" sz="quarter" idx="12"/>
          </p:nvPr>
        </p:nvSpPr>
        <p:spPr>
          <a:xfrm>
            <a:off x="2209800" y="821436"/>
            <a:ext cx="6553200" cy="609600"/>
          </a:xfrm>
        </p:spPr>
        <p:txBody>
          <a:bodyPr/>
          <a:lstStyle/>
          <a:p>
            <a:r>
              <a:rPr lang="en-US" dirty="0"/>
              <a:t>Details on Food &amp; Drink Exception</a:t>
            </a:r>
            <a:br>
              <a:rPr lang="en-US" dirty="0"/>
            </a:br>
            <a:endParaRPr lang="en-US" dirty="0"/>
          </a:p>
        </p:txBody>
      </p:sp>
      <p:sp>
        <p:nvSpPr>
          <p:cNvPr id="4" name="Text Placeholder 3"/>
          <p:cNvSpPr>
            <a:spLocks noGrp="1"/>
          </p:cNvSpPr>
          <p:nvPr>
            <p:ph type="body" sz="quarter" idx="13"/>
          </p:nvPr>
        </p:nvSpPr>
        <p:spPr>
          <a:xfrm>
            <a:off x="2971800" y="1795272"/>
            <a:ext cx="5867400" cy="4495800"/>
          </a:xfrm>
        </p:spPr>
        <p:txBody>
          <a:bodyPr/>
          <a:lstStyle/>
          <a:p>
            <a:pPr marL="342900" indent="-342900">
              <a:spcBef>
                <a:spcPts val="0"/>
              </a:spcBef>
              <a:spcAft>
                <a:spcPts val="1800"/>
              </a:spcAft>
              <a:buFont typeface="Arial" pitchFamily="34" charset="0"/>
              <a:buChar char="•"/>
              <a:defRPr/>
            </a:pPr>
            <a:r>
              <a:rPr lang="en-US" dirty="0"/>
              <a:t>Splitting tabs not allowed to meet $79 limit.</a:t>
            </a:r>
          </a:p>
          <a:p>
            <a:pPr marL="342900" indent="-342900">
              <a:spcBef>
                <a:spcPts val="0"/>
              </a:spcBef>
              <a:spcAft>
                <a:spcPts val="1800"/>
              </a:spcAft>
              <a:buFont typeface="Arial" pitchFamily="34" charset="0"/>
              <a:buChar char="•"/>
              <a:defRPr/>
            </a:pPr>
            <a:r>
              <a:rPr lang="en-US" dirty="0"/>
              <a:t>When food and drink is provided at an event, the amount for each public servant is calculated based on the number of persons invited.</a:t>
            </a:r>
          </a:p>
          <a:p>
            <a:pPr marL="342900" indent="-342900">
              <a:spcBef>
                <a:spcPts val="0"/>
              </a:spcBef>
              <a:spcAft>
                <a:spcPts val="1800"/>
              </a:spcAft>
              <a:buFont typeface="Arial" pitchFamily="34" charset="0"/>
              <a:buChar char="•"/>
              <a:defRPr/>
            </a:pPr>
            <a:r>
              <a:rPr lang="en-US" dirty="0"/>
              <a:t>The $79 limit does not apply to a gathering held “in conjunction with a meeting related to a national or regional organization or a meeting of a statewide organization of governmental officials or employees.”  At least 10 people associated with the organization must be invited.</a:t>
            </a:r>
          </a:p>
          <a:p>
            <a:endParaRPr lang="en-US" dirty="0"/>
          </a:p>
        </p:txBody>
      </p:sp>
      <p:sp>
        <p:nvSpPr>
          <p:cNvPr id="5" name="Text Placeholder 4"/>
          <p:cNvSpPr>
            <a:spLocks noGrp="1"/>
          </p:cNvSpPr>
          <p:nvPr>
            <p:ph type="body" sz="quarter" idx="14"/>
          </p:nvPr>
        </p:nvSpPr>
        <p:spPr/>
        <p:txBody>
          <a:bodyPr/>
          <a:lstStyle/>
          <a:p>
            <a:r>
              <a:rPr lang="en-US" dirty="0"/>
              <a:t>R.S. 42:1115.1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2500060" cy="2483168"/>
          </a:xfrm>
          <a:prstGeom prst="rect">
            <a:avLst/>
          </a:prstGeom>
        </p:spPr>
      </p:pic>
      <p:pic>
        <p:nvPicPr>
          <p:cNvPr id="7" name="Picture 6">
            <a:extLst>
              <a:ext uri="{FF2B5EF4-FFF2-40B4-BE49-F238E27FC236}">
                <a16:creationId xmlns:a16="http://schemas.microsoft.com/office/drawing/2014/main" id="{E622BBF0-E324-B5CC-6907-6DF223A984D5}"/>
              </a:ext>
            </a:extLst>
          </p:cNvPr>
          <p:cNvPicPr>
            <a:picLocks noChangeAspect="1"/>
          </p:cNvPicPr>
          <p:nvPr/>
        </p:nvPicPr>
        <p:blipFill>
          <a:blip r:embed="rId3"/>
          <a:stretch>
            <a:fillRect/>
          </a:stretch>
        </p:blipFill>
        <p:spPr>
          <a:xfrm>
            <a:off x="127298" y="756599"/>
            <a:ext cx="2054530" cy="859611"/>
          </a:xfrm>
          <a:prstGeom prst="rect">
            <a:avLst/>
          </a:prstGeom>
        </p:spPr>
      </p:pic>
    </p:spTree>
    <p:extLst>
      <p:ext uri="{BB962C8B-B14F-4D97-AF65-F5344CB8AC3E}">
        <p14:creationId xmlns:p14="http://schemas.microsoft.com/office/powerpoint/2010/main" val="338891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14</a:t>
            </a:fld>
            <a:endParaRPr lang="en-US"/>
          </a:p>
        </p:txBody>
      </p:sp>
      <p:sp>
        <p:nvSpPr>
          <p:cNvPr id="3" name="Text Placeholder 2"/>
          <p:cNvSpPr>
            <a:spLocks noGrp="1"/>
          </p:cNvSpPr>
          <p:nvPr>
            <p:ph type="body" sz="quarter" idx="12"/>
          </p:nvPr>
        </p:nvSpPr>
        <p:spPr>
          <a:xfrm>
            <a:off x="2209800" y="824036"/>
            <a:ext cx="6553200" cy="609600"/>
          </a:xfrm>
        </p:spPr>
        <p:txBody>
          <a:bodyPr/>
          <a:lstStyle/>
          <a:p>
            <a:r>
              <a:rPr lang="en-US" dirty="0"/>
              <a:t>Exceptions to Gift Restrictions</a:t>
            </a:r>
            <a:br>
              <a:rPr lang="en-US" dirty="0"/>
            </a:br>
            <a:endParaRPr lang="en-US" dirty="0"/>
          </a:p>
        </p:txBody>
      </p:sp>
      <p:sp>
        <p:nvSpPr>
          <p:cNvPr id="4" name="Text Placeholder 3"/>
          <p:cNvSpPr>
            <a:spLocks noGrp="1"/>
          </p:cNvSpPr>
          <p:nvPr>
            <p:ph type="body" sz="quarter" idx="13"/>
          </p:nvPr>
        </p:nvSpPr>
        <p:spPr>
          <a:xfrm>
            <a:off x="2743200" y="1475125"/>
            <a:ext cx="6248400" cy="4163675"/>
          </a:xfrm>
          <a:noFill/>
          <a:ln>
            <a:noFill/>
          </a:ln>
        </p:spPr>
        <p:txBody>
          <a:bodyPr/>
          <a:lstStyle/>
          <a:p>
            <a:r>
              <a:rPr lang="en-US" dirty="0"/>
              <a:t>Public servants may accept complimentary admission to a:</a:t>
            </a:r>
          </a:p>
          <a:p>
            <a:pPr marL="342900" indent="-342900">
              <a:buFont typeface="Arial" pitchFamily="34" charset="0"/>
              <a:buChar char="•"/>
            </a:pPr>
            <a:r>
              <a:rPr lang="en-US" dirty="0"/>
              <a:t>Civic, non-profit, educational, or political event if a program honoree, giving a speech, or a panel member.*</a:t>
            </a:r>
          </a:p>
          <a:p>
            <a:pPr marL="342900" indent="-342900">
              <a:buFont typeface="Arial" pitchFamily="34" charset="0"/>
              <a:buChar char="•"/>
            </a:pPr>
            <a:r>
              <a:rPr lang="en-US" dirty="0"/>
              <a:t>Fundraising event for a candidate or political party (if the public servant is not otherwise subject to restrictions on political activity).*</a:t>
            </a:r>
          </a:p>
          <a:p>
            <a:pPr marL="342900" indent="-342900">
              <a:buFont typeface="Arial" pitchFamily="34" charset="0"/>
              <a:buChar char="•"/>
            </a:pPr>
            <a:r>
              <a:rPr lang="en-US" dirty="0"/>
              <a:t>Fundraising event held by or for the benefit of an educational institution or a nonprofit organization which conducts educational programs.*</a:t>
            </a:r>
          </a:p>
          <a:p>
            <a:r>
              <a:rPr lang="en-US" sz="1400" u="sng" dirty="0">
                <a:solidFill>
                  <a:srgbClr val="7030A0"/>
                </a:solidFill>
              </a:rPr>
              <a:t>		</a:t>
            </a:r>
          </a:p>
          <a:p>
            <a:r>
              <a:rPr lang="en-US" sz="1400" dirty="0"/>
              <a:t>*Exception does not apply to admission to any professional, semi-professional, or collegiate sporting event.</a:t>
            </a:r>
          </a:p>
        </p:txBody>
      </p:sp>
      <p:sp>
        <p:nvSpPr>
          <p:cNvPr id="5" name="Text Placeholder 4"/>
          <p:cNvSpPr>
            <a:spLocks noGrp="1"/>
          </p:cNvSpPr>
          <p:nvPr>
            <p:ph type="body" sz="quarter" idx="14"/>
          </p:nvPr>
        </p:nvSpPr>
        <p:spPr/>
        <p:txBody>
          <a:bodyPr/>
          <a:lstStyle/>
          <a:p>
            <a:r>
              <a:rPr lang="en-US" dirty="0"/>
              <a:t>R.S. 42:1123(13)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833641"/>
            <a:ext cx="2438400" cy="2421925"/>
          </a:xfrm>
          <a:prstGeom prst="rect">
            <a:avLst/>
          </a:prstGeom>
        </p:spPr>
      </p:pic>
      <p:pic>
        <p:nvPicPr>
          <p:cNvPr id="7" name="Picture 6">
            <a:extLst>
              <a:ext uri="{FF2B5EF4-FFF2-40B4-BE49-F238E27FC236}">
                <a16:creationId xmlns:a16="http://schemas.microsoft.com/office/drawing/2014/main" id="{AEADB691-C519-E6DB-BD48-41CDA54B2066}"/>
              </a:ext>
            </a:extLst>
          </p:cNvPr>
          <p:cNvPicPr>
            <a:picLocks noChangeAspect="1"/>
          </p:cNvPicPr>
          <p:nvPr/>
        </p:nvPicPr>
        <p:blipFill>
          <a:blip r:embed="rId3"/>
          <a:stretch>
            <a:fillRect/>
          </a:stretch>
        </p:blipFill>
        <p:spPr>
          <a:xfrm>
            <a:off x="155270" y="794772"/>
            <a:ext cx="2054530" cy="859611"/>
          </a:xfrm>
          <a:prstGeom prst="rect">
            <a:avLst/>
          </a:prstGeom>
        </p:spPr>
      </p:pic>
    </p:spTree>
    <p:extLst>
      <p:ext uri="{BB962C8B-B14F-4D97-AF65-F5344CB8AC3E}">
        <p14:creationId xmlns:p14="http://schemas.microsoft.com/office/powerpoint/2010/main" val="182298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15</a:t>
            </a:fld>
            <a:endParaRPr lang="en-US"/>
          </a:p>
        </p:txBody>
      </p:sp>
      <p:sp>
        <p:nvSpPr>
          <p:cNvPr id="3" name="Text Placeholder 2"/>
          <p:cNvSpPr>
            <a:spLocks noGrp="1"/>
          </p:cNvSpPr>
          <p:nvPr>
            <p:ph type="body" sz="quarter" idx="12"/>
          </p:nvPr>
        </p:nvSpPr>
        <p:spPr>
          <a:xfrm>
            <a:off x="2209800" y="816864"/>
            <a:ext cx="6553200" cy="609600"/>
          </a:xfrm>
        </p:spPr>
        <p:txBody>
          <a:bodyPr/>
          <a:lstStyle/>
          <a:p>
            <a:r>
              <a:rPr lang="en-US" dirty="0"/>
              <a:t>Consent Order as to Violations</a:t>
            </a:r>
          </a:p>
        </p:txBody>
      </p:sp>
      <p:sp>
        <p:nvSpPr>
          <p:cNvPr id="4" name="Text Placeholder 3"/>
          <p:cNvSpPr>
            <a:spLocks noGrp="1"/>
          </p:cNvSpPr>
          <p:nvPr>
            <p:ph type="body" sz="quarter" idx="13"/>
          </p:nvPr>
        </p:nvSpPr>
        <p:spPr>
          <a:xfrm>
            <a:off x="838200" y="1676400"/>
            <a:ext cx="6934200" cy="3734338"/>
          </a:xfrm>
        </p:spPr>
        <p:txBody>
          <a:bodyPr/>
          <a:lstStyle/>
          <a:p>
            <a:pPr>
              <a:defRPr/>
            </a:pPr>
            <a:r>
              <a:rPr lang="en-US" dirty="0"/>
              <a:t>The Board of Ethics resolved a matter with a former executive director of a retirement system, concluding:</a:t>
            </a:r>
          </a:p>
          <a:p>
            <a:pPr marL="342900" indent="-342900">
              <a:buFont typeface="Arial" pitchFamily="34" charset="0"/>
              <a:buChar char="•"/>
              <a:defRPr/>
            </a:pPr>
            <a:r>
              <a:rPr lang="en-US" dirty="0"/>
              <a:t>Creating an “Education Conference Fund,” and soliciting donations from investment firms, violated the gift restrictions in Section 1115 of the Code.</a:t>
            </a:r>
          </a:p>
          <a:p>
            <a:pPr marL="342900" indent="-342900">
              <a:buFont typeface="Arial" pitchFamily="34" charset="0"/>
              <a:buChar char="•"/>
              <a:defRPr/>
            </a:pPr>
            <a:r>
              <a:rPr lang="en-US" dirty="0"/>
              <a:t>Reimbursements for travel and cell phone expenses for the spouse and child of the director violated the restrictions of Section 1111A of the Code since the director was not entitled to receive those payments.</a:t>
            </a:r>
          </a:p>
          <a:p>
            <a:pPr marL="342900" indent="-342900">
              <a:buFont typeface="Arial" pitchFamily="34" charset="0"/>
              <a:buChar char="•"/>
              <a:defRPr/>
            </a:pPr>
            <a:r>
              <a:rPr lang="en-US" dirty="0"/>
              <a:t>Since the director reimbursed the system more than $16,000, no further penalty was imposed.</a:t>
            </a:r>
          </a:p>
          <a:p>
            <a:pPr>
              <a:defRPr/>
            </a:pPr>
            <a:endParaRPr lang="en-US" dirty="0"/>
          </a:p>
        </p:txBody>
      </p:sp>
      <p:sp>
        <p:nvSpPr>
          <p:cNvPr id="5" name="Text Placeholder 4"/>
          <p:cNvSpPr>
            <a:spLocks noGrp="1"/>
          </p:cNvSpPr>
          <p:nvPr>
            <p:ph type="body" sz="quarter" idx="14"/>
          </p:nvPr>
        </p:nvSpPr>
        <p:spPr/>
        <p:txBody>
          <a:bodyPr/>
          <a:lstStyle/>
          <a:p>
            <a:r>
              <a:rPr lang="en-US" dirty="0"/>
              <a:t>Ethics Board Docket No. 2016-520</a:t>
            </a:r>
          </a:p>
        </p:txBody>
      </p:sp>
      <p:pic>
        <p:nvPicPr>
          <p:cNvPr id="6" name="Picture 5">
            <a:extLst>
              <a:ext uri="{FF2B5EF4-FFF2-40B4-BE49-F238E27FC236}">
                <a16:creationId xmlns:a16="http://schemas.microsoft.com/office/drawing/2014/main" id="{724323B2-1446-91B7-8E21-9088A758631F}"/>
              </a:ext>
            </a:extLst>
          </p:cNvPr>
          <p:cNvPicPr>
            <a:picLocks noChangeAspect="1"/>
          </p:cNvPicPr>
          <p:nvPr/>
        </p:nvPicPr>
        <p:blipFill>
          <a:blip r:embed="rId2"/>
          <a:stretch>
            <a:fillRect/>
          </a:stretch>
        </p:blipFill>
        <p:spPr>
          <a:xfrm>
            <a:off x="155270" y="807143"/>
            <a:ext cx="2054530" cy="859611"/>
          </a:xfrm>
          <a:prstGeom prst="rect">
            <a:avLst/>
          </a:prstGeom>
        </p:spPr>
      </p:pic>
    </p:spTree>
    <p:extLst>
      <p:ext uri="{BB962C8B-B14F-4D97-AF65-F5344CB8AC3E}">
        <p14:creationId xmlns:p14="http://schemas.microsoft.com/office/powerpoint/2010/main" val="288589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16</a:t>
            </a:fld>
            <a:endParaRPr lang="en-US"/>
          </a:p>
        </p:txBody>
      </p:sp>
      <p:sp>
        <p:nvSpPr>
          <p:cNvPr id="3" name="Text Placeholder 2"/>
          <p:cNvSpPr>
            <a:spLocks noGrp="1"/>
          </p:cNvSpPr>
          <p:nvPr>
            <p:ph type="body" sz="quarter" idx="12"/>
          </p:nvPr>
        </p:nvSpPr>
        <p:spPr>
          <a:xfrm>
            <a:off x="2209800" y="836407"/>
            <a:ext cx="6553200" cy="609600"/>
          </a:xfrm>
        </p:spPr>
        <p:txBody>
          <a:bodyPr/>
          <a:lstStyle/>
          <a:p>
            <a:r>
              <a:rPr lang="en-US" dirty="0"/>
              <a:t>Disclosure by Retirement System Vendors</a:t>
            </a:r>
            <a:br>
              <a:rPr lang="en-US" dirty="0"/>
            </a:br>
            <a:endParaRPr lang="en-US" dirty="0"/>
          </a:p>
        </p:txBody>
      </p:sp>
      <p:sp>
        <p:nvSpPr>
          <p:cNvPr id="4" name="Text Placeholder 3"/>
          <p:cNvSpPr>
            <a:spLocks noGrp="1"/>
          </p:cNvSpPr>
          <p:nvPr>
            <p:ph type="body" sz="quarter" idx="13"/>
          </p:nvPr>
        </p:nvSpPr>
        <p:spPr>
          <a:xfrm>
            <a:off x="2596739" y="1524000"/>
            <a:ext cx="6394861" cy="4015247"/>
          </a:xfrm>
        </p:spPr>
        <p:txBody>
          <a:bodyPr/>
          <a:lstStyle/>
          <a:p>
            <a:pPr>
              <a:defRPr/>
            </a:pPr>
            <a:r>
              <a:rPr lang="en-US" sz="1900" dirty="0"/>
              <a:t>Persons who have or who are seeking to obtain a business or financial relationship with a state or statewide retirement system and who spend $500 or more in a calendar year must:</a:t>
            </a:r>
          </a:p>
          <a:p>
            <a:pPr>
              <a:defRPr/>
            </a:pPr>
            <a:r>
              <a:rPr lang="en-US" sz="1900" dirty="0"/>
              <a:t>file semiannual reports;</a:t>
            </a:r>
          </a:p>
          <a:p>
            <a:pPr marL="347472">
              <a:defRPr/>
            </a:pPr>
            <a:r>
              <a:rPr lang="en-US" sz="1900" dirty="0"/>
              <a:t>list the name of a retirement system official on whom the person spent more than $50 on one occasion or more than $250 during the six-month reporting period.  </a:t>
            </a:r>
          </a:p>
          <a:p>
            <a:pPr>
              <a:defRPr/>
            </a:pPr>
            <a:endParaRPr lang="en-US" sz="1900" dirty="0"/>
          </a:p>
          <a:p>
            <a:pPr>
              <a:defRPr/>
            </a:pPr>
            <a:r>
              <a:rPr lang="en-US" sz="1900" dirty="0"/>
              <a:t>For this report, “expenditure” includes promotional items, food, drink, refreshment, transportation, and entertainment for a retirement official.</a:t>
            </a:r>
          </a:p>
        </p:txBody>
      </p:sp>
      <p:sp>
        <p:nvSpPr>
          <p:cNvPr id="5" name="Text Placeholder 4"/>
          <p:cNvSpPr>
            <a:spLocks noGrp="1"/>
          </p:cNvSpPr>
          <p:nvPr>
            <p:ph type="body" sz="quarter" idx="14"/>
          </p:nvPr>
        </p:nvSpPr>
        <p:spPr/>
        <p:txBody>
          <a:bodyPr/>
          <a:lstStyle/>
          <a:p>
            <a:r>
              <a:rPr lang="en-US" dirty="0"/>
              <a:t>R.S. 42:1114.2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28800"/>
            <a:ext cx="2285728" cy="2270284"/>
          </a:xfrm>
          <a:prstGeom prst="rect">
            <a:avLst/>
          </a:prstGeom>
        </p:spPr>
      </p:pic>
      <p:pic>
        <p:nvPicPr>
          <p:cNvPr id="7" name="Picture 6">
            <a:extLst>
              <a:ext uri="{FF2B5EF4-FFF2-40B4-BE49-F238E27FC236}">
                <a16:creationId xmlns:a16="http://schemas.microsoft.com/office/drawing/2014/main" id="{C9B2335A-7195-48B8-466D-3E0AAA23BF15}"/>
              </a:ext>
            </a:extLst>
          </p:cNvPr>
          <p:cNvPicPr>
            <a:picLocks noChangeAspect="1"/>
          </p:cNvPicPr>
          <p:nvPr/>
        </p:nvPicPr>
        <p:blipFill>
          <a:blip r:embed="rId3"/>
          <a:stretch>
            <a:fillRect/>
          </a:stretch>
        </p:blipFill>
        <p:spPr>
          <a:xfrm>
            <a:off x="114065" y="777792"/>
            <a:ext cx="2054530" cy="859611"/>
          </a:xfrm>
          <a:prstGeom prst="rect">
            <a:avLst/>
          </a:prstGeom>
        </p:spPr>
      </p:pic>
    </p:spTree>
    <p:extLst>
      <p:ext uri="{BB962C8B-B14F-4D97-AF65-F5344CB8AC3E}">
        <p14:creationId xmlns:p14="http://schemas.microsoft.com/office/powerpoint/2010/main" val="160140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17</a:t>
            </a:fld>
            <a:endParaRPr lang="en-US"/>
          </a:p>
        </p:txBody>
      </p:sp>
      <p:sp>
        <p:nvSpPr>
          <p:cNvPr id="3" name="Text Placeholder 2"/>
          <p:cNvSpPr>
            <a:spLocks noGrp="1"/>
          </p:cNvSpPr>
          <p:nvPr>
            <p:ph type="body" sz="quarter" idx="12"/>
          </p:nvPr>
        </p:nvSpPr>
        <p:spPr>
          <a:xfrm>
            <a:off x="2251934" y="831056"/>
            <a:ext cx="6553200" cy="609600"/>
          </a:xfrm>
        </p:spPr>
        <p:txBody>
          <a:bodyPr/>
          <a:lstStyle/>
          <a:p>
            <a:r>
              <a:rPr lang="en-US" dirty="0"/>
              <a:t>Executive Branch Lobbyist Disclosure</a:t>
            </a:r>
            <a:br>
              <a:rPr lang="en-US" dirty="0"/>
            </a:br>
            <a:endParaRPr lang="en-US" dirty="0"/>
          </a:p>
        </p:txBody>
      </p:sp>
      <p:sp>
        <p:nvSpPr>
          <p:cNvPr id="4" name="Text Placeholder 3"/>
          <p:cNvSpPr>
            <a:spLocks noGrp="1"/>
          </p:cNvSpPr>
          <p:nvPr>
            <p:ph type="body" sz="quarter" idx="13"/>
          </p:nvPr>
        </p:nvSpPr>
        <p:spPr>
          <a:xfrm>
            <a:off x="2556734" y="2057400"/>
            <a:ext cx="6282466" cy="3159782"/>
          </a:xfrm>
        </p:spPr>
        <p:txBody>
          <a:bodyPr/>
          <a:lstStyle/>
          <a:p>
            <a:pPr marL="342900" indent="-342900">
              <a:buFont typeface="Arial" pitchFamily="34" charset="0"/>
              <a:buChar char="•"/>
              <a:defRPr/>
            </a:pPr>
            <a:r>
              <a:rPr lang="en-US" dirty="0"/>
              <a:t>A “lobbyist” is any person who acts in a representative capacity and makes an expenditure. </a:t>
            </a:r>
          </a:p>
          <a:p>
            <a:pPr marL="342900" indent="-342900">
              <a:buFont typeface="Arial" pitchFamily="34" charset="0"/>
              <a:buChar char="•"/>
              <a:defRPr/>
            </a:pPr>
            <a:endParaRPr lang="en-US" dirty="0"/>
          </a:p>
          <a:p>
            <a:pPr marL="342900" indent="-342900">
              <a:buFont typeface="Arial" pitchFamily="34" charset="0"/>
              <a:buChar char="•"/>
              <a:defRPr/>
            </a:pPr>
            <a:r>
              <a:rPr lang="en-US" dirty="0"/>
              <a:t>Elected or appointed public officials, or designees of such officials, are not considered executive branch lobbyists when acting in the performance of public duties.</a:t>
            </a:r>
          </a:p>
        </p:txBody>
      </p:sp>
      <p:sp>
        <p:nvSpPr>
          <p:cNvPr id="5" name="Text Placeholder 4"/>
          <p:cNvSpPr>
            <a:spLocks noGrp="1"/>
          </p:cNvSpPr>
          <p:nvPr>
            <p:ph type="body" sz="quarter" idx="14"/>
          </p:nvPr>
        </p:nvSpPr>
        <p:spPr/>
        <p:txBody>
          <a:bodyPr/>
          <a:lstStyle/>
          <a:p>
            <a:r>
              <a:rPr lang="en-US" dirty="0"/>
              <a:t>R.S. 49:72(6) and 73</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2" y="1905000"/>
            <a:ext cx="3538635" cy="3514725"/>
          </a:xfrm>
          <a:prstGeom prst="rect">
            <a:avLst/>
          </a:prstGeom>
        </p:spPr>
      </p:pic>
      <p:pic>
        <p:nvPicPr>
          <p:cNvPr id="7" name="Picture 6">
            <a:extLst>
              <a:ext uri="{FF2B5EF4-FFF2-40B4-BE49-F238E27FC236}">
                <a16:creationId xmlns:a16="http://schemas.microsoft.com/office/drawing/2014/main" id="{E6D875AD-D114-E1FD-3D24-F8BBB6E7D305}"/>
              </a:ext>
            </a:extLst>
          </p:cNvPr>
          <p:cNvPicPr>
            <a:picLocks noChangeAspect="1"/>
          </p:cNvPicPr>
          <p:nvPr/>
        </p:nvPicPr>
        <p:blipFill>
          <a:blip r:embed="rId3"/>
          <a:stretch>
            <a:fillRect/>
          </a:stretch>
        </p:blipFill>
        <p:spPr>
          <a:xfrm>
            <a:off x="195475" y="706050"/>
            <a:ext cx="2054530" cy="859611"/>
          </a:xfrm>
          <a:prstGeom prst="rect">
            <a:avLst/>
          </a:prstGeom>
        </p:spPr>
      </p:pic>
    </p:spTree>
    <p:extLst>
      <p:ext uri="{BB962C8B-B14F-4D97-AF65-F5344CB8AC3E}">
        <p14:creationId xmlns:p14="http://schemas.microsoft.com/office/powerpoint/2010/main" val="392414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18</a:t>
            </a:fld>
            <a:endParaRPr lang="en-US"/>
          </a:p>
        </p:txBody>
      </p:sp>
      <p:sp>
        <p:nvSpPr>
          <p:cNvPr id="3" name="Text Placeholder 2"/>
          <p:cNvSpPr>
            <a:spLocks noGrp="1"/>
          </p:cNvSpPr>
          <p:nvPr>
            <p:ph type="body" sz="quarter" idx="12"/>
          </p:nvPr>
        </p:nvSpPr>
        <p:spPr>
          <a:xfrm>
            <a:off x="2244300" y="897819"/>
            <a:ext cx="6553200" cy="609600"/>
          </a:xfrm>
        </p:spPr>
        <p:txBody>
          <a:bodyPr/>
          <a:lstStyle/>
          <a:p>
            <a:r>
              <a:rPr lang="en-US" dirty="0"/>
              <a:t>Executive Branch Lobbyist Disclosure</a:t>
            </a:r>
            <a:br>
              <a:rPr lang="en-US" dirty="0"/>
            </a:br>
            <a:endParaRPr lang="en-US" dirty="0"/>
          </a:p>
        </p:txBody>
      </p:sp>
      <p:sp>
        <p:nvSpPr>
          <p:cNvPr id="4" name="Text Placeholder 3"/>
          <p:cNvSpPr>
            <a:spLocks noGrp="1"/>
          </p:cNvSpPr>
          <p:nvPr>
            <p:ph type="body" sz="quarter" idx="13"/>
          </p:nvPr>
        </p:nvSpPr>
        <p:spPr>
          <a:xfrm>
            <a:off x="3429000" y="2133600"/>
            <a:ext cx="5334000" cy="4495800"/>
          </a:xfrm>
        </p:spPr>
        <p:txBody>
          <a:bodyPr/>
          <a:lstStyle/>
          <a:p>
            <a:pPr marL="342900" indent="-342900">
              <a:buFont typeface="Arial" pitchFamily="34" charset="0"/>
              <a:buChar char="•"/>
            </a:pPr>
            <a:r>
              <a:rPr lang="en-US" dirty="0"/>
              <a:t>"Lobbying“ means any direct act or communication with an executive branch official, the purpose of which is to aid in influencing an executive branch action.</a:t>
            </a:r>
          </a:p>
          <a:p>
            <a:endParaRPr lang="en-US" dirty="0"/>
          </a:p>
          <a:p>
            <a:pPr marL="342900" indent="-342900">
              <a:buFont typeface="Arial" pitchFamily="34" charset="0"/>
              <a:buChar char="•"/>
            </a:pPr>
            <a:r>
              <a:rPr lang="en-US" dirty="0"/>
              <a:t>"Executive branch official" or "official" means an elected official, an appointed official, or an employee in an executive branch agency. </a:t>
            </a:r>
          </a:p>
          <a:p>
            <a:endParaRPr lang="en-US" dirty="0"/>
          </a:p>
        </p:txBody>
      </p:sp>
      <p:sp>
        <p:nvSpPr>
          <p:cNvPr id="5" name="Text Placeholder 4"/>
          <p:cNvSpPr>
            <a:spLocks noGrp="1"/>
          </p:cNvSpPr>
          <p:nvPr>
            <p:ph type="body" sz="quarter" idx="14"/>
          </p:nvPr>
        </p:nvSpPr>
        <p:spPr/>
        <p:txBody>
          <a:bodyPr/>
          <a:lstStyle/>
          <a:p>
            <a:r>
              <a:rPr lang="en-US" dirty="0"/>
              <a:t>R.S. 49:72</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41" y="2290474"/>
            <a:ext cx="3443317" cy="3420052"/>
          </a:xfrm>
          <a:prstGeom prst="rect">
            <a:avLst/>
          </a:prstGeom>
        </p:spPr>
      </p:pic>
      <p:pic>
        <p:nvPicPr>
          <p:cNvPr id="7" name="Picture 6">
            <a:extLst>
              <a:ext uri="{FF2B5EF4-FFF2-40B4-BE49-F238E27FC236}">
                <a16:creationId xmlns:a16="http://schemas.microsoft.com/office/drawing/2014/main" id="{CC7EAD2D-19A7-0192-295B-1BA1A7DE357F}"/>
              </a:ext>
            </a:extLst>
          </p:cNvPr>
          <p:cNvPicPr>
            <a:picLocks noChangeAspect="1"/>
          </p:cNvPicPr>
          <p:nvPr/>
        </p:nvPicPr>
        <p:blipFill>
          <a:blip r:embed="rId3"/>
          <a:stretch>
            <a:fillRect/>
          </a:stretch>
        </p:blipFill>
        <p:spPr>
          <a:xfrm>
            <a:off x="161156" y="772813"/>
            <a:ext cx="2054530" cy="859611"/>
          </a:xfrm>
          <a:prstGeom prst="rect">
            <a:avLst/>
          </a:prstGeom>
        </p:spPr>
      </p:pic>
    </p:spTree>
    <p:extLst>
      <p:ext uri="{BB962C8B-B14F-4D97-AF65-F5344CB8AC3E}">
        <p14:creationId xmlns:p14="http://schemas.microsoft.com/office/powerpoint/2010/main" val="32256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19</a:t>
            </a:fld>
            <a:endParaRPr lang="en-US"/>
          </a:p>
        </p:txBody>
      </p:sp>
      <p:sp>
        <p:nvSpPr>
          <p:cNvPr id="3" name="Text Placeholder 2"/>
          <p:cNvSpPr>
            <a:spLocks noGrp="1"/>
          </p:cNvSpPr>
          <p:nvPr>
            <p:ph type="body" sz="quarter" idx="12"/>
          </p:nvPr>
        </p:nvSpPr>
        <p:spPr>
          <a:xfrm>
            <a:off x="2286000" y="835963"/>
            <a:ext cx="6553200" cy="609600"/>
          </a:xfrm>
        </p:spPr>
        <p:txBody>
          <a:bodyPr/>
          <a:lstStyle/>
          <a:p>
            <a:r>
              <a:rPr lang="en-US" dirty="0"/>
              <a:t>Executive Branch Lobbyist Disclosure</a:t>
            </a:r>
            <a:br>
              <a:rPr lang="en-US" dirty="0"/>
            </a:br>
            <a:endParaRPr lang="en-US" dirty="0"/>
          </a:p>
        </p:txBody>
      </p:sp>
      <p:sp>
        <p:nvSpPr>
          <p:cNvPr id="4" name="Text Placeholder 3"/>
          <p:cNvSpPr>
            <a:spLocks noGrp="1"/>
          </p:cNvSpPr>
          <p:nvPr>
            <p:ph type="body" sz="quarter" idx="13"/>
          </p:nvPr>
        </p:nvSpPr>
        <p:spPr>
          <a:xfrm>
            <a:off x="3124200" y="2057400"/>
            <a:ext cx="5638800" cy="4495800"/>
          </a:xfrm>
        </p:spPr>
        <p:txBody>
          <a:bodyPr/>
          <a:lstStyle/>
          <a:p>
            <a:pPr marL="342900" indent="-342900">
              <a:buFont typeface="Arial" pitchFamily="34" charset="0"/>
              <a:buChar char="•"/>
            </a:pPr>
            <a:r>
              <a:rPr lang="en-US" dirty="0"/>
              <a:t>"Executive branch agency“ means the state, and any state office, department, board, commission, institution, or any quasi-public entity created in the executive branch of state government.</a:t>
            </a:r>
          </a:p>
          <a:p>
            <a:pPr lvl="1"/>
            <a:r>
              <a:rPr lang="en-US" sz="2000" dirty="0"/>
              <a:t>Ethics Board rules identify state and statewide retirement systems as executive branch agencies under the Department of the Treasury.</a:t>
            </a:r>
          </a:p>
          <a:p>
            <a:endParaRPr lang="en-US" dirty="0"/>
          </a:p>
        </p:txBody>
      </p:sp>
      <p:sp>
        <p:nvSpPr>
          <p:cNvPr id="5" name="Text Placeholder 4"/>
          <p:cNvSpPr>
            <a:spLocks noGrp="1"/>
          </p:cNvSpPr>
          <p:nvPr>
            <p:ph type="body" sz="quarter" idx="14"/>
          </p:nvPr>
        </p:nvSpPr>
        <p:spPr/>
        <p:txBody>
          <a:bodyPr/>
          <a:lstStyle/>
          <a:p>
            <a:r>
              <a:rPr lang="en-US" dirty="0"/>
              <a:t>R.S. 49:72</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41" y="2290474"/>
            <a:ext cx="3245659" cy="3223730"/>
          </a:xfrm>
          <a:prstGeom prst="rect">
            <a:avLst/>
          </a:prstGeom>
        </p:spPr>
      </p:pic>
      <p:pic>
        <p:nvPicPr>
          <p:cNvPr id="7" name="Picture 6">
            <a:extLst>
              <a:ext uri="{FF2B5EF4-FFF2-40B4-BE49-F238E27FC236}">
                <a16:creationId xmlns:a16="http://schemas.microsoft.com/office/drawing/2014/main" id="{6C042041-5D3D-A680-329E-2CF3AB26B2DD}"/>
              </a:ext>
            </a:extLst>
          </p:cNvPr>
          <p:cNvPicPr>
            <a:picLocks noChangeAspect="1"/>
          </p:cNvPicPr>
          <p:nvPr/>
        </p:nvPicPr>
        <p:blipFill>
          <a:blip r:embed="rId3"/>
          <a:stretch>
            <a:fillRect/>
          </a:stretch>
        </p:blipFill>
        <p:spPr>
          <a:xfrm>
            <a:off x="231470" y="762000"/>
            <a:ext cx="2054530" cy="859611"/>
          </a:xfrm>
          <a:prstGeom prst="rect">
            <a:avLst/>
          </a:prstGeom>
        </p:spPr>
      </p:pic>
    </p:spTree>
    <p:extLst>
      <p:ext uri="{BB962C8B-B14F-4D97-AF65-F5344CB8AC3E}">
        <p14:creationId xmlns:p14="http://schemas.microsoft.com/office/powerpoint/2010/main" val="390115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2</a:t>
            </a:fld>
            <a:endParaRPr lang="en-US"/>
          </a:p>
        </p:txBody>
      </p:sp>
      <p:sp>
        <p:nvSpPr>
          <p:cNvPr id="3" name="Text Placeholder 2"/>
          <p:cNvSpPr>
            <a:spLocks noGrp="1"/>
          </p:cNvSpPr>
          <p:nvPr>
            <p:ph type="body" sz="quarter" idx="12"/>
          </p:nvPr>
        </p:nvSpPr>
        <p:spPr>
          <a:xfrm>
            <a:off x="2209800" y="838200"/>
            <a:ext cx="6553200" cy="609600"/>
          </a:xfrm>
        </p:spPr>
        <p:txBody>
          <a:bodyPr/>
          <a:lstStyle/>
          <a:p>
            <a:r>
              <a:rPr lang="en-US" dirty="0"/>
              <a:t>Code of Governmental Ethics</a:t>
            </a:r>
            <a:br>
              <a:rPr lang="en-US" dirty="0"/>
            </a:br>
            <a:endParaRPr lang="en-US" dirty="0"/>
          </a:p>
        </p:txBody>
      </p:sp>
      <p:sp>
        <p:nvSpPr>
          <p:cNvPr id="4" name="Text Placeholder 3"/>
          <p:cNvSpPr>
            <a:spLocks noGrp="1"/>
          </p:cNvSpPr>
          <p:nvPr>
            <p:ph type="body" sz="quarter" idx="13"/>
          </p:nvPr>
        </p:nvSpPr>
        <p:spPr>
          <a:xfrm>
            <a:off x="3429000" y="1752600"/>
            <a:ext cx="5334000" cy="4495800"/>
          </a:xfrm>
        </p:spPr>
        <p:txBody>
          <a:bodyPr/>
          <a:lstStyle/>
          <a:p>
            <a:pPr marL="342900" indent="-342900">
              <a:buFont typeface="Arial" pitchFamily="34" charset="0"/>
              <a:buChar char="•"/>
            </a:pPr>
            <a:r>
              <a:rPr lang="en-US" dirty="0"/>
              <a:t>Ethics Code is designed to prevent conflicts of interest</a:t>
            </a:r>
          </a:p>
          <a:p>
            <a:pPr marL="342900" indent="-342900">
              <a:buFont typeface="Arial" pitchFamily="34" charset="0"/>
              <a:buChar char="•"/>
            </a:pPr>
            <a:r>
              <a:rPr lang="en-US" dirty="0"/>
              <a:t>Policy Goals include:</a:t>
            </a:r>
          </a:p>
          <a:p>
            <a:pPr lvl="1"/>
            <a:r>
              <a:rPr lang="en-US" sz="2000" dirty="0"/>
              <a:t>Independence and impartiality of elected officials and public employees</a:t>
            </a:r>
          </a:p>
          <a:p>
            <a:pPr lvl="1"/>
            <a:r>
              <a:rPr lang="en-US" sz="2000" dirty="0"/>
              <a:t>Governmental decisions and policy made in the proper channel</a:t>
            </a:r>
          </a:p>
          <a:p>
            <a:pPr lvl="1"/>
            <a:r>
              <a:rPr lang="en-US" sz="2000" dirty="0"/>
              <a:t>Public office and employment not used for private gain</a:t>
            </a:r>
          </a:p>
          <a:p>
            <a:pPr lvl="1"/>
            <a:r>
              <a:rPr lang="en-US" sz="2000" dirty="0"/>
              <a:t>Public confidence in the integrity of government</a:t>
            </a:r>
          </a:p>
          <a:p>
            <a:endParaRPr lang="en-US" dirty="0"/>
          </a:p>
        </p:txBody>
      </p:sp>
      <p:sp>
        <p:nvSpPr>
          <p:cNvPr id="5" name="Text Placeholder 4"/>
          <p:cNvSpPr>
            <a:spLocks noGrp="1"/>
          </p:cNvSpPr>
          <p:nvPr>
            <p:ph type="body" sz="quarter" idx="14"/>
          </p:nvPr>
        </p:nvSpPr>
        <p:spPr/>
        <p:txBody>
          <a:bodyPr/>
          <a:lstStyle/>
          <a:p>
            <a:r>
              <a:rPr lang="en-US" dirty="0"/>
              <a:t>R.S. 42:1101, et seq.</a:t>
            </a:r>
          </a:p>
        </p:txBody>
      </p:sp>
      <p:pic>
        <p:nvPicPr>
          <p:cNvPr id="2053" name="Picture 5" descr="K:\_EXECUTIVE_DIVISION\Presentation_Executive\Ethics_Training_Staff\revised\imgs\source\JPGs\tug-of-war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2744745" cy="18425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37290B9-1F8D-B55A-DB6C-C37E7611C31F}"/>
              </a:ext>
            </a:extLst>
          </p:cNvPr>
          <p:cNvPicPr>
            <a:picLocks noChangeAspect="1"/>
          </p:cNvPicPr>
          <p:nvPr/>
        </p:nvPicPr>
        <p:blipFill>
          <a:blip r:embed="rId3"/>
          <a:stretch>
            <a:fillRect/>
          </a:stretch>
        </p:blipFill>
        <p:spPr>
          <a:xfrm>
            <a:off x="76200" y="675094"/>
            <a:ext cx="2054530" cy="859611"/>
          </a:xfrm>
          <a:prstGeom prst="rect">
            <a:avLst/>
          </a:prstGeom>
        </p:spPr>
      </p:pic>
    </p:spTree>
    <p:extLst>
      <p:ext uri="{BB962C8B-B14F-4D97-AF65-F5344CB8AC3E}">
        <p14:creationId xmlns:p14="http://schemas.microsoft.com/office/powerpoint/2010/main" val="6142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20</a:t>
            </a:fld>
            <a:endParaRPr lang="en-US"/>
          </a:p>
        </p:txBody>
      </p:sp>
      <p:sp>
        <p:nvSpPr>
          <p:cNvPr id="3" name="Text Placeholder 2"/>
          <p:cNvSpPr>
            <a:spLocks noGrp="1"/>
          </p:cNvSpPr>
          <p:nvPr>
            <p:ph type="body" sz="quarter" idx="12"/>
          </p:nvPr>
        </p:nvSpPr>
        <p:spPr>
          <a:xfrm>
            <a:off x="2286000" y="860881"/>
            <a:ext cx="6553200" cy="609600"/>
          </a:xfrm>
        </p:spPr>
        <p:txBody>
          <a:bodyPr/>
          <a:lstStyle/>
          <a:p>
            <a:r>
              <a:rPr lang="en-US" dirty="0"/>
              <a:t>Executive Branch Lobbyist Disclosure</a:t>
            </a:r>
            <a:br>
              <a:rPr lang="en-US" dirty="0"/>
            </a:br>
            <a:endParaRPr lang="en-US" dirty="0"/>
          </a:p>
        </p:txBody>
      </p:sp>
      <p:sp>
        <p:nvSpPr>
          <p:cNvPr id="4" name="Text Placeholder 3"/>
          <p:cNvSpPr>
            <a:spLocks noGrp="1"/>
          </p:cNvSpPr>
          <p:nvPr>
            <p:ph type="body" sz="quarter" idx="13"/>
          </p:nvPr>
        </p:nvSpPr>
        <p:spPr>
          <a:xfrm>
            <a:off x="3200400" y="1597286"/>
            <a:ext cx="5638800" cy="4495800"/>
          </a:xfrm>
        </p:spPr>
        <p:txBody>
          <a:bodyPr/>
          <a:lstStyle/>
          <a:p>
            <a:pPr marL="342900" indent="-342900">
              <a:buFont typeface="Arial" pitchFamily="34" charset="0"/>
              <a:buChar char="•"/>
              <a:defRPr/>
            </a:pPr>
            <a:r>
              <a:rPr lang="en-US" dirty="0"/>
              <a:t>An “expenditure” is:</a:t>
            </a:r>
          </a:p>
          <a:p>
            <a:pPr lvl="1">
              <a:defRPr/>
            </a:pPr>
            <a:r>
              <a:rPr lang="en-US" sz="2000" dirty="0"/>
              <a:t>food, drink, or refreshment for an executive branch official;</a:t>
            </a:r>
          </a:p>
          <a:p>
            <a:pPr lvl="1">
              <a:defRPr/>
            </a:pPr>
            <a:r>
              <a:rPr lang="en-US" sz="2000" dirty="0"/>
              <a:t>food, drink, or refreshment for the spouse or minor child of the official;</a:t>
            </a:r>
          </a:p>
          <a:p>
            <a:pPr lvl="1">
              <a:defRPr/>
            </a:pPr>
            <a:r>
              <a:rPr lang="en-US" sz="2000" dirty="0"/>
              <a:t>admission to civic, non-profit, educational, or political or fundraising events as allowed by Section 1123(13) of the Ethics Code </a:t>
            </a:r>
          </a:p>
          <a:p>
            <a:pPr marL="457200" lvl="1" indent="0">
              <a:buNone/>
              <a:defRPr/>
            </a:pPr>
            <a:r>
              <a:rPr lang="en-US" sz="2000" dirty="0"/>
              <a:t>for the purpose of lobbying when the expenditure is accounted for as an ordinary and necessary business expense.  </a:t>
            </a:r>
          </a:p>
        </p:txBody>
      </p:sp>
      <p:sp>
        <p:nvSpPr>
          <p:cNvPr id="5" name="Text Placeholder 4"/>
          <p:cNvSpPr>
            <a:spLocks noGrp="1"/>
          </p:cNvSpPr>
          <p:nvPr>
            <p:ph type="body" sz="quarter" idx="14"/>
          </p:nvPr>
        </p:nvSpPr>
        <p:spPr/>
        <p:txBody>
          <a:bodyPr/>
          <a:lstStyle/>
          <a:p>
            <a:r>
              <a:rPr lang="en-US" dirty="0"/>
              <a:t>R.S. 42:72(5)</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 y="1859818"/>
            <a:ext cx="2962275"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A3D9E09F-8691-058A-58C7-790C5A0F9E93}"/>
              </a:ext>
            </a:extLst>
          </p:cNvPr>
          <p:cNvPicPr>
            <a:picLocks noChangeAspect="1"/>
          </p:cNvPicPr>
          <p:nvPr/>
        </p:nvPicPr>
        <p:blipFill>
          <a:blip r:embed="rId3"/>
          <a:stretch>
            <a:fillRect/>
          </a:stretch>
        </p:blipFill>
        <p:spPr>
          <a:xfrm>
            <a:off x="212179" y="711051"/>
            <a:ext cx="2054530" cy="859611"/>
          </a:xfrm>
          <a:prstGeom prst="rect">
            <a:avLst/>
          </a:prstGeom>
        </p:spPr>
      </p:pic>
    </p:spTree>
    <p:extLst>
      <p:ext uri="{BB962C8B-B14F-4D97-AF65-F5344CB8AC3E}">
        <p14:creationId xmlns:p14="http://schemas.microsoft.com/office/powerpoint/2010/main" val="255672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21</a:t>
            </a:fld>
            <a:endParaRPr lang="en-US"/>
          </a:p>
        </p:txBody>
      </p:sp>
      <p:sp>
        <p:nvSpPr>
          <p:cNvPr id="3" name="Text Placeholder 2"/>
          <p:cNvSpPr>
            <a:spLocks noGrp="1"/>
          </p:cNvSpPr>
          <p:nvPr>
            <p:ph type="body" sz="quarter" idx="12"/>
          </p:nvPr>
        </p:nvSpPr>
        <p:spPr>
          <a:xfrm>
            <a:off x="2209800" y="914400"/>
            <a:ext cx="6553200" cy="609600"/>
          </a:xfrm>
        </p:spPr>
        <p:txBody>
          <a:bodyPr/>
          <a:lstStyle/>
          <a:p>
            <a:r>
              <a:rPr lang="en-US" dirty="0"/>
              <a:t>Admission to Events; lodging; travel</a:t>
            </a:r>
            <a:br>
              <a:rPr lang="en-US" dirty="0"/>
            </a:br>
            <a:endParaRPr lang="en-US" dirty="0"/>
          </a:p>
        </p:txBody>
      </p:sp>
      <p:sp>
        <p:nvSpPr>
          <p:cNvPr id="4" name="Text Placeholder 3"/>
          <p:cNvSpPr>
            <a:spLocks noGrp="1"/>
          </p:cNvSpPr>
          <p:nvPr>
            <p:ph type="body" sz="quarter" idx="13"/>
          </p:nvPr>
        </p:nvSpPr>
        <p:spPr>
          <a:xfrm>
            <a:off x="2361409" y="1524000"/>
            <a:ext cx="6401591" cy="4495800"/>
          </a:xfrm>
        </p:spPr>
        <p:txBody>
          <a:bodyPr/>
          <a:lstStyle/>
          <a:p>
            <a:pPr>
              <a:defRPr/>
            </a:pPr>
            <a:r>
              <a:rPr lang="en-US" sz="1900" dirty="0"/>
              <a:t>A public servant may accept:</a:t>
            </a:r>
          </a:p>
          <a:p>
            <a:pPr marL="342900" indent="-342900">
              <a:buFont typeface="Arial" panose="020B0604020202020204" pitchFamily="34" charset="0"/>
              <a:buChar char="•"/>
              <a:defRPr/>
            </a:pPr>
            <a:r>
              <a:rPr lang="en-US" sz="1900" dirty="0"/>
              <a:t>Complimentary admission, </a:t>
            </a:r>
          </a:p>
          <a:p>
            <a:pPr marL="342900" indent="-342900">
              <a:buFont typeface="Arial" panose="020B0604020202020204" pitchFamily="34" charset="0"/>
              <a:buChar char="•"/>
              <a:defRPr/>
            </a:pPr>
            <a:r>
              <a:rPr lang="en-US" sz="1900" dirty="0"/>
              <a:t>Reasonable lodging, and </a:t>
            </a:r>
          </a:p>
          <a:p>
            <a:pPr marL="342900" indent="-342900">
              <a:buFont typeface="Arial" panose="020B0604020202020204" pitchFamily="34" charset="0"/>
              <a:buChar char="•"/>
              <a:defRPr/>
            </a:pPr>
            <a:r>
              <a:rPr lang="en-US" sz="1900" dirty="0"/>
              <a:t>Reasonable transportation,</a:t>
            </a:r>
          </a:p>
          <a:p>
            <a:pPr indent="-285750">
              <a:defRPr/>
            </a:pPr>
            <a:r>
              <a:rPr lang="en-US" sz="1900" dirty="0"/>
              <a:t>Or, reimbursement for such expenses;</a:t>
            </a:r>
          </a:p>
          <a:p>
            <a:pPr indent="-285750">
              <a:defRPr/>
            </a:pPr>
            <a:r>
              <a:rPr lang="en-US" sz="1900" b="1" dirty="0"/>
              <a:t>IF</a:t>
            </a:r>
            <a:r>
              <a:rPr lang="en-US" sz="1900" dirty="0"/>
              <a:t>, the agency head certifies:</a:t>
            </a:r>
          </a:p>
          <a:p>
            <a:pPr marL="57150" indent="-342900">
              <a:buFont typeface="Arial" panose="020B0604020202020204" pitchFamily="34" charset="0"/>
              <a:buChar char="•"/>
              <a:defRPr/>
            </a:pPr>
            <a:r>
              <a:rPr lang="en-US" sz="1900" dirty="0"/>
              <a:t>Acceptance is of direct benefit to the agency  or will enhance the knowledge or skill of the public servant, relating to his public service, and</a:t>
            </a:r>
          </a:p>
          <a:p>
            <a:pPr marL="57150" indent="-342900">
              <a:buFont typeface="Arial" panose="020B0604020202020204" pitchFamily="34" charset="0"/>
              <a:buChar char="•"/>
              <a:defRPr/>
            </a:pPr>
            <a:r>
              <a:rPr lang="en-US" sz="1900" dirty="0"/>
              <a:t>Advance approval was given.</a:t>
            </a:r>
          </a:p>
          <a:p>
            <a:pPr>
              <a:defRPr/>
            </a:pPr>
            <a:r>
              <a:rPr lang="en-US" sz="1900" dirty="0"/>
              <a:t>Disclosure to the Ethics Board is required within 60 days after acceptance.</a:t>
            </a:r>
          </a:p>
          <a:p>
            <a:endParaRPr lang="en-US" sz="1900" dirty="0"/>
          </a:p>
        </p:txBody>
      </p:sp>
      <p:sp>
        <p:nvSpPr>
          <p:cNvPr id="5" name="Text Placeholder 4"/>
          <p:cNvSpPr>
            <a:spLocks noGrp="1"/>
          </p:cNvSpPr>
          <p:nvPr>
            <p:ph type="body" sz="quarter" idx="14"/>
          </p:nvPr>
        </p:nvSpPr>
        <p:spPr/>
        <p:txBody>
          <a:bodyPr/>
          <a:lstStyle/>
          <a:p>
            <a:r>
              <a:rPr lang="en-US" dirty="0"/>
              <a:t>R.S. 42:1115.2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828800"/>
            <a:ext cx="2209009" cy="2194084"/>
          </a:xfrm>
          <a:prstGeom prst="rect">
            <a:avLst/>
          </a:prstGeom>
        </p:spPr>
      </p:pic>
      <p:pic>
        <p:nvPicPr>
          <p:cNvPr id="7" name="Picture 6">
            <a:extLst>
              <a:ext uri="{FF2B5EF4-FFF2-40B4-BE49-F238E27FC236}">
                <a16:creationId xmlns:a16="http://schemas.microsoft.com/office/drawing/2014/main" id="{875ACF08-3E8D-281C-A434-219EEE887E36}"/>
              </a:ext>
            </a:extLst>
          </p:cNvPr>
          <p:cNvPicPr>
            <a:picLocks noChangeAspect="1"/>
          </p:cNvPicPr>
          <p:nvPr/>
        </p:nvPicPr>
        <p:blipFill>
          <a:blip r:embed="rId3"/>
          <a:stretch>
            <a:fillRect/>
          </a:stretch>
        </p:blipFill>
        <p:spPr>
          <a:xfrm>
            <a:off x="117676" y="596046"/>
            <a:ext cx="2054530" cy="859611"/>
          </a:xfrm>
          <a:prstGeom prst="rect">
            <a:avLst/>
          </a:prstGeom>
        </p:spPr>
      </p:pic>
    </p:spTree>
    <p:extLst>
      <p:ext uri="{BB962C8B-B14F-4D97-AF65-F5344CB8AC3E}">
        <p14:creationId xmlns:p14="http://schemas.microsoft.com/office/powerpoint/2010/main" val="130889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22</a:t>
            </a:fld>
            <a:endParaRPr lang="en-US"/>
          </a:p>
        </p:txBody>
      </p:sp>
      <p:sp>
        <p:nvSpPr>
          <p:cNvPr id="3" name="Text Placeholder 2"/>
          <p:cNvSpPr>
            <a:spLocks noGrp="1"/>
          </p:cNvSpPr>
          <p:nvPr>
            <p:ph type="body" sz="quarter" idx="12"/>
          </p:nvPr>
        </p:nvSpPr>
        <p:spPr>
          <a:xfrm>
            <a:off x="2290482" y="828540"/>
            <a:ext cx="6553200" cy="609600"/>
          </a:xfrm>
        </p:spPr>
        <p:txBody>
          <a:bodyPr/>
          <a:lstStyle/>
          <a:p>
            <a:r>
              <a:rPr lang="en-US" dirty="0"/>
              <a:t>Nepotism Restrictions</a:t>
            </a:r>
            <a:br>
              <a:rPr lang="en-US" dirty="0"/>
            </a:br>
            <a:endParaRPr lang="en-US" dirty="0"/>
          </a:p>
        </p:txBody>
      </p:sp>
      <p:sp>
        <p:nvSpPr>
          <p:cNvPr id="4" name="Text Placeholder 3"/>
          <p:cNvSpPr>
            <a:spLocks noGrp="1"/>
          </p:cNvSpPr>
          <p:nvPr>
            <p:ph type="body" sz="quarter" idx="13"/>
          </p:nvPr>
        </p:nvSpPr>
        <p:spPr>
          <a:xfrm>
            <a:off x="2743200" y="1809480"/>
            <a:ext cx="6235737" cy="4495800"/>
          </a:xfrm>
        </p:spPr>
        <p:txBody>
          <a:bodyPr/>
          <a:lstStyle/>
          <a:p>
            <a:pPr>
              <a:defRPr/>
            </a:pPr>
            <a:r>
              <a:rPr lang="en-US" dirty="0"/>
              <a:t>No immediate family member of an agency head may be employed in his agency</a:t>
            </a:r>
          </a:p>
          <a:p>
            <a:pPr marL="342900" indent="-342900">
              <a:buFont typeface="Arial" pitchFamily="34" charset="0"/>
              <a:buChar char="•"/>
              <a:defRPr/>
            </a:pPr>
            <a:r>
              <a:rPr lang="en-US" dirty="0"/>
              <a:t>“Agency head” includes any member of a board or commission that exercises supervision or jurisdiction over an agency.</a:t>
            </a:r>
          </a:p>
          <a:p>
            <a:pPr marL="342900" indent="-342900">
              <a:buFont typeface="Arial" pitchFamily="34" charset="0"/>
              <a:buChar char="•"/>
              <a:defRPr/>
            </a:pPr>
            <a:r>
              <a:rPr lang="en-US" dirty="0"/>
              <a:t>“Immediate family” includes: spouse, children, parents, children’s spouses, spouse’s parents, brothers and sisters, spouses of brothers and sisters.</a:t>
            </a:r>
            <a:r>
              <a:rPr lang="en-US" b="1" baseline="30000" dirty="0">
                <a:sym typeface="Symbol" pitchFamily="18" charset="2"/>
              </a:rPr>
              <a:t>	</a:t>
            </a:r>
          </a:p>
          <a:p>
            <a:r>
              <a:rPr lang="en-US" u="sng" dirty="0">
                <a:solidFill>
                  <a:srgbClr val="7030A0"/>
                </a:solidFill>
              </a:rPr>
              <a:t>			</a:t>
            </a:r>
          </a:p>
          <a:p>
            <a:pPr>
              <a:defRPr/>
            </a:pPr>
            <a:r>
              <a:rPr lang="en-US" sz="1200" b="1" dirty="0"/>
              <a:t>Exception:  </a:t>
            </a:r>
            <a:r>
              <a:rPr lang="en-US" sz="1200" dirty="0"/>
              <a:t>If family member was employed at least one year prior to your becoming agency head.</a:t>
            </a:r>
            <a:endParaRPr lang="en-US" sz="1200" b="1" dirty="0"/>
          </a:p>
          <a:p>
            <a:endParaRPr lang="en-US" dirty="0"/>
          </a:p>
        </p:txBody>
      </p:sp>
      <p:sp>
        <p:nvSpPr>
          <p:cNvPr id="5" name="Text Placeholder 4"/>
          <p:cNvSpPr>
            <a:spLocks noGrp="1"/>
          </p:cNvSpPr>
          <p:nvPr>
            <p:ph type="body" sz="quarter" idx="14"/>
          </p:nvPr>
        </p:nvSpPr>
        <p:spPr/>
        <p:txBody>
          <a:bodyPr/>
          <a:lstStyle/>
          <a:p>
            <a:r>
              <a:rPr lang="en-US" dirty="0"/>
              <a:t>R.S. 42:1119</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57400"/>
            <a:ext cx="2013585" cy="1999980"/>
          </a:xfrm>
          <a:prstGeom prst="rect">
            <a:avLst/>
          </a:prstGeom>
        </p:spPr>
      </p:pic>
      <p:pic>
        <p:nvPicPr>
          <p:cNvPr id="7" name="Picture 6">
            <a:extLst>
              <a:ext uri="{FF2B5EF4-FFF2-40B4-BE49-F238E27FC236}">
                <a16:creationId xmlns:a16="http://schemas.microsoft.com/office/drawing/2014/main" id="{49CB1C94-EBCB-CC22-2163-E1F43EF940EF}"/>
              </a:ext>
            </a:extLst>
          </p:cNvPr>
          <p:cNvPicPr>
            <a:picLocks noChangeAspect="1"/>
          </p:cNvPicPr>
          <p:nvPr/>
        </p:nvPicPr>
        <p:blipFill>
          <a:blip r:embed="rId3"/>
          <a:stretch>
            <a:fillRect/>
          </a:stretch>
        </p:blipFill>
        <p:spPr>
          <a:xfrm>
            <a:off x="201228" y="804345"/>
            <a:ext cx="2054530" cy="859611"/>
          </a:xfrm>
          <a:prstGeom prst="rect">
            <a:avLst/>
          </a:prstGeom>
        </p:spPr>
      </p:pic>
    </p:spTree>
    <p:extLst>
      <p:ext uri="{BB962C8B-B14F-4D97-AF65-F5344CB8AC3E}">
        <p14:creationId xmlns:p14="http://schemas.microsoft.com/office/powerpoint/2010/main" val="362330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23</a:t>
            </a:fld>
            <a:endParaRPr lang="en-US"/>
          </a:p>
        </p:txBody>
      </p:sp>
      <p:sp>
        <p:nvSpPr>
          <p:cNvPr id="3" name="Text Placeholder 2"/>
          <p:cNvSpPr>
            <a:spLocks noGrp="1"/>
          </p:cNvSpPr>
          <p:nvPr>
            <p:ph type="body" sz="quarter" idx="12"/>
          </p:nvPr>
        </p:nvSpPr>
        <p:spPr>
          <a:xfrm>
            <a:off x="2213386" y="801445"/>
            <a:ext cx="6553200" cy="609600"/>
          </a:xfrm>
        </p:spPr>
        <p:txBody>
          <a:bodyPr/>
          <a:lstStyle/>
          <a:p>
            <a:r>
              <a:rPr lang="en-US" dirty="0"/>
              <a:t>Prohibited Transactions</a:t>
            </a:r>
            <a:br>
              <a:rPr lang="en-US" dirty="0"/>
            </a:br>
            <a:endParaRPr lang="en-US" dirty="0"/>
          </a:p>
        </p:txBody>
      </p:sp>
      <p:sp>
        <p:nvSpPr>
          <p:cNvPr id="4" name="Text Placeholder 3"/>
          <p:cNvSpPr>
            <a:spLocks noGrp="1"/>
          </p:cNvSpPr>
          <p:nvPr>
            <p:ph type="body" sz="quarter" idx="13"/>
          </p:nvPr>
        </p:nvSpPr>
        <p:spPr>
          <a:xfrm>
            <a:off x="2708238" y="1524000"/>
            <a:ext cx="6168614" cy="5011547"/>
          </a:xfrm>
        </p:spPr>
        <p:txBody>
          <a:bodyPr/>
          <a:lstStyle/>
          <a:p>
            <a:pPr marL="342900" indent="-342900">
              <a:buFont typeface="Arial" pitchFamily="34" charset="0"/>
              <a:buChar char="•"/>
              <a:defRPr/>
            </a:pPr>
            <a:r>
              <a:rPr lang="en-US" dirty="0"/>
              <a:t>Members of boards and commissions,</a:t>
            </a:r>
          </a:p>
          <a:p>
            <a:pPr marL="342900" indent="-342900">
              <a:buFont typeface="Arial" pitchFamily="34" charset="0"/>
              <a:buChar char="•"/>
              <a:defRPr/>
            </a:pPr>
            <a:r>
              <a:rPr lang="en-US" dirty="0"/>
              <a:t>Members of their immediate family,</a:t>
            </a:r>
          </a:p>
          <a:p>
            <a:pPr marL="342900" indent="-342900">
              <a:buFont typeface="Arial" pitchFamily="34" charset="0"/>
              <a:buChar char="•"/>
              <a:defRPr/>
            </a:pPr>
            <a:r>
              <a:rPr lang="en-US" dirty="0"/>
              <a:t>Legal entities in which public servant or immediate family member, has a substantial economic interest</a:t>
            </a:r>
          </a:p>
          <a:p>
            <a:pPr algn="ctr">
              <a:defRPr/>
            </a:pPr>
            <a:r>
              <a:rPr lang="en-US" dirty="0"/>
              <a:t>MAY NOT</a:t>
            </a:r>
          </a:p>
          <a:p>
            <a:pPr>
              <a:defRPr/>
            </a:pPr>
            <a:r>
              <a:rPr lang="en-US" dirty="0"/>
              <a:t>Bid on, enter into, or </a:t>
            </a:r>
            <a:r>
              <a:rPr lang="en-US" b="1" dirty="0"/>
              <a:t>have a substantial economic interest*</a:t>
            </a:r>
            <a:r>
              <a:rPr lang="en-US" dirty="0"/>
              <a:t> in any contract, subcontract, or other transaction under the agency’s supervision.</a:t>
            </a:r>
          </a:p>
          <a:p>
            <a:pPr>
              <a:defRPr/>
            </a:pPr>
            <a:r>
              <a:rPr lang="en-US" b="1" dirty="0"/>
              <a:t>*2024 Change: </a:t>
            </a:r>
            <a:r>
              <a:rPr lang="en-US" dirty="0"/>
              <a:t>Original language was “be in any way interested.”</a:t>
            </a:r>
          </a:p>
          <a:p>
            <a:pPr>
              <a:defRPr/>
            </a:pPr>
            <a:r>
              <a:rPr lang="en-US" b="1" dirty="0"/>
              <a:t>Exception: </a:t>
            </a:r>
            <a:r>
              <a:rPr lang="en-US" dirty="0"/>
              <a:t>Donations of services and moveable property are allowed.</a:t>
            </a:r>
          </a:p>
        </p:txBody>
      </p:sp>
      <p:sp>
        <p:nvSpPr>
          <p:cNvPr id="5" name="Text Placeholder 4"/>
          <p:cNvSpPr>
            <a:spLocks noGrp="1"/>
          </p:cNvSpPr>
          <p:nvPr>
            <p:ph type="body" sz="quarter" idx="14"/>
          </p:nvPr>
        </p:nvSpPr>
        <p:spPr/>
        <p:txBody>
          <a:bodyPr/>
          <a:lstStyle/>
          <a:p>
            <a:r>
              <a:rPr lang="en-US" dirty="0"/>
              <a:t>R.S. 42:1113B</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81200"/>
            <a:ext cx="2242185" cy="2227035"/>
          </a:xfrm>
          <a:prstGeom prst="rect">
            <a:avLst/>
          </a:prstGeom>
        </p:spPr>
      </p:pic>
      <p:pic>
        <p:nvPicPr>
          <p:cNvPr id="6" name="Picture 5">
            <a:extLst>
              <a:ext uri="{FF2B5EF4-FFF2-40B4-BE49-F238E27FC236}">
                <a16:creationId xmlns:a16="http://schemas.microsoft.com/office/drawing/2014/main" id="{B0559783-A05C-FD3A-DD71-3C40A7CB7834}"/>
              </a:ext>
            </a:extLst>
          </p:cNvPr>
          <p:cNvPicPr>
            <a:picLocks noChangeAspect="1"/>
          </p:cNvPicPr>
          <p:nvPr/>
        </p:nvPicPr>
        <p:blipFill>
          <a:blip r:embed="rId3"/>
          <a:stretch>
            <a:fillRect/>
          </a:stretch>
        </p:blipFill>
        <p:spPr>
          <a:xfrm>
            <a:off x="116330" y="678857"/>
            <a:ext cx="2054530" cy="859611"/>
          </a:xfrm>
          <a:prstGeom prst="rect">
            <a:avLst/>
          </a:prstGeom>
        </p:spPr>
      </p:pic>
    </p:spTree>
    <p:extLst>
      <p:ext uri="{BB962C8B-B14F-4D97-AF65-F5344CB8AC3E}">
        <p14:creationId xmlns:p14="http://schemas.microsoft.com/office/powerpoint/2010/main" val="11736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24</a:t>
            </a:fld>
            <a:endParaRPr lang="en-US"/>
          </a:p>
        </p:txBody>
      </p:sp>
      <p:sp>
        <p:nvSpPr>
          <p:cNvPr id="3" name="Text Placeholder 2"/>
          <p:cNvSpPr>
            <a:spLocks noGrp="1"/>
          </p:cNvSpPr>
          <p:nvPr>
            <p:ph type="body" sz="quarter" idx="12"/>
          </p:nvPr>
        </p:nvSpPr>
        <p:spPr>
          <a:xfrm>
            <a:off x="2248348" y="816864"/>
            <a:ext cx="6553200" cy="609600"/>
          </a:xfrm>
        </p:spPr>
        <p:txBody>
          <a:bodyPr/>
          <a:lstStyle/>
          <a:p>
            <a:r>
              <a:rPr lang="en-US" dirty="0"/>
              <a:t>What is a “transaction”?</a:t>
            </a:r>
            <a:br>
              <a:rPr lang="en-US" dirty="0"/>
            </a:br>
            <a:endParaRPr lang="en-US" dirty="0"/>
          </a:p>
        </p:txBody>
      </p:sp>
      <p:sp>
        <p:nvSpPr>
          <p:cNvPr id="4" name="Text Placeholder 3"/>
          <p:cNvSpPr>
            <a:spLocks noGrp="1"/>
          </p:cNvSpPr>
          <p:nvPr>
            <p:ph type="body" sz="quarter" idx="13"/>
          </p:nvPr>
        </p:nvSpPr>
        <p:spPr>
          <a:xfrm>
            <a:off x="3429000" y="1752600"/>
            <a:ext cx="5334000" cy="4495800"/>
          </a:xfrm>
        </p:spPr>
        <p:txBody>
          <a:bodyPr/>
          <a:lstStyle/>
          <a:p>
            <a:pPr>
              <a:defRPr/>
            </a:pPr>
            <a:r>
              <a:rPr lang="en-US" dirty="0"/>
              <a:t>A transaction is a:</a:t>
            </a:r>
          </a:p>
          <a:p>
            <a:pPr marL="342900" indent="-342900">
              <a:buFont typeface="Arial" pitchFamily="34" charset="0"/>
              <a:buChar char="•"/>
              <a:defRPr/>
            </a:pPr>
            <a:r>
              <a:rPr lang="en-US" dirty="0"/>
              <a:t>Proceeding, Application, Submission, </a:t>
            </a:r>
          </a:p>
          <a:p>
            <a:pPr marL="342900" indent="-342900">
              <a:buFont typeface="Arial" pitchFamily="34" charset="0"/>
              <a:buChar char="•"/>
              <a:defRPr/>
            </a:pPr>
            <a:r>
              <a:rPr lang="en-US" dirty="0"/>
              <a:t>Request for ruling or other determination, or</a:t>
            </a:r>
          </a:p>
          <a:p>
            <a:pPr marL="342900" indent="-342900">
              <a:buFont typeface="Arial" pitchFamily="34" charset="0"/>
              <a:buChar char="•"/>
              <a:defRPr/>
            </a:pPr>
            <a:r>
              <a:rPr lang="en-US" dirty="0"/>
              <a:t>Contract, Claim, Case</a:t>
            </a:r>
          </a:p>
          <a:p>
            <a:pPr marL="342900" indent="-342900">
              <a:buFont typeface="Arial" pitchFamily="34" charset="0"/>
              <a:buChar char="•"/>
              <a:defRPr/>
            </a:pPr>
            <a:endParaRPr lang="en-US" dirty="0"/>
          </a:p>
          <a:p>
            <a:pPr>
              <a:defRPr/>
            </a:pPr>
            <a:r>
              <a:rPr lang="en-US" dirty="0"/>
              <a:t>Which you know or should know:</a:t>
            </a:r>
          </a:p>
          <a:p>
            <a:pPr marL="342900" indent="-342900">
              <a:buFont typeface="Arial" pitchFamily="34" charset="0"/>
              <a:buChar char="•"/>
              <a:defRPr/>
            </a:pPr>
            <a:r>
              <a:rPr lang="en-US" dirty="0"/>
              <a:t>Will be the subject of action by your agency</a:t>
            </a:r>
          </a:p>
          <a:p>
            <a:pPr marL="342900" indent="-342900">
              <a:buFont typeface="Arial" pitchFamily="34" charset="0"/>
              <a:buChar char="•"/>
              <a:defRPr/>
            </a:pPr>
            <a:r>
              <a:rPr lang="en-US" dirty="0"/>
              <a:t>Your agency will be a party</a:t>
            </a:r>
          </a:p>
          <a:p>
            <a:pPr marL="342900" indent="-342900">
              <a:buFont typeface="Arial" pitchFamily="34" charset="0"/>
              <a:buChar char="•"/>
              <a:defRPr/>
            </a:pPr>
            <a:r>
              <a:rPr lang="en-US" dirty="0"/>
              <a:t>Your agency has a direct interest</a:t>
            </a:r>
          </a:p>
          <a:p>
            <a:endParaRPr lang="en-US" dirty="0"/>
          </a:p>
        </p:txBody>
      </p:sp>
      <p:sp>
        <p:nvSpPr>
          <p:cNvPr id="5" name="Text Placeholder 4"/>
          <p:cNvSpPr>
            <a:spLocks noGrp="1"/>
          </p:cNvSpPr>
          <p:nvPr>
            <p:ph type="body" sz="quarter" idx="14"/>
          </p:nvPr>
        </p:nvSpPr>
        <p:spPr/>
        <p:txBody>
          <a:bodyPr/>
          <a:lstStyle/>
          <a:p>
            <a:r>
              <a:rPr lang="en-US" dirty="0"/>
              <a:t>R.S. 42:1102(23)</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1000" y="2286000"/>
            <a:ext cx="2356054" cy="1351039"/>
          </a:xfrm>
          <a:prstGeom prst="rect">
            <a:avLst/>
          </a:prstGeom>
        </p:spPr>
      </p:pic>
      <p:pic>
        <p:nvPicPr>
          <p:cNvPr id="7" name="Picture 6">
            <a:extLst>
              <a:ext uri="{FF2B5EF4-FFF2-40B4-BE49-F238E27FC236}">
                <a16:creationId xmlns:a16="http://schemas.microsoft.com/office/drawing/2014/main" id="{2C84AAE5-EF89-9889-CA10-096BC8D81454}"/>
              </a:ext>
            </a:extLst>
          </p:cNvPr>
          <p:cNvPicPr>
            <a:picLocks noChangeAspect="1"/>
          </p:cNvPicPr>
          <p:nvPr/>
        </p:nvPicPr>
        <p:blipFill>
          <a:blip r:embed="rId3"/>
          <a:stretch>
            <a:fillRect/>
          </a:stretch>
        </p:blipFill>
        <p:spPr>
          <a:xfrm>
            <a:off x="193818" y="691858"/>
            <a:ext cx="2054530" cy="859611"/>
          </a:xfrm>
          <a:prstGeom prst="rect">
            <a:avLst/>
          </a:prstGeom>
        </p:spPr>
      </p:pic>
    </p:spTree>
    <p:extLst>
      <p:ext uri="{BB962C8B-B14F-4D97-AF65-F5344CB8AC3E}">
        <p14:creationId xmlns:p14="http://schemas.microsoft.com/office/powerpoint/2010/main" val="265574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25</a:t>
            </a:fld>
            <a:endParaRPr lang="en-US"/>
          </a:p>
        </p:txBody>
      </p:sp>
      <p:sp>
        <p:nvSpPr>
          <p:cNvPr id="3" name="Text Placeholder 2"/>
          <p:cNvSpPr>
            <a:spLocks noGrp="1"/>
          </p:cNvSpPr>
          <p:nvPr>
            <p:ph type="body" sz="quarter" idx="12"/>
          </p:nvPr>
        </p:nvSpPr>
        <p:spPr>
          <a:xfrm>
            <a:off x="2209800" y="800100"/>
            <a:ext cx="6553200" cy="609600"/>
          </a:xfrm>
        </p:spPr>
        <p:txBody>
          <a:bodyPr/>
          <a:lstStyle/>
          <a:p>
            <a:r>
              <a:rPr lang="en-US" dirty="0"/>
              <a:t>Prohibition on Participation</a:t>
            </a:r>
            <a:br>
              <a:rPr lang="en-US" dirty="0"/>
            </a:br>
            <a:endParaRPr lang="en-US" dirty="0"/>
          </a:p>
        </p:txBody>
      </p:sp>
      <p:sp>
        <p:nvSpPr>
          <p:cNvPr id="4" name="Text Placeholder 3"/>
          <p:cNvSpPr>
            <a:spLocks noGrp="1"/>
          </p:cNvSpPr>
          <p:nvPr>
            <p:ph type="body" sz="quarter" idx="13"/>
          </p:nvPr>
        </p:nvSpPr>
        <p:spPr>
          <a:xfrm>
            <a:off x="3124200" y="1773219"/>
            <a:ext cx="5791200" cy="4495800"/>
          </a:xfrm>
        </p:spPr>
        <p:txBody>
          <a:bodyPr/>
          <a:lstStyle/>
          <a:p>
            <a:pPr>
              <a:defRPr/>
            </a:pPr>
            <a:r>
              <a:rPr lang="en-US" dirty="0"/>
              <a:t>You may not participate in a transaction involving the governmental entity in which you or one of the following persons has a substantial economic interest:</a:t>
            </a:r>
          </a:p>
          <a:p>
            <a:pPr marL="342900" indent="-342900">
              <a:buFont typeface="Arial" pitchFamily="34" charset="0"/>
              <a:buChar char="•"/>
              <a:defRPr/>
            </a:pPr>
            <a:r>
              <a:rPr lang="en-US" dirty="0"/>
              <a:t>Immediate family member,</a:t>
            </a:r>
          </a:p>
          <a:p>
            <a:pPr marL="342900" indent="-342900">
              <a:buFont typeface="Arial" pitchFamily="34" charset="0"/>
              <a:buChar char="•"/>
              <a:defRPr/>
            </a:pPr>
            <a:r>
              <a:rPr lang="en-US" dirty="0"/>
              <a:t>Person  in which you or family member has substantial economic interest,</a:t>
            </a:r>
          </a:p>
          <a:p>
            <a:pPr marL="342900" indent="-342900">
              <a:buFont typeface="Arial" pitchFamily="34" charset="0"/>
              <a:buChar char="•"/>
              <a:defRPr/>
            </a:pPr>
            <a:r>
              <a:rPr lang="en-US" dirty="0"/>
              <a:t>Person of which you are an officer, director, trustee, partner, or employee,</a:t>
            </a:r>
          </a:p>
          <a:p>
            <a:pPr marL="342900" indent="-342900">
              <a:buFont typeface="Arial" pitchFamily="34" charset="0"/>
              <a:buChar char="•"/>
              <a:defRPr/>
            </a:pPr>
            <a:r>
              <a:rPr lang="en-US" dirty="0"/>
              <a:t>Person with whom you are negotiating prospective employment</a:t>
            </a:r>
          </a:p>
        </p:txBody>
      </p:sp>
      <p:sp>
        <p:nvSpPr>
          <p:cNvPr id="5" name="Text Placeholder 4"/>
          <p:cNvSpPr>
            <a:spLocks noGrp="1"/>
          </p:cNvSpPr>
          <p:nvPr>
            <p:ph type="body" sz="quarter" idx="14"/>
          </p:nvPr>
        </p:nvSpPr>
        <p:spPr/>
        <p:txBody>
          <a:bodyPr/>
          <a:lstStyle/>
          <a:p>
            <a:r>
              <a:rPr lang="en-US" dirty="0"/>
              <a:t>R.S. 42:1112</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81200"/>
            <a:ext cx="2318385" cy="2302721"/>
          </a:xfrm>
          <a:prstGeom prst="rect">
            <a:avLst/>
          </a:prstGeom>
        </p:spPr>
      </p:pic>
      <p:pic>
        <p:nvPicPr>
          <p:cNvPr id="7" name="Picture 6">
            <a:extLst>
              <a:ext uri="{FF2B5EF4-FFF2-40B4-BE49-F238E27FC236}">
                <a16:creationId xmlns:a16="http://schemas.microsoft.com/office/drawing/2014/main" id="{29AE9EB3-A872-9887-CF58-65094C0A3623}"/>
              </a:ext>
            </a:extLst>
          </p:cNvPr>
          <p:cNvPicPr>
            <a:picLocks noChangeAspect="1"/>
          </p:cNvPicPr>
          <p:nvPr/>
        </p:nvPicPr>
        <p:blipFill>
          <a:blip r:embed="rId3"/>
          <a:stretch>
            <a:fillRect/>
          </a:stretch>
        </p:blipFill>
        <p:spPr>
          <a:xfrm>
            <a:off x="155270" y="685404"/>
            <a:ext cx="2054530" cy="859611"/>
          </a:xfrm>
          <a:prstGeom prst="rect">
            <a:avLst/>
          </a:prstGeom>
        </p:spPr>
      </p:pic>
    </p:spTree>
    <p:extLst>
      <p:ext uri="{BB962C8B-B14F-4D97-AF65-F5344CB8AC3E}">
        <p14:creationId xmlns:p14="http://schemas.microsoft.com/office/powerpoint/2010/main" val="422134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26</a:t>
            </a:fld>
            <a:endParaRPr lang="en-US"/>
          </a:p>
        </p:txBody>
      </p:sp>
      <p:sp>
        <p:nvSpPr>
          <p:cNvPr id="3" name="Text Placeholder 2"/>
          <p:cNvSpPr>
            <a:spLocks noGrp="1"/>
          </p:cNvSpPr>
          <p:nvPr>
            <p:ph type="body" sz="quarter" idx="12"/>
          </p:nvPr>
        </p:nvSpPr>
        <p:spPr>
          <a:xfrm>
            <a:off x="2209800" y="904987"/>
            <a:ext cx="6553200" cy="609600"/>
          </a:xfrm>
        </p:spPr>
        <p:txBody>
          <a:bodyPr/>
          <a:lstStyle/>
          <a:p>
            <a:r>
              <a:rPr lang="en-US" dirty="0"/>
              <a:t>What is “Participation”?</a:t>
            </a:r>
            <a:br>
              <a:rPr lang="en-US" dirty="0"/>
            </a:br>
            <a:endParaRPr lang="en-US" dirty="0"/>
          </a:p>
        </p:txBody>
      </p:sp>
      <p:sp>
        <p:nvSpPr>
          <p:cNvPr id="4" name="Text Placeholder 3"/>
          <p:cNvSpPr>
            <a:spLocks noGrp="1"/>
          </p:cNvSpPr>
          <p:nvPr>
            <p:ph type="body" sz="quarter" idx="13"/>
          </p:nvPr>
        </p:nvSpPr>
        <p:spPr>
          <a:xfrm>
            <a:off x="2971800" y="1762460"/>
            <a:ext cx="5791200" cy="4495800"/>
          </a:xfrm>
        </p:spPr>
        <p:txBody>
          <a:bodyPr/>
          <a:lstStyle/>
          <a:p>
            <a:pPr>
              <a:defRPr/>
            </a:pPr>
            <a:r>
              <a:rPr lang="en-US" dirty="0"/>
              <a:t>“Participate” means to take part in, or have or share responsibility, for an action of the State through:</a:t>
            </a:r>
          </a:p>
          <a:p>
            <a:pPr marL="342900" indent="-342900">
              <a:buFont typeface="Arial" pitchFamily="34" charset="0"/>
              <a:buChar char="•"/>
              <a:defRPr/>
            </a:pPr>
            <a:r>
              <a:rPr lang="en-US" dirty="0"/>
              <a:t>Approval</a:t>
            </a:r>
          </a:p>
          <a:p>
            <a:pPr marL="342900" indent="-342900">
              <a:buFont typeface="Arial" pitchFamily="34" charset="0"/>
              <a:buChar char="•"/>
              <a:defRPr/>
            </a:pPr>
            <a:r>
              <a:rPr lang="en-US" dirty="0"/>
              <a:t>Disapproval</a:t>
            </a:r>
          </a:p>
          <a:p>
            <a:pPr marL="342900" indent="-342900">
              <a:buFont typeface="Arial" pitchFamily="34" charset="0"/>
              <a:buChar char="•"/>
              <a:defRPr/>
            </a:pPr>
            <a:r>
              <a:rPr lang="en-US" dirty="0"/>
              <a:t>Decision</a:t>
            </a:r>
          </a:p>
          <a:p>
            <a:pPr marL="342900" indent="-342900">
              <a:buFont typeface="Arial" pitchFamily="34" charset="0"/>
              <a:buChar char="•"/>
              <a:defRPr/>
            </a:pPr>
            <a:r>
              <a:rPr lang="en-US" dirty="0"/>
              <a:t>Recommendation</a:t>
            </a:r>
          </a:p>
          <a:p>
            <a:pPr marL="342900" indent="-342900">
              <a:buFont typeface="Arial" pitchFamily="34" charset="0"/>
              <a:buChar char="•"/>
              <a:defRPr/>
            </a:pPr>
            <a:r>
              <a:rPr lang="en-US" dirty="0"/>
              <a:t>Rendering of Advice</a:t>
            </a:r>
          </a:p>
          <a:p>
            <a:pPr marL="342900" indent="-342900">
              <a:buFont typeface="Arial" pitchFamily="34" charset="0"/>
              <a:buChar char="•"/>
              <a:defRPr/>
            </a:pPr>
            <a:r>
              <a:rPr lang="en-US" dirty="0"/>
              <a:t>Investigation</a:t>
            </a:r>
          </a:p>
          <a:p>
            <a:pPr marL="342900" indent="-342900">
              <a:buFont typeface="Arial" pitchFamily="34" charset="0"/>
              <a:buChar char="•"/>
              <a:defRPr/>
            </a:pPr>
            <a:r>
              <a:rPr lang="en-US" dirty="0"/>
              <a:t>Failure to act or perform a duty</a:t>
            </a:r>
          </a:p>
          <a:p>
            <a:endParaRPr lang="en-US" dirty="0"/>
          </a:p>
        </p:txBody>
      </p:sp>
      <p:sp>
        <p:nvSpPr>
          <p:cNvPr id="5" name="Text Placeholder 4"/>
          <p:cNvSpPr>
            <a:spLocks noGrp="1"/>
          </p:cNvSpPr>
          <p:nvPr>
            <p:ph type="body" sz="quarter" idx="14"/>
          </p:nvPr>
        </p:nvSpPr>
        <p:spPr/>
        <p:txBody>
          <a:bodyPr/>
          <a:lstStyle/>
          <a:p>
            <a:r>
              <a:rPr lang="en-US" dirty="0"/>
              <a:t>R.S. 42:1102(15)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762460"/>
            <a:ext cx="2828652" cy="2809539"/>
          </a:xfrm>
          <a:prstGeom prst="rect">
            <a:avLst/>
          </a:prstGeom>
        </p:spPr>
      </p:pic>
      <p:pic>
        <p:nvPicPr>
          <p:cNvPr id="7" name="Picture 6">
            <a:extLst>
              <a:ext uri="{FF2B5EF4-FFF2-40B4-BE49-F238E27FC236}">
                <a16:creationId xmlns:a16="http://schemas.microsoft.com/office/drawing/2014/main" id="{047B27CA-8A62-53BC-902A-0CE8D8CF14DA}"/>
              </a:ext>
            </a:extLst>
          </p:cNvPr>
          <p:cNvPicPr>
            <a:picLocks noChangeAspect="1"/>
          </p:cNvPicPr>
          <p:nvPr/>
        </p:nvPicPr>
        <p:blipFill>
          <a:blip r:embed="rId3"/>
          <a:stretch>
            <a:fillRect/>
          </a:stretch>
        </p:blipFill>
        <p:spPr>
          <a:xfrm>
            <a:off x="155270" y="715683"/>
            <a:ext cx="2054530" cy="859611"/>
          </a:xfrm>
          <a:prstGeom prst="rect">
            <a:avLst/>
          </a:prstGeom>
        </p:spPr>
      </p:pic>
    </p:spTree>
    <p:extLst>
      <p:ext uri="{BB962C8B-B14F-4D97-AF65-F5344CB8AC3E}">
        <p14:creationId xmlns:p14="http://schemas.microsoft.com/office/powerpoint/2010/main" val="282265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27</a:t>
            </a:fld>
            <a:endParaRPr lang="en-US"/>
          </a:p>
        </p:txBody>
      </p:sp>
      <p:sp>
        <p:nvSpPr>
          <p:cNvPr id="3" name="Text Placeholder 2"/>
          <p:cNvSpPr>
            <a:spLocks noGrp="1"/>
          </p:cNvSpPr>
          <p:nvPr>
            <p:ph type="body" sz="quarter" idx="12"/>
          </p:nvPr>
        </p:nvSpPr>
        <p:spPr>
          <a:xfrm>
            <a:off x="2209800" y="816864"/>
            <a:ext cx="6553200" cy="609600"/>
          </a:xfrm>
        </p:spPr>
        <p:txBody>
          <a:bodyPr/>
          <a:lstStyle/>
          <a:p>
            <a:r>
              <a:rPr lang="en-US" sz="2000" dirty="0"/>
              <a:t>What is “</a:t>
            </a:r>
            <a:r>
              <a:rPr lang="en-US" dirty="0"/>
              <a:t>Substantial Economic Interest</a:t>
            </a:r>
            <a:r>
              <a:rPr lang="en-US" sz="2000" dirty="0"/>
              <a:t>”?</a:t>
            </a:r>
            <a:br>
              <a:rPr lang="en-US" dirty="0"/>
            </a:br>
            <a:endParaRPr lang="en-US" dirty="0"/>
          </a:p>
        </p:txBody>
      </p:sp>
      <p:sp>
        <p:nvSpPr>
          <p:cNvPr id="4" name="Text Placeholder 3"/>
          <p:cNvSpPr>
            <a:spLocks noGrp="1"/>
          </p:cNvSpPr>
          <p:nvPr>
            <p:ph type="body" sz="quarter" idx="13"/>
          </p:nvPr>
        </p:nvSpPr>
        <p:spPr>
          <a:xfrm>
            <a:off x="3200166" y="1795272"/>
            <a:ext cx="5639034" cy="4495800"/>
          </a:xfrm>
        </p:spPr>
        <p:txBody>
          <a:bodyPr/>
          <a:lstStyle/>
          <a:p>
            <a:pPr marL="342900" indent="-342900">
              <a:buFont typeface="Arial" pitchFamily="34" charset="0"/>
              <a:buChar char="•"/>
            </a:pPr>
            <a:r>
              <a:rPr lang="en-US" dirty="0"/>
              <a:t>An economic interest which is of greater benefit to you or other persons than to a general class or group of persons</a:t>
            </a:r>
          </a:p>
          <a:p>
            <a:pPr marL="342900" indent="-342900">
              <a:buFont typeface="Arial" pitchFamily="34" charset="0"/>
              <a:buChar char="•"/>
            </a:pPr>
            <a:endParaRPr lang="en-US" dirty="0"/>
          </a:p>
          <a:p>
            <a:pPr marL="342900" indent="-342900">
              <a:buFont typeface="Arial" pitchFamily="34" charset="0"/>
              <a:buChar char="•"/>
            </a:pPr>
            <a:r>
              <a:rPr lang="en-US" dirty="0"/>
              <a:t>A substantial economic interest does </a:t>
            </a:r>
            <a:r>
              <a:rPr lang="en-US" b="1" dirty="0"/>
              <a:t>not</a:t>
            </a:r>
            <a:r>
              <a:rPr lang="en-US" dirty="0"/>
              <a:t> include:</a:t>
            </a:r>
          </a:p>
          <a:p>
            <a:pPr lvl="1"/>
            <a:r>
              <a:rPr lang="en-US" sz="2000" dirty="0"/>
              <a:t>The interest you have in your own position, office, rank, salary, or per diem</a:t>
            </a:r>
          </a:p>
          <a:p>
            <a:pPr lvl="1"/>
            <a:r>
              <a:rPr lang="en-US" sz="2000" dirty="0"/>
              <a:t>The interest you have as a member of the general public</a:t>
            </a:r>
          </a:p>
          <a:p>
            <a:endParaRPr lang="en-US" dirty="0"/>
          </a:p>
        </p:txBody>
      </p:sp>
      <p:sp>
        <p:nvSpPr>
          <p:cNvPr id="5" name="Text Placeholder 4"/>
          <p:cNvSpPr>
            <a:spLocks noGrp="1"/>
          </p:cNvSpPr>
          <p:nvPr>
            <p:ph type="body" sz="quarter" idx="14"/>
          </p:nvPr>
        </p:nvSpPr>
        <p:spPr/>
        <p:txBody>
          <a:bodyPr/>
          <a:lstStyle/>
          <a:p>
            <a:r>
              <a:rPr lang="en-US" dirty="0"/>
              <a:t>R. S. 42:1102(21)</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362200"/>
            <a:ext cx="2666766" cy="1555216"/>
          </a:xfrm>
          <a:prstGeom prst="rect">
            <a:avLst/>
          </a:prstGeom>
        </p:spPr>
      </p:pic>
      <p:pic>
        <p:nvPicPr>
          <p:cNvPr id="6" name="Picture 5">
            <a:extLst>
              <a:ext uri="{FF2B5EF4-FFF2-40B4-BE49-F238E27FC236}">
                <a16:creationId xmlns:a16="http://schemas.microsoft.com/office/drawing/2014/main" id="{31899829-1E5D-4832-A180-7C21D1F014ED}"/>
              </a:ext>
            </a:extLst>
          </p:cNvPr>
          <p:cNvPicPr>
            <a:picLocks noChangeAspect="1"/>
          </p:cNvPicPr>
          <p:nvPr/>
        </p:nvPicPr>
        <p:blipFill>
          <a:blip r:embed="rId3"/>
          <a:stretch>
            <a:fillRect/>
          </a:stretch>
        </p:blipFill>
        <p:spPr>
          <a:xfrm>
            <a:off x="76200" y="609623"/>
            <a:ext cx="2054530" cy="859611"/>
          </a:xfrm>
          <a:prstGeom prst="rect">
            <a:avLst/>
          </a:prstGeom>
        </p:spPr>
      </p:pic>
    </p:spTree>
    <p:extLst>
      <p:ext uri="{BB962C8B-B14F-4D97-AF65-F5344CB8AC3E}">
        <p14:creationId xmlns:p14="http://schemas.microsoft.com/office/powerpoint/2010/main" val="39249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28</a:t>
            </a:fld>
            <a:endParaRPr lang="en-US"/>
          </a:p>
        </p:txBody>
      </p:sp>
      <p:sp>
        <p:nvSpPr>
          <p:cNvPr id="3" name="Text Placeholder 2"/>
          <p:cNvSpPr>
            <a:spLocks noGrp="1"/>
          </p:cNvSpPr>
          <p:nvPr>
            <p:ph type="body" sz="quarter" idx="12"/>
          </p:nvPr>
        </p:nvSpPr>
        <p:spPr>
          <a:xfrm>
            <a:off x="2265381" y="838200"/>
            <a:ext cx="6553200" cy="609600"/>
          </a:xfrm>
        </p:spPr>
        <p:txBody>
          <a:bodyPr/>
          <a:lstStyle/>
          <a:p>
            <a:r>
              <a:rPr lang="en-US" dirty="0"/>
              <a:t>Recusal Requirement</a:t>
            </a:r>
            <a:br>
              <a:rPr lang="en-US" dirty="0"/>
            </a:br>
            <a:endParaRPr lang="en-US" dirty="0"/>
          </a:p>
        </p:txBody>
      </p:sp>
      <p:sp>
        <p:nvSpPr>
          <p:cNvPr id="4" name="Text Placeholder 3"/>
          <p:cNvSpPr>
            <a:spLocks noGrp="1"/>
          </p:cNvSpPr>
          <p:nvPr>
            <p:ph type="body" sz="quarter" idx="13"/>
          </p:nvPr>
        </p:nvSpPr>
        <p:spPr>
          <a:xfrm>
            <a:off x="3429000" y="2133600"/>
            <a:ext cx="5334000" cy="4495800"/>
          </a:xfrm>
        </p:spPr>
        <p:txBody>
          <a:bodyPr/>
          <a:lstStyle/>
          <a:p>
            <a:pPr marL="342900" indent="-342900">
              <a:buFont typeface="Arial" pitchFamily="34" charset="0"/>
              <a:buChar char="•"/>
              <a:defRPr/>
            </a:pPr>
            <a:r>
              <a:rPr lang="en-US" dirty="0"/>
              <a:t>Board members who have a participation conflict of interest:</a:t>
            </a:r>
          </a:p>
          <a:p>
            <a:pPr marL="342900" indent="-342900">
              <a:buFont typeface="Arial" pitchFamily="34" charset="0"/>
              <a:buChar char="•"/>
              <a:defRPr/>
            </a:pPr>
            <a:endParaRPr lang="en-US" dirty="0"/>
          </a:p>
          <a:p>
            <a:pPr marL="342900" indent="-342900">
              <a:buFont typeface="Arial" pitchFamily="34" charset="0"/>
              <a:buChar char="•"/>
              <a:defRPr/>
            </a:pPr>
            <a:r>
              <a:rPr lang="en-US" dirty="0"/>
              <a:t>Shall recuse themselves from a vote, </a:t>
            </a:r>
          </a:p>
          <a:p>
            <a:pPr marL="114300" indent="-457200">
              <a:defRPr/>
            </a:pPr>
            <a:endParaRPr lang="en-US" dirty="0"/>
          </a:p>
          <a:p>
            <a:pPr marL="342900" lvl="1" indent="-342900">
              <a:buFont typeface="Arial" pitchFamily="34" charset="0"/>
              <a:buChar char="•"/>
              <a:defRPr/>
            </a:pPr>
            <a:r>
              <a:rPr lang="en-US" sz="2000" dirty="0"/>
              <a:t>Shall </a:t>
            </a:r>
            <a:r>
              <a:rPr lang="en-US" sz="2000" b="1" dirty="0"/>
              <a:t>not</a:t>
            </a:r>
            <a:r>
              <a:rPr lang="en-US" sz="2000" dirty="0"/>
              <a:t> participate in the discussion or debate concerning the matter.</a:t>
            </a:r>
          </a:p>
          <a:p>
            <a:endParaRPr lang="en-US" dirty="0"/>
          </a:p>
        </p:txBody>
      </p:sp>
      <p:sp>
        <p:nvSpPr>
          <p:cNvPr id="5" name="Text Placeholder 4"/>
          <p:cNvSpPr>
            <a:spLocks noGrp="1"/>
          </p:cNvSpPr>
          <p:nvPr>
            <p:ph type="body" sz="quarter" idx="14"/>
          </p:nvPr>
        </p:nvSpPr>
        <p:spPr/>
        <p:txBody>
          <a:bodyPr/>
          <a:lstStyle/>
          <a:p>
            <a:r>
              <a:rPr lang="en-US" dirty="0"/>
              <a:t>R.S. 42:1120.4</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57400"/>
            <a:ext cx="2395699" cy="2379512"/>
          </a:xfrm>
          <a:prstGeom prst="rect">
            <a:avLst/>
          </a:prstGeom>
        </p:spPr>
      </p:pic>
      <p:pic>
        <p:nvPicPr>
          <p:cNvPr id="7" name="Picture 6">
            <a:extLst>
              <a:ext uri="{FF2B5EF4-FFF2-40B4-BE49-F238E27FC236}">
                <a16:creationId xmlns:a16="http://schemas.microsoft.com/office/drawing/2014/main" id="{27D5A12E-DF7D-375F-1641-BD5980B72AF4}"/>
              </a:ext>
            </a:extLst>
          </p:cNvPr>
          <p:cNvPicPr>
            <a:picLocks noChangeAspect="1"/>
          </p:cNvPicPr>
          <p:nvPr/>
        </p:nvPicPr>
        <p:blipFill>
          <a:blip r:embed="rId3"/>
          <a:stretch>
            <a:fillRect/>
          </a:stretch>
        </p:blipFill>
        <p:spPr>
          <a:xfrm>
            <a:off x="210851" y="713194"/>
            <a:ext cx="2054530" cy="859611"/>
          </a:xfrm>
          <a:prstGeom prst="rect">
            <a:avLst/>
          </a:prstGeom>
        </p:spPr>
      </p:pic>
    </p:spTree>
    <p:extLst>
      <p:ext uri="{BB962C8B-B14F-4D97-AF65-F5344CB8AC3E}">
        <p14:creationId xmlns:p14="http://schemas.microsoft.com/office/powerpoint/2010/main" val="75588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29</a:t>
            </a:fld>
            <a:endParaRPr lang="en-US"/>
          </a:p>
        </p:txBody>
      </p:sp>
      <p:sp>
        <p:nvSpPr>
          <p:cNvPr id="3" name="Text Placeholder 2"/>
          <p:cNvSpPr>
            <a:spLocks noGrp="1"/>
          </p:cNvSpPr>
          <p:nvPr>
            <p:ph type="body" sz="quarter" idx="12"/>
          </p:nvPr>
        </p:nvSpPr>
        <p:spPr>
          <a:xfrm>
            <a:off x="2265381" y="838200"/>
            <a:ext cx="6553200" cy="609600"/>
          </a:xfrm>
        </p:spPr>
        <p:txBody>
          <a:bodyPr/>
          <a:lstStyle/>
          <a:p>
            <a:r>
              <a:rPr lang="en-US" dirty="0"/>
              <a:t>Opinions about Participation</a:t>
            </a:r>
          </a:p>
        </p:txBody>
      </p:sp>
      <p:sp>
        <p:nvSpPr>
          <p:cNvPr id="4" name="Text Placeholder 3"/>
          <p:cNvSpPr>
            <a:spLocks noGrp="1"/>
          </p:cNvSpPr>
          <p:nvPr>
            <p:ph type="body" sz="quarter" idx="13"/>
          </p:nvPr>
        </p:nvSpPr>
        <p:spPr>
          <a:xfrm>
            <a:off x="762000" y="1676401"/>
            <a:ext cx="7543800" cy="3733800"/>
          </a:xfrm>
        </p:spPr>
        <p:txBody>
          <a:bodyPr/>
          <a:lstStyle/>
          <a:p>
            <a:pPr marL="342900" indent="-342900">
              <a:buFont typeface="Arial" pitchFamily="34" charset="0"/>
              <a:buChar char="•"/>
              <a:defRPr/>
            </a:pPr>
            <a:r>
              <a:rPr lang="en-US" b="1" dirty="0"/>
              <a:t>2017-1098:</a:t>
            </a:r>
            <a:r>
              <a:rPr lang="en-US" dirty="0"/>
              <a:t> Employees of a City serving on the City’s retirement system board may participate and vote on matters involving litigation between the retirement system and the City. Why? They do not have a personal substantial economic interest in the transaction and the City is not a “person” for purposes of the restriction.</a:t>
            </a:r>
          </a:p>
          <a:p>
            <a:pPr marL="342900" indent="-342900">
              <a:buFont typeface="Arial" pitchFamily="34" charset="0"/>
              <a:buChar char="•"/>
              <a:defRPr/>
            </a:pPr>
            <a:r>
              <a:rPr lang="en-US" b="1"/>
              <a:t>2011-1012</a:t>
            </a:r>
            <a:r>
              <a:rPr lang="en-US"/>
              <a:t>: </a:t>
            </a:r>
            <a:r>
              <a:rPr lang="en-US" dirty="0"/>
              <a:t>A contractor hired by a retirement system to perform services for one project may be selected for a second project if the same project document is available to all potential contractors for the second project, the project is open for public bid, and the contractor does not assist in developing the RFP for the second project.</a:t>
            </a:r>
            <a:endParaRPr lang="en-US" b="1" dirty="0"/>
          </a:p>
          <a:p>
            <a:pPr marL="342900" indent="-342900">
              <a:buFont typeface="Arial" pitchFamily="34" charset="0"/>
              <a:buChar char="•"/>
              <a:defRPr/>
            </a:pPr>
            <a:endParaRPr lang="en-US" dirty="0"/>
          </a:p>
          <a:p>
            <a:endParaRPr lang="en-US" dirty="0"/>
          </a:p>
        </p:txBody>
      </p:sp>
      <p:sp>
        <p:nvSpPr>
          <p:cNvPr id="5" name="Text Placeholder 4"/>
          <p:cNvSpPr>
            <a:spLocks noGrp="1"/>
          </p:cNvSpPr>
          <p:nvPr>
            <p:ph type="body" sz="quarter" idx="14"/>
          </p:nvPr>
        </p:nvSpPr>
        <p:spPr/>
        <p:txBody>
          <a:bodyPr/>
          <a:lstStyle/>
          <a:p>
            <a:r>
              <a:rPr lang="en-US" dirty="0"/>
              <a:t>Ethics Board Docket Nos. 2011-1012 &amp; 2017-1098</a:t>
            </a:r>
          </a:p>
        </p:txBody>
      </p:sp>
      <p:pic>
        <p:nvPicPr>
          <p:cNvPr id="6" name="Picture 5">
            <a:extLst>
              <a:ext uri="{FF2B5EF4-FFF2-40B4-BE49-F238E27FC236}">
                <a16:creationId xmlns:a16="http://schemas.microsoft.com/office/drawing/2014/main" id="{AEEAE21C-318F-3CD3-BC3E-A410BE317B30}"/>
              </a:ext>
            </a:extLst>
          </p:cNvPr>
          <p:cNvPicPr>
            <a:picLocks noChangeAspect="1"/>
          </p:cNvPicPr>
          <p:nvPr/>
        </p:nvPicPr>
        <p:blipFill>
          <a:blip r:embed="rId2"/>
          <a:stretch>
            <a:fillRect/>
          </a:stretch>
        </p:blipFill>
        <p:spPr>
          <a:xfrm>
            <a:off x="210851" y="685801"/>
            <a:ext cx="2054530" cy="859611"/>
          </a:xfrm>
          <a:prstGeom prst="rect">
            <a:avLst/>
          </a:prstGeom>
        </p:spPr>
      </p:pic>
    </p:spTree>
    <p:extLst>
      <p:ext uri="{BB962C8B-B14F-4D97-AF65-F5344CB8AC3E}">
        <p14:creationId xmlns:p14="http://schemas.microsoft.com/office/powerpoint/2010/main" val="353291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3</a:t>
            </a:fld>
            <a:endParaRPr lang="en-US"/>
          </a:p>
        </p:txBody>
      </p:sp>
      <p:sp>
        <p:nvSpPr>
          <p:cNvPr id="3" name="Text Placeholder 2"/>
          <p:cNvSpPr>
            <a:spLocks noGrp="1"/>
          </p:cNvSpPr>
          <p:nvPr>
            <p:ph type="body" sz="quarter" idx="12"/>
          </p:nvPr>
        </p:nvSpPr>
        <p:spPr>
          <a:xfrm>
            <a:off x="2262692" y="838200"/>
            <a:ext cx="6553200" cy="609600"/>
          </a:xfrm>
        </p:spPr>
        <p:txBody>
          <a:bodyPr/>
          <a:lstStyle/>
          <a:p>
            <a:r>
              <a:rPr lang="en-US" dirty="0"/>
              <a:t>Ethics Training Required</a:t>
            </a:r>
            <a:br>
              <a:rPr lang="en-US" dirty="0"/>
            </a:br>
            <a:endParaRPr lang="en-US" dirty="0"/>
          </a:p>
        </p:txBody>
      </p:sp>
      <p:sp>
        <p:nvSpPr>
          <p:cNvPr id="4" name="Text Placeholder 3"/>
          <p:cNvSpPr>
            <a:spLocks noGrp="1"/>
          </p:cNvSpPr>
          <p:nvPr>
            <p:ph type="body" sz="quarter" idx="13"/>
          </p:nvPr>
        </p:nvSpPr>
        <p:spPr>
          <a:xfrm>
            <a:off x="3429000" y="2133600"/>
            <a:ext cx="5334000" cy="4495800"/>
          </a:xfrm>
        </p:spPr>
        <p:txBody>
          <a:bodyPr/>
          <a:lstStyle/>
          <a:p>
            <a:pPr marL="342900" indent="-342900">
              <a:buFont typeface="Arial" pitchFamily="34" charset="0"/>
              <a:buChar char="•"/>
            </a:pPr>
            <a:r>
              <a:rPr lang="en-US" dirty="0"/>
              <a:t>Each public servant is required to annually receive at least one hour of education and training on Ethics Code. </a:t>
            </a:r>
          </a:p>
          <a:p>
            <a:pPr marL="342900" indent="-342900">
              <a:buFont typeface="Arial" pitchFamily="34" charset="0"/>
              <a:buChar char="•"/>
            </a:pPr>
            <a:r>
              <a:rPr lang="en-US" dirty="0"/>
              <a:t>Training may be in person or via Internet through materials provided by Ethics Board at </a:t>
            </a:r>
            <a:r>
              <a:rPr lang="en-US" u="sng" dirty="0">
                <a:solidFill>
                  <a:srgbClr val="7030A0"/>
                </a:solidFill>
              </a:rPr>
              <a:t>www.ethics.la.gov</a:t>
            </a:r>
            <a:r>
              <a:rPr lang="en-US" dirty="0"/>
              <a:t>.</a:t>
            </a:r>
            <a:r>
              <a:rPr lang="en-US" dirty="0">
                <a:solidFill>
                  <a:srgbClr val="7030A0"/>
                </a:solidFill>
              </a:rPr>
              <a:t> </a:t>
            </a:r>
          </a:p>
          <a:p>
            <a:pPr marL="342900" indent="-342900">
              <a:buFont typeface="Arial" pitchFamily="34" charset="0"/>
              <a:buChar char="•"/>
            </a:pPr>
            <a:r>
              <a:rPr lang="en-US" dirty="0"/>
              <a:t>The Board of Ethics is required to keep records of compliance and notify public servants of noncompliance.</a:t>
            </a:r>
          </a:p>
        </p:txBody>
      </p:sp>
      <p:sp>
        <p:nvSpPr>
          <p:cNvPr id="5" name="Text Placeholder 4"/>
          <p:cNvSpPr>
            <a:spLocks noGrp="1"/>
          </p:cNvSpPr>
          <p:nvPr>
            <p:ph type="body" sz="quarter" idx="14"/>
          </p:nvPr>
        </p:nvSpPr>
        <p:spPr/>
        <p:txBody>
          <a:bodyPr/>
          <a:lstStyle/>
          <a:p>
            <a:r>
              <a:rPr lang="en-US" dirty="0"/>
              <a:t>R.S. 42:1170</a:t>
            </a:r>
          </a:p>
        </p:txBody>
      </p:sp>
      <p:pic>
        <p:nvPicPr>
          <p:cNvPr id="1026" name="Picture 2" descr="K:\_EXECUTIVE_DIVISION\Presentation_Executive\Ethics_Training_Staff\revised\imgs\source\JPGs\OneHour_Icon_mediu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1999456"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D229135-CF4D-8601-C458-098FB54EC758}"/>
              </a:ext>
            </a:extLst>
          </p:cNvPr>
          <p:cNvPicPr>
            <a:picLocks noChangeAspect="1"/>
          </p:cNvPicPr>
          <p:nvPr/>
        </p:nvPicPr>
        <p:blipFill>
          <a:blip r:embed="rId3"/>
          <a:stretch>
            <a:fillRect/>
          </a:stretch>
        </p:blipFill>
        <p:spPr>
          <a:xfrm>
            <a:off x="76200" y="609600"/>
            <a:ext cx="2054530" cy="859611"/>
          </a:xfrm>
          <a:prstGeom prst="rect">
            <a:avLst/>
          </a:prstGeom>
        </p:spPr>
      </p:pic>
    </p:spTree>
    <p:extLst>
      <p:ext uri="{BB962C8B-B14F-4D97-AF65-F5344CB8AC3E}">
        <p14:creationId xmlns:p14="http://schemas.microsoft.com/office/powerpoint/2010/main" val="423941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30</a:t>
            </a:fld>
            <a:endParaRPr lang="en-US"/>
          </a:p>
        </p:txBody>
      </p:sp>
      <p:sp>
        <p:nvSpPr>
          <p:cNvPr id="3" name="Text Placeholder 2"/>
          <p:cNvSpPr>
            <a:spLocks noGrp="1"/>
          </p:cNvSpPr>
          <p:nvPr>
            <p:ph type="body" sz="quarter" idx="12"/>
          </p:nvPr>
        </p:nvSpPr>
        <p:spPr>
          <a:xfrm>
            <a:off x="2209800" y="816864"/>
            <a:ext cx="6553200" cy="609600"/>
          </a:xfrm>
        </p:spPr>
        <p:txBody>
          <a:bodyPr/>
          <a:lstStyle/>
          <a:p>
            <a:r>
              <a:rPr lang="en-US" dirty="0"/>
              <a:t>Income Restrictions</a:t>
            </a:r>
            <a:br>
              <a:rPr lang="en-US" dirty="0"/>
            </a:br>
            <a:endParaRPr lang="en-US" dirty="0"/>
          </a:p>
        </p:txBody>
      </p:sp>
      <p:sp>
        <p:nvSpPr>
          <p:cNvPr id="4" name="Text Placeholder 3"/>
          <p:cNvSpPr>
            <a:spLocks noGrp="1"/>
          </p:cNvSpPr>
          <p:nvPr>
            <p:ph type="body" sz="quarter" idx="13"/>
          </p:nvPr>
        </p:nvSpPr>
        <p:spPr>
          <a:xfrm>
            <a:off x="3048000" y="1426464"/>
            <a:ext cx="5334000" cy="2847404"/>
          </a:xfrm>
        </p:spPr>
        <p:txBody>
          <a:bodyPr/>
          <a:lstStyle/>
          <a:p>
            <a:pPr marL="342900" indent="-342900">
              <a:buFont typeface="Arial" pitchFamily="34" charset="0"/>
              <a:buChar char="•"/>
              <a:defRPr/>
            </a:pPr>
            <a:r>
              <a:rPr lang="en-US" dirty="0"/>
              <a:t>You,</a:t>
            </a:r>
          </a:p>
          <a:p>
            <a:pPr marL="342900" indent="-342900">
              <a:buFont typeface="Arial" pitchFamily="34" charset="0"/>
              <a:buChar char="•"/>
              <a:defRPr/>
            </a:pPr>
            <a:r>
              <a:rPr lang="en-US" dirty="0"/>
              <a:t>Your spouse,</a:t>
            </a:r>
          </a:p>
          <a:p>
            <a:pPr marL="342900" indent="-342900">
              <a:buFont typeface="Arial" pitchFamily="34" charset="0"/>
              <a:buChar char="•"/>
              <a:defRPr/>
            </a:pPr>
            <a:r>
              <a:rPr lang="en-US" dirty="0"/>
              <a:t>A legal entity of which you or spouse exercises control or owns an interest greater than 25%</a:t>
            </a:r>
          </a:p>
          <a:p>
            <a:pPr algn="ctr">
              <a:defRPr/>
            </a:pPr>
            <a:r>
              <a:rPr lang="en-US" b="1" dirty="0"/>
              <a:t>MAY NOT</a:t>
            </a:r>
            <a:endParaRPr lang="en-US" dirty="0"/>
          </a:p>
          <a:p>
            <a:pPr>
              <a:defRPr/>
            </a:pPr>
            <a:r>
              <a:rPr lang="en-US" dirty="0"/>
              <a:t>Receive any thing of economic value for or in consideration of services which are performed for or compensated by a prohibited source of gifts.</a:t>
            </a:r>
          </a:p>
        </p:txBody>
      </p:sp>
      <p:sp>
        <p:nvSpPr>
          <p:cNvPr id="5" name="Text Placeholder 4"/>
          <p:cNvSpPr>
            <a:spLocks noGrp="1"/>
          </p:cNvSpPr>
          <p:nvPr>
            <p:ph type="body" sz="quarter" idx="14"/>
          </p:nvPr>
        </p:nvSpPr>
        <p:spPr/>
        <p:txBody>
          <a:bodyPr/>
          <a:lstStyle/>
          <a:p>
            <a:r>
              <a:rPr lang="en-US" dirty="0"/>
              <a:t>R.S. 42:1111C(2)(d)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05000"/>
            <a:ext cx="2384982" cy="2368868"/>
          </a:xfrm>
          <a:prstGeom prst="rect">
            <a:avLst/>
          </a:prstGeom>
        </p:spPr>
      </p:pic>
      <p:sp>
        <p:nvSpPr>
          <p:cNvPr id="8" name="TextBox 7"/>
          <p:cNvSpPr txBox="1"/>
          <p:nvPr/>
        </p:nvSpPr>
        <p:spPr>
          <a:xfrm>
            <a:off x="1143000" y="4724400"/>
            <a:ext cx="7162800" cy="923330"/>
          </a:xfrm>
          <a:prstGeom prst="rect">
            <a:avLst/>
          </a:prstGeom>
          <a:noFill/>
        </p:spPr>
        <p:txBody>
          <a:bodyPr wrap="square" rtlCol="0">
            <a:spAutoFit/>
          </a:bodyPr>
          <a:lstStyle/>
          <a:p>
            <a:r>
              <a:rPr lang="en-US" b="1" dirty="0"/>
              <a:t>OPINION 2015-895</a:t>
            </a:r>
            <a:r>
              <a:rPr lang="en-US" dirty="0"/>
              <a:t>: A trustee of a retirement system may not be paid for services provided to an association that has a Cooperative Endeavor Agreement with the system.</a:t>
            </a:r>
          </a:p>
        </p:txBody>
      </p:sp>
      <p:pic>
        <p:nvPicPr>
          <p:cNvPr id="7" name="Picture 6">
            <a:extLst>
              <a:ext uri="{FF2B5EF4-FFF2-40B4-BE49-F238E27FC236}">
                <a16:creationId xmlns:a16="http://schemas.microsoft.com/office/drawing/2014/main" id="{30321C1B-F252-C80A-FF13-AE29E3FACF7B}"/>
              </a:ext>
            </a:extLst>
          </p:cNvPr>
          <p:cNvPicPr>
            <a:picLocks noChangeAspect="1"/>
          </p:cNvPicPr>
          <p:nvPr/>
        </p:nvPicPr>
        <p:blipFill>
          <a:blip r:embed="rId3"/>
          <a:stretch>
            <a:fillRect/>
          </a:stretch>
        </p:blipFill>
        <p:spPr>
          <a:xfrm>
            <a:off x="177455" y="816864"/>
            <a:ext cx="2054530" cy="859611"/>
          </a:xfrm>
          <a:prstGeom prst="rect">
            <a:avLst/>
          </a:prstGeom>
        </p:spPr>
      </p:pic>
    </p:spTree>
    <p:extLst>
      <p:ext uri="{BB962C8B-B14F-4D97-AF65-F5344CB8AC3E}">
        <p14:creationId xmlns:p14="http://schemas.microsoft.com/office/powerpoint/2010/main" val="300567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31</a:t>
            </a:fld>
            <a:endParaRPr lang="en-US"/>
          </a:p>
        </p:txBody>
      </p:sp>
      <p:sp>
        <p:nvSpPr>
          <p:cNvPr id="3" name="Text Placeholder 2"/>
          <p:cNvSpPr>
            <a:spLocks noGrp="1"/>
          </p:cNvSpPr>
          <p:nvPr>
            <p:ph type="body" sz="quarter" idx="12"/>
          </p:nvPr>
        </p:nvSpPr>
        <p:spPr>
          <a:xfrm>
            <a:off x="2209800" y="800100"/>
            <a:ext cx="6553200" cy="609600"/>
          </a:xfrm>
        </p:spPr>
        <p:txBody>
          <a:bodyPr/>
          <a:lstStyle/>
          <a:p>
            <a:r>
              <a:rPr lang="en-US" dirty="0"/>
              <a:t>Payment for Assistance</a:t>
            </a:r>
            <a:br>
              <a:rPr lang="en-US" dirty="0"/>
            </a:br>
            <a:endParaRPr lang="en-US" dirty="0"/>
          </a:p>
        </p:txBody>
      </p:sp>
      <p:sp>
        <p:nvSpPr>
          <p:cNvPr id="4" name="Text Placeholder 3"/>
          <p:cNvSpPr>
            <a:spLocks noGrp="1"/>
          </p:cNvSpPr>
          <p:nvPr>
            <p:ph type="body" sz="quarter" idx="13"/>
          </p:nvPr>
        </p:nvSpPr>
        <p:spPr>
          <a:xfrm>
            <a:off x="2819400" y="1959643"/>
            <a:ext cx="5943600" cy="4495800"/>
          </a:xfrm>
        </p:spPr>
        <p:txBody>
          <a:bodyPr/>
          <a:lstStyle/>
          <a:p>
            <a:r>
              <a:rPr lang="en-US" sz="2400" dirty="0"/>
              <a:t>You may not accept a thing of economic value for assisting someone with a transaction involving your agency.</a:t>
            </a:r>
          </a:p>
          <a:p>
            <a:endParaRPr lang="en-US" sz="2400" dirty="0"/>
          </a:p>
        </p:txBody>
      </p:sp>
      <p:sp>
        <p:nvSpPr>
          <p:cNvPr id="5" name="Text Placeholder 4"/>
          <p:cNvSpPr>
            <a:spLocks noGrp="1"/>
          </p:cNvSpPr>
          <p:nvPr>
            <p:ph type="body" sz="quarter" idx="14"/>
          </p:nvPr>
        </p:nvSpPr>
        <p:spPr/>
        <p:txBody>
          <a:bodyPr/>
          <a:lstStyle/>
          <a:p>
            <a:r>
              <a:rPr lang="en-US" dirty="0"/>
              <a:t>R.S. 42:1111E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2242185" cy="2227035"/>
          </a:xfrm>
          <a:prstGeom prst="rect">
            <a:avLst/>
          </a:prstGeom>
        </p:spPr>
      </p:pic>
      <p:pic>
        <p:nvPicPr>
          <p:cNvPr id="7" name="Picture 6">
            <a:extLst>
              <a:ext uri="{FF2B5EF4-FFF2-40B4-BE49-F238E27FC236}">
                <a16:creationId xmlns:a16="http://schemas.microsoft.com/office/drawing/2014/main" id="{9E8DC65C-99B2-CA16-D5EA-43929E5BC515}"/>
              </a:ext>
            </a:extLst>
          </p:cNvPr>
          <p:cNvPicPr>
            <a:picLocks noChangeAspect="1"/>
          </p:cNvPicPr>
          <p:nvPr/>
        </p:nvPicPr>
        <p:blipFill>
          <a:blip r:embed="rId3"/>
          <a:stretch>
            <a:fillRect/>
          </a:stretch>
        </p:blipFill>
        <p:spPr>
          <a:xfrm>
            <a:off x="150447" y="721539"/>
            <a:ext cx="2054530" cy="859611"/>
          </a:xfrm>
          <a:prstGeom prst="rect">
            <a:avLst/>
          </a:prstGeom>
        </p:spPr>
      </p:pic>
    </p:spTree>
    <p:extLst>
      <p:ext uri="{BB962C8B-B14F-4D97-AF65-F5344CB8AC3E}">
        <p14:creationId xmlns:p14="http://schemas.microsoft.com/office/powerpoint/2010/main" val="332844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32</a:t>
            </a:fld>
            <a:endParaRPr lang="en-US"/>
          </a:p>
        </p:txBody>
      </p:sp>
      <p:sp>
        <p:nvSpPr>
          <p:cNvPr id="3" name="Text Placeholder 2"/>
          <p:cNvSpPr>
            <a:spLocks noGrp="1"/>
          </p:cNvSpPr>
          <p:nvPr>
            <p:ph type="body" sz="quarter" idx="12"/>
          </p:nvPr>
        </p:nvSpPr>
        <p:spPr>
          <a:xfrm>
            <a:off x="2228626" y="826456"/>
            <a:ext cx="6553200" cy="609600"/>
          </a:xfrm>
        </p:spPr>
        <p:txBody>
          <a:bodyPr/>
          <a:lstStyle/>
          <a:p>
            <a:r>
              <a:rPr lang="en-US" dirty="0"/>
              <a:t>Post Employment Restrictions</a:t>
            </a:r>
            <a:br>
              <a:rPr lang="en-US" dirty="0"/>
            </a:br>
            <a:endParaRPr lang="en-US" dirty="0"/>
          </a:p>
        </p:txBody>
      </p:sp>
      <p:sp>
        <p:nvSpPr>
          <p:cNvPr id="4" name="Text Placeholder 3"/>
          <p:cNvSpPr>
            <a:spLocks noGrp="1"/>
          </p:cNvSpPr>
          <p:nvPr>
            <p:ph type="body" sz="quarter" idx="13"/>
          </p:nvPr>
        </p:nvSpPr>
        <p:spPr>
          <a:xfrm>
            <a:off x="2590800" y="1436056"/>
            <a:ext cx="6172200" cy="4050344"/>
          </a:xfrm>
        </p:spPr>
        <p:txBody>
          <a:bodyPr/>
          <a:lstStyle/>
          <a:p>
            <a:pPr>
              <a:defRPr/>
            </a:pPr>
            <a:r>
              <a:rPr lang="en-US" dirty="0"/>
              <a:t>A former “agency head,” which includes a board member, for two years following termination, shall not:</a:t>
            </a:r>
          </a:p>
          <a:p>
            <a:pPr marL="342900" indent="-342900">
              <a:buFont typeface="Arial" pitchFamily="34" charset="0"/>
              <a:buChar char="•"/>
              <a:defRPr/>
            </a:pPr>
            <a:r>
              <a:rPr lang="en-US" dirty="0"/>
              <a:t>Assist another person, for compensation, in a transaction, or in an appearance in connection with a transaction, involving your agency, or</a:t>
            </a:r>
          </a:p>
          <a:p>
            <a:pPr marL="342900" indent="-342900">
              <a:buFont typeface="Arial" pitchFamily="34" charset="0"/>
              <a:buChar char="•"/>
              <a:defRPr/>
            </a:pPr>
            <a:r>
              <a:rPr lang="en-US" dirty="0"/>
              <a:t>Render any service on a contractual basis to or for your former agency.</a:t>
            </a:r>
          </a:p>
          <a:p>
            <a:pPr>
              <a:defRPr/>
            </a:pPr>
            <a:r>
              <a:rPr lang="en-US" dirty="0"/>
              <a:t>A former member of a board or commission, for two years following termination, shall not:</a:t>
            </a:r>
          </a:p>
          <a:p>
            <a:pPr marL="342900" indent="-342900">
              <a:buFont typeface="Arial" pitchFamily="34" charset="0"/>
              <a:buChar char="•"/>
              <a:defRPr/>
            </a:pPr>
            <a:r>
              <a:rPr lang="en-US" dirty="0"/>
              <a:t>Contract with, be employed in any capacity by, or be appointed to any position by that board or commission.</a:t>
            </a:r>
          </a:p>
          <a:p>
            <a:pPr marL="342900" indent="-342900">
              <a:buFont typeface="Arial" pitchFamily="34" charset="0"/>
              <a:buChar char="•"/>
            </a:pPr>
            <a:endParaRPr lang="en-US" dirty="0"/>
          </a:p>
        </p:txBody>
      </p:sp>
      <p:sp>
        <p:nvSpPr>
          <p:cNvPr id="5" name="Text Placeholder 4"/>
          <p:cNvSpPr>
            <a:spLocks noGrp="1"/>
          </p:cNvSpPr>
          <p:nvPr>
            <p:ph type="body" sz="quarter" idx="14"/>
          </p:nvPr>
        </p:nvSpPr>
        <p:spPr/>
        <p:txBody>
          <a:bodyPr/>
          <a:lstStyle/>
          <a:p>
            <a:r>
              <a:rPr lang="en-US" dirty="0"/>
              <a:t>R.S. 42:1121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09800"/>
            <a:ext cx="2465019" cy="2448364"/>
          </a:xfrm>
          <a:prstGeom prst="rect">
            <a:avLst/>
          </a:prstGeom>
        </p:spPr>
      </p:pic>
      <p:pic>
        <p:nvPicPr>
          <p:cNvPr id="7" name="Picture 6">
            <a:extLst>
              <a:ext uri="{FF2B5EF4-FFF2-40B4-BE49-F238E27FC236}">
                <a16:creationId xmlns:a16="http://schemas.microsoft.com/office/drawing/2014/main" id="{08C8B2C1-40FC-3494-46AD-FF945E61CACC}"/>
              </a:ext>
            </a:extLst>
          </p:cNvPr>
          <p:cNvPicPr>
            <a:picLocks noChangeAspect="1"/>
          </p:cNvPicPr>
          <p:nvPr/>
        </p:nvPicPr>
        <p:blipFill>
          <a:blip r:embed="rId3"/>
          <a:stretch>
            <a:fillRect/>
          </a:stretch>
        </p:blipFill>
        <p:spPr>
          <a:xfrm>
            <a:off x="177954" y="701450"/>
            <a:ext cx="2054530" cy="859611"/>
          </a:xfrm>
          <a:prstGeom prst="rect">
            <a:avLst/>
          </a:prstGeom>
        </p:spPr>
      </p:pic>
    </p:spTree>
    <p:extLst>
      <p:ext uri="{BB962C8B-B14F-4D97-AF65-F5344CB8AC3E}">
        <p14:creationId xmlns:p14="http://schemas.microsoft.com/office/powerpoint/2010/main" val="63182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33</a:t>
            </a:fld>
            <a:endParaRPr lang="en-US"/>
          </a:p>
        </p:txBody>
      </p:sp>
      <p:sp>
        <p:nvSpPr>
          <p:cNvPr id="3" name="Text Placeholder 2"/>
          <p:cNvSpPr>
            <a:spLocks noGrp="1"/>
          </p:cNvSpPr>
          <p:nvPr>
            <p:ph type="body" sz="quarter" idx="12"/>
          </p:nvPr>
        </p:nvSpPr>
        <p:spPr>
          <a:xfrm>
            <a:off x="2264485" y="800100"/>
            <a:ext cx="6553200" cy="609600"/>
          </a:xfrm>
        </p:spPr>
        <p:txBody>
          <a:bodyPr/>
          <a:lstStyle/>
          <a:p>
            <a:r>
              <a:rPr lang="en-US" dirty="0"/>
              <a:t>Post Employment Restrictions</a:t>
            </a:r>
          </a:p>
        </p:txBody>
      </p:sp>
      <p:sp>
        <p:nvSpPr>
          <p:cNvPr id="4" name="Text Placeholder 3"/>
          <p:cNvSpPr>
            <a:spLocks noGrp="1"/>
          </p:cNvSpPr>
          <p:nvPr>
            <p:ph type="body" sz="quarter" idx="13"/>
          </p:nvPr>
        </p:nvSpPr>
        <p:spPr>
          <a:xfrm>
            <a:off x="2874085" y="1752600"/>
            <a:ext cx="5334000" cy="4495800"/>
          </a:xfrm>
        </p:spPr>
        <p:txBody>
          <a:bodyPr/>
          <a:lstStyle/>
          <a:p>
            <a:pPr>
              <a:defRPr/>
            </a:pPr>
            <a:r>
              <a:rPr lang="en-US" dirty="0"/>
              <a:t>Employees other than agency heads, for two years after termination, shall not:</a:t>
            </a:r>
          </a:p>
          <a:p>
            <a:pPr marL="342900" indent="-342900">
              <a:buFont typeface="Arial" pitchFamily="34" charset="0"/>
              <a:buChar char="•"/>
              <a:defRPr/>
            </a:pPr>
            <a:r>
              <a:rPr lang="en-US" dirty="0"/>
              <a:t>Assist another person, for compensation, in a transaction, or in an appearance in connection with a transaction, involving their agency, if they participated in that transaction while employed, or</a:t>
            </a:r>
          </a:p>
          <a:p>
            <a:pPr marL="342900" indent="-342900">
              <a:buFont typeface="Arial" pitchFamily="34" charset="0"/>
              <a:buChar char="•"/>
              <a:defRPr/>
            </a:pPr>
            <a:r>
              <a:rPr lang="en-US" dirty="0"/>
              <a:t>Render any service on a contractual basis to or for their agency if they performed that service while an employee.</a:t>
            </a:r>
          </a:p>
        </p:txBody>
      </p:sp>
      <p:sp>
        <p:nvSpPr>
          <p:cNvPr id="5" name="Text Placeholder 4"/>
          <p:cNvSpPr>
            <a:spLocks noGrp="1"/>
          </p:cNvSpPr>
          <p:nvPr>
            <p:ph type="body" sz="quarter" idx="14"/>
          </p:nvPr>
        </p:nvSpPr>
        <p:spPr/>
        <p:txBody>
          <a:bodyPr/>
          <a:lstStyle/>
          <a:p>
            <a:r>
              <a:rPr lang="en-US" dirty="0"/>
              <a:t>R.S. 42:1121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981200"/>
            <a:ext cx="2618456" cy="2600764"/>
          </a:xfrm>
          <a:prstGeom prst="rect">
            <a:avLst/>
          </a:prstGeom>
        </p:spPr>
      </p:pic>
      <p:pic>
        <p:nvPicPr>
          <p:cNvPr id="7" name="Picture 6">
            <a:extLst>
              <a:ext uri="{FF2B5EF4-FFF2-40B4-BE49-F238E27FC236}">
                <a16:creationId xmlns:a16="http://schemas.microsoft.com/office/drawing/2014/main" id="{ED1EC2F6-0557-71B4-CE28-45C3F8512F49}"/>
              </a:ext>
            </a:extLst>
          </p:cNvPr>
          <p:cNvPicPr>
            <a:picLocks noChangeAspect="1"/>
          </p:cNvPicPr>
          <p:nvPr/>
        </p:nvPicPr>
        <p:blipFill>
          <a:blip r:embed="rId3"/>
          <a:stretch>
            <a:fillRect/>
          </a:stretch>
        </p:blipFill>
        <p:spPr>
          <a:xfrm>
            <a:off x="209955" y="801933"/>
            <a:ext cx="2054530" cy="859611"/>
          </a:xfrm>
          <a:prstGeom prst="rect">
            <a:avLst/>
          </a:prstGeom>
        </p:spPr>
      </p:pic>
    </p:spTree>
    <p:extLst>
      <p:ext uri="{BB962C8B-B14F-4D97-AF65-F5344CB8AC3E}">
        <p14:creationId xmlns:p14="http://schemas.microsoft.com/office/powerpoint/2010/main" val="67269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34</a:t>
            </a:fld>
            <a:endParaRPr lang="en-US" dirty="0"/>
          </a:p>
        </p:txBody>
      </p:sp>
      <p:sp>
        <p:nvSpPr>
          <p:cNvPr id="3" name="Text Placeholder 2"/>
          <p:cNvSpPr>
            <a:spLocks noGrp="1"/>
          </p:cNvSpPr>
          <p:nvPr>
            <p:ph type="body" sz="quarter" idx="12"/>
          </p:nvPr>
        </p:nvSpPr>
        <p:spPr>
          <a:xfrm>
            <a:off x="2209800" y="838200"/>
            <a:ext cx="6553200" cy="381000"/>
          </a:xfrm>
        </p:spPr>
        <p:txBody>
          <a:bodyPr/>
          <a:lstStyle/>
          <a:p>
            <a:r>
              <a:rPr lang="en-US" dirty="0"/>
              <a:t>Opinions on Post Employment Restrictions</a:t>
            </a:r>
          </a:p>
        </p:txBody>
      </p:sp>
      <p:sp>
        <p:nvSpPr>
          <p:cNvPr id="4" name="Text Placeholder 3"/>
          <p:cNvSpPr>
            <a:spLocks noGrp="1"/>
          </p:cNvSpPr>
          <p:nvPr>
            <p:ph type="body" sz="quarter" idx="13"/>
          </p:nvPr>
        </p:nvSpPr>
        <p:spPr>
          <a:xfrm>
            <a:off x="381000" y="1828800"/>
            <a:ext cx="8382000" cy="4419600"/>
          </a:xfrm>
        </p:spPr>
        <p:txBody>
          <a:bodyPr/>
          <a:lstStyle/>
          <a:p>
            <a:pPr marL="342900" indent="-342900">
              <a:buFont typeface="Arial" panose="020B0604020202020204" pitchFamily="34" charset="0"/>
              <a:buChar char="•"/>
            </a:pPr>
            <a:r>
              <a:rPr lang="en-US" b="1" dirty="0"/>
              <a:t>2014-1322</a:t>
            </a:r>
            <a:r>
              <a:rPr lang="en-US" dirty="0"/>
              <a:t>: A former Chief Investment Officer of a retirement system may work for an investment manager which has a contract with the system. However, the former CIO may not assist the manager in any matters involving his former system for two years. Also, the investment manager may not assist others in dealings with the retirement system if the CIO had participated in those matters.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t>2017-230</a:t>
            </a:r>
            <a:r>
              <a:rPr lang="en-US" dirty="0"/>
              <a:t>:  A person who served as a designee of an </a:t>
            </a:r>
            <a:r>
              <a:rPr lang="en-US" i="1" dirty="0"/>
              <a:t>ex officio</a:t>
            </a:r>
            <a:r>
              <a:rPr lang="en-US" dirty="0"/>
              <a:t> member of a retirement system board is considered a member of that board and subject to the two-year restriction as to working for that board. Since this person’s last attendance as a designee was more than two years ago, he was eligible for employment by the system.</a:t>
            </a:r>
            <a:endParaRPr lang="en-US" b="1" dirty="0"/>
          </a:p>
        </p:txBody>
      </p:sp>
      <p:sp>
        <p:nvSpPr>
          <p:cNvPr id="5" name="Text Placeholder 4"/>
          <p:cNvSpPr>
            <a:spLocks noGrp="1"/>
          </p:cNvSpPr>
          <p:nvPr>
            <p:ph type="body" sz="quarter" idx="14"/>
          </p:nvPr>
        </p:nvSpPr>
        <p:spPr/>
        <p:txBody>
          <a:bodyPr/>
          <a:lstStyle/>
          <a:p>
            <a:r>
              <a:rPr lang="en-US" dirty="0"/>
              <a:t>Ethics Board Docket Nos. 2014-1322 and 2017-230</a:t>
            </a:r>
          </a:p>
        </p:txBody>
      </p:sp>
      <p:pic>
        <p:nvPicPr>
          <p:cNvPr id="6" name="Picture 5">
            <a:extLst>
              <a:ext uri="{FF2B5EF4-FFF2-40B4-BE49-F238E27FC236}">
                <a16:creationId xmlns:a16="http://schemas.microsoft.com/office/drawing/2014/main" id="{8ABF8DCC-BCAE-0646-7FF7-9547D4CBFCE4}"/>
              </a:ext>
            </a:extLst>
          </p:cNvPr>
          <p:cNvPicPr>
            <a:picLocks noChangeAspect="1"/>
          </p:cNvPicPr>
          <p:nvPr/>
        </p:nvPicPr>
        <p:blipFill>
          <a:blip r:embed="rId2"/>
          <a:stretch>
            <a:fillRect/>
          </a:stretch>
        </p:blipFill>
        <p:spPr>
          <a:xfrm>
            <a:off x="155270" y="727662"/>
            <a:ext cx="2054530" cy="859611"/>
          </a:xfrm>
          <a:prstGeom prst="rect">
            <a:avLst/>
          </a:prstGeom>
        </p:spPr>
      </p:pic>
    </p:spTree>
    <p:extLst>
      <p:ext uri="{BB962C8B-B14F-4D97-AF65-F5344CB8AC3E}">
        <p14:creationId xmlns:p14="http://schemas.microsoft.com/office/powerpoint/2010/main" val="194798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35</a:t>
            </a:fld>
            <a:endParaRPr lang="en-US" dirty="0"/>
          </a:p>
        </p:txBody>
      </p:sp>
      <p:sp>
        <p:nvSpPr>
          <p:cNvPr id="3" name="Text Placeholder 2"/>
          <p:cNvSpPr>
            <a:spLocks noGrp="1"/>
          </p:cNvSpPr>
          <p:nvPr>
            <p:ph type="body" sz="quarter" idx="12"/>
          </p:nvPr>
        </p:nvSpPr>
        <p:spPr>
          <a:xfrm>
            <a:off x="2209800" y="838200"/>
            <a:ext cx="6553200" cy="381000"/>
          </a:xfrm>
        </p:spPr>
        <p:txBody>
          <a:bodyPr/>
          <a:lstStyle/>
          <a:p>
            <a:r>
              <a:rPr lang="en-US" dirty="0"/>
              <a:t>Opinions on Post Employment Restrictions</a:t>
            </a:r>
          </a:p>
        </p:txBody>
      </p:sp>
      <p:sp>
        <p:nvSpPr>
          <p:cNvPr id="4" name="Text Placeholder 3"/>
          <p:cNvSpPr>
            <a:spLocks noGrp="1"/>
          </p:cNvSpPr>
          <p:nvPr>
            <p:ph type="body" sz="quarter" idx="13"/>
          </p:nvPr>
        </p:nvSpPr>
        <p:spPr>
          <a:xfrm>
            <a:off x="381000" y="1828800"/>
            <a:ext cx="8382000" cy="4419600"/>
          </a:xfrm>
        </p:spPr>
        <p:txBody>
          <a:bodyPr/>
          <a:lstStyle/>
          <a:p>
            <a:pPr marL="342900" indent="-342900">
              <a:buFont typeface="Arial" panose="020B0604020202020204" pitchFamily="34" charset="0"/>
              <a:buChar char="•"/>
            </a:pPr>
            <a:r>
              <a:rPr lang="en-US" b="1" dirty="0"/>
              <a:t>2022-499</a:t>
            </a:r>
            <a:r>
              <a:rPr lang="en-US" dirty="0"/>
              <a:t>: A person who attended one meeting of a retirement system board of trustees as a special designee for the Commissioner of Administration, was not sworn in, and did not have an oath of office filed with the Secretary of State did not serve as a member of the board and was not prohibited from being employed by the retirement system within </a:t>
            </a:r>
            <a:r>
              <a:rPr lang="en-US"/>
              <a:t>two years </a:t>
            </a:r>
            <a:r>
              <a:rPr lang="en-US" dirty="0"/>
              <a:t>of attending the board meeting.</a:t>
            </a:r>
          </a:p>
          <a:p>
            <a:endParaRPr lang="en-US" dirty="0"/>
          </a:p>
          <a:p>
            <a:pPr marL="342900" indent="-342900">
              <a:buFont typeface="Arial" panose="020B0604020202020204" pitchFamily="34" charset="0"/>
              <a:buChar char="•"/>
            </a:pPr>
            <a:r>
              <a:rPr lang="en-US" b="1" dirty="0"/>
              <a:t>2022-615:</a:t>
            </a:r>
            <a:r>
              <a:rPr lang="en-US" dirty="0"/>
              <a:t> A person who served as the designee of the Treasurer at two retirement system meetings and was not required by statute to be sworn in as a trustee was prohibited from being employed by the system within two  years of his last attendance at a meeting.</a:t>
            </a:r>
            <a:endParaRPr lang="en-US" b="1" dirty="0"/>
          </a:p>
        </p:txBody>
      </p:sp>
      <p:sp>
        <p:nvSpPr>
          <p:cNvPr id="5" name="Text Placeholder 4"/>
          <p:cNvSpPr>
            <a:spLocks noGrp="1"/>
          </p:cNvSpPr>
          <p:nvPr>
            <p:ph type="body" sz="quarter" idx="14"/>
          </p:nvPr>
        </p:nvSpPr>
        <p:spPr/>
        <p:txBody>
          <a:bodyPr/>
          <a:lstStyle/>
          <a:p>
            <a:r>
              <a:rPr lang="en-US" dirty="0"/>
              <a:t>Ethics Board Docket Nos. 2022-499 and 2022-615</a:t>
            </a:r>
          </a:p>
        </p:txBody>
      </p:sp>
      <p:pic>
        <p:nvPicPr>
          <p:cNvPr id="6" name="Picture 5">
            <a:extLst>
              <a:ext uri="{FF2B5EF4-FFF2-40B4-BE49-F238E27FC236}">
                <a16:creationId xmlns:a16="http://schemas.microsoft.com/office/drawing/2014/main" id="{8A4E2694-97D5-9E93-FA0C-6D52EEE5F445}"/>
              </a:ext>
            </a:extLst>
          </p:cNvPr>
          <p:cNvPicPr>
            <a:picLocks noChangeAspect="1"/>
          </p:cNvPicPr>
          <p:nvPr/>
        </p:nvPicPr>
        <p:blipFill>
          <a:blip r:embed="rId2"/>
          <a:stretch>
            <a:fillRect/>
          </a:stretch>
        </p:blipFill>
        <p:spPr>
          <a:xfrm>
            <a:off x="155270" y="636994"/>
            <a:ext cx="2054530" cy="859611"/>
          </a:xfrm>
          <a:prstGeom prst="rect">
            <a:avLst/>
          </a:prstGeom>
        </p:spPr>
      </p:pic>
    </p:spTree>
    <p:extLst>
      <p:ext uri="{BB962C8B-B14F-4D97-AF65-F5344CB8AC3E}">
        <p14:creationId xmlns:p14="http://schemas.microsoft.com/office/powerpoint/2010/main" val="206866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36</a:t>
            </a:fld>
            <a:endParaRPr lang="en-US"/>
          </a:p>
        </p:txBody>
      </p:sp>
      <p:sp>
        <p:nvSpPr>
          <p:cNvPr id="3" name="Text Placeholder 2"/>
          <p:cNvSpPr>
            <a:spLocks noGrp="1"/>
          </p:cNvSpPr>
          <p:nvPr>
            <p:ph type="body" sz="quarter" idx="12"/>
          </p:nvPr>
        </p:nvSpPr>
        <p:spPr>
          <a:xfrm>
            <a:off x="2202628" y="834793"/>
            <a:ext cx="6553200" cy="609600"/>
          </a:xfrm>
        </p:spPr>
        <p:txBody>
          <a:bodyPr/>
          <a:lstStyle/>
          <a:p>
            <a:r>
              <a:rPr lang="en-US" dirty="0"/>
              <a:t>Persons who Make Illegal Payments</a:t>
            </a:r>
            <a:br>
              <a:rPr lang="en-US" dirty="0"/>
            </a:br>
            <a:endParaRPr lang="en-US" dirty="0"/>
          </a:p>
        </p:txBody>
      </p:sp>
      <p:sp>
        <p:nvSpPr>
          <p:cNvPr id="4" name="Text Placeholder 3"/>
          <p:cNvSpPr>
            <a:spLocks noGrp="1"/>
          </p:cNvSpPr>
          <p:nvPr>
            <p:ph type="body" sz="quarter" idx="13"/>
          </p:nvPr>
        </p:nvSpPr>
        <p:spPr>
          <a:xfrm>
            <a:off x="2895600" y="1795272"/>
            <a:ext cx="5943600" cy="4495800"/>
          </a:xfrm>
        </p:spPr>
        <p:txBody>
          <a:bodyPr/>
          <a:lstStyle/>
          <a:p>
            <a:pPr marL="342900" indent="-342900">
              <a:buFont typeface="Arial" pitchFamily="34" charset="0"/>
              <a:buChar char="•"/>
              <a:defRPr/>
            </a:pPr>
            <a:r>
              <a:rPr lang="en-US" dirty="0"/>
              <a:t>No person shall</a:t>
            </a:r>
          </a:p>
          <a:p>
            <a:pPr marL="342900" indent="-342900">
              <a:buFont typeface="Arial" pitchFamily="34" charset="0"/>
              <a:buChar char="•"/>
              <a:defRPr/>
            </a:pPr>
            <a:r>
              <a:rPr lang="en-US" dirty="0"/>
              <a:t>give, pay, loan, transfer, or deliver, or</a:t>
            </a:r>
          </a:p>
          <a:p>
            <a:pPr marL="342900" indent="-342900">
              <a:buFont typeface="Arial" pitchFamily="34" charset="0"/>
              <a:buChar char="•"/>
              <a:defRPr/>
            </a:pPr>
            <a:r>
              <a:rPr lang="en-US" dirty="0"/>
              <a:t>offer to give, pay, loan, transfer, or deliver</a:t>
            </a:r>
          </a:p>
          <a:p>
            <a:pPr>
              <a:defRPr/>
            </a:pPr>
            <a:endParaRPr lang="en-US" dirty="0"/>
          </a:p>
          <a:p>
            <a:pPr algn="ctr">
              <a:defRPr/>
            </a:pPr>
            <a:r>
              <a:rPr lang="en-US" dirty="0"/>
              <a:t>Directly or indirectly</a:t>
            </a:r>
          </a:p>
          <a:p>
            <a:pPr algn="ctr">
              <a:defRPr/>
            </a:pPr>
            <a:endParaRPr lang="en-US" dirty="0"/>
          </a:p>
          <a:p>
            <a:pPr>
              <a:defRPr/>
            </a:pPr>
            <a:r>
              <a:rPr lang="en-US" dirty="0"/>
              <a:t>to you or any other person any thing of economic value which the Ethics Code prohibits you from receiving. </a:t>
            </a:r>
          </a:p>
          <a:p>
            <a:endParaRPr lang="en-US" dirty="0"/>
          </a:p>
        </p:txBody>
      </p:sp>
      <p:sp>
        <p:nvSpPr>
          <p:cNvPr id="5" name="Text Placeholder 4"/>
          <p:cNvSpPr>
            <a:spLocks noGrp="1"/>
          </p:cNvSpPr>
          <p:nvPr>
            <p:ph type="body" sz="quarter" idx="14"/>
          </p:nvPr>
        </p:nvSpPr>
        <p:spPr/>
        <p:txBody>
          <a:bodyPr/>
          <a:lstStyle/>
          <a:p>
            <a:r>
              <a:rPr lang="en-US" dirty="0"/>
              <a:t>R.S. 42:1117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1200"/>
            <a:ext cx="2132291" cy="2117884"/>
          </a:xfrm>
          <a:prstGeom prst="rect">
            <a:avLst/>
          </a:prstGeom>
        </p:spPr>
      </p:pic>
      <p:pic>
        <p:nvPicPr>
          <p:cNvPr id="7" name="Picture 6">
            <a:extLst>
              <a:ext uri="{FF2B5EF4-FFF2-40B4-BE49-F238E27FC236}">
                <a16:creationId xmlns:a16="http://schemas.microsoft.com/office/drawing/2014/main" id="{4138218C-9DDA-BAE3-0C26-B7699A0ABA30}"/>
              </a:ext>
            </a:extLst>
          </p:cNvPr>
          <p:cNvPicPr>
            <a:picLocks noChangeAspect="1"/>
          </p:cNvPicPr>
          <p:nvPr/>
        </p:nvPicPr>
        <p:blipFill>
          <a:blip r:embed="rId3"/>
          <a:stretch>
            <a:fillRect/>
          </a:stretch>
        </p:blipFill>
        <p:spPr>
          <a:xfrm>
            <a:off x="136523" y="709787"/>
            <a:ext cx="2054530" cy="859611"/>
          </a:xfrm>
          <a:prstGeom prst="rect">
            <a:avLst/>
          </a:prstGeom>
        </p:spPr>
      </p:pic>
    </p:spTree>
    <p:extLst>
      <p:ext uri="{BB962C8B-B14F-4D97-AF65-F5344CB8AC3E}">
        <p14:creationId xmlns:p14="http://schemas.microsoft.com/office/powerpoint/2010/main" val="133525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37</a:t>
            </a:fld>
            <a:endParaRPr lang="en-US"/>
          </a:p>
        </p:txBody>
      </p:sp>
      <p:sp>
        <p:nvSpPr>
          <p:cNvPr id="3" name="Text Placeholder 2"/>
          <p:cNvSpPr>
            <a:spLocks noGrp="1"/>
          </p:cNvSpPr>
          <p:nvPr>
            <p:ph type="body" sz="quarter" idx="12"/>
          </p:nvPr>
        </p:nvSpPr>
        <p:spPr>
          <a:xfrm>
            <a:off x="2237591" y="824036"/>
            <a:ext cx="6553200" cy="609600"/>
          </a:xfrm>
        </p:spPr>
        <p:txBody>
          <a:bodyPr/>
          <a:lstStyle/>
          <a:p>
            <a:r>
              <a:rPr lang="en-US" dirty="0"/>
              <a:t>Abuse of Office</a:t>
            </a:r>
          </a:p>
        </p:txBody>
      </p:sp>
      <p:sp>
        <p:nvSpPr>
          <p:cNvPr id="4" name="Text Placeholder 3"/>
          <p:cNvSpPr>
            <a:spLocks noGrp="1"/>
          </p:cNvSpPr>
          <p:nvPr>
            <p:ph type="body" sz="quarter" idx="13"/>
          </p:nvPr>
        </p:nvSpPr>
        <p:spPr>
          <a:xfrm>
            <a:off x="3429000" y="1752600"/>
            <a:ext cx="5334000" cy="4495800"/>
          </a:xfrm>
        </p:spPr>
        <p:txBody>
          <a:bodyPr/>
          <a:lstStyle/>
          <a:p>
            <a:pPr>
              <a:defRPr/>
            </a:pPr>
            <a:r>
              <a:rPr lang="en-US" dirty="0"/>
              <a:t>You may not:</a:t>
            </a:r>
          </a:p>
          <a:p>
            <a:pPr>
              <a:defRPr/>
            </a:pPr>
            <a:endParaRPr lang="en-US" dirty="0"/>
          </a:p>
          <a:p>
            <a:pPr marL="342900" indent="-342900">
              <a:buFont typeface="Arial" pitchFamily="34" charset="0"/>
              <a:buChar char="•"/>
              <a:defRPr/>
            </a:pPr>
            <a:r>
              <a:rPr lang="en-US" dirty="0"/>
              <a:t>Use your position, directly or indirectly, to compel or coerce anyone to provide you or someone else a thing of economic value.</a:t>
            </a:r>
          </a:p>
          <a:p>
            <a:pPr marL="342900" indent="-342900">
              <a:buFont typeface="Arial" pitchFamily="34" charset="0"/>
              <a:buChar char="•"/>
              <a:defRPr/>
            </a:pPr>
            <a:endParaRPr lang="en-US" dirty="0"/>
          </a:p>
          <a:p>
            <a:pPr marL="342900" indent="-342900">
              <a:buFont typeface="Arial" pitchFamily="34" charset="0"/>
              <a:buChar char="•"/>
              <a:defRPr/>
            </a:pPr>
            <a:r>
              <a:rPr lang="en-US" dirty="0"/>
              <a:t>Use your position, directly or indirectly, to compel or coerce anyone to participate in political activity.</a:t>
            </a:r>
          </a:p>
        </p:txBody>
      </p:sp>
      <p:sp>
        <p:nvSpPr>
          <p:cNvPr id="5" name="Text Placeholder 4"/>
          <p:cNvSpPr>
            <a:spLocks noGrp="1"/>
          </p:cNvSpPr>
          <p:nvPr>
            <p:ph type="body" sz="quarter" idx="14"/>
          </p:nvPr>
        </p:nvSpPr>
        <p:spPr/>
        <p:txBody>
          <a:bodyPr/>
          <a:lstStyle/>
          <a:p>
            <a:r>
              <a:rPr lang="en-US" dirty="0"/>
              <a:t>R.S. 42:1116</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01" y="3581400"/>
            <a:ext cx="1769351" cy="175739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63" y="1758464"/>
            <a:ext cx="1879425" cy="1866726"/>
          </a:xfrm>
          <a:prstGeom prst="rect">
            <a:avLst/>
          </a:prstGeom>
        </p:spPr>
      </p:pic>
      <p:pic>
        <p:nvPicPr>
          <p:cNvPr id="8" name="Picture 7">
            <a:extLst>
              <a:ext uri="{FF2B5EF4-FFF2-40B4-BE49-F238E27FC236}">
                <a16:creationId xmlns:a16="http://schemas.microsoft.com/office/drawing/2014/main" id="{90041673-DD52-9055-FA6E-B2AB2A27E363}"/>
              </a:ext>
            </a:extLst>
          </p:cNvPr>
          <p:cNvPicPr>
            <a:picLocks noChangeAspect="1"/>
          </p:cNvPicPr>
          <p:nvPr/>
        </p:nvPicPr>
        <p:blipFill>
          <a:blip r:embed="rId4"/>
          <a:stretch>
            <a:fillRect/>
          </a:stretch>
        </p:blipFill>
        <p:spPr>
          <a:xfrm>
            <a:off x="160876" y="749233"/>
            <a:ext cx="2054530" cy="859611"/>
          </a:xfrm>
          <a:prstGeom prst="rect">
            <a:avLst/>
          </a:prstGeom>
        </p:spPr>
      </p:pic>
    </p:spTree>
    <p:extLst>
      <p:ext uri="{BB962C8B-B14F-4D97-AF65-F5344CB8AC3E}">
        <p14:creationId xmlns:p14="http://schemas.microsoft.com/office/powerpoint/2010/main" val="200054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38</a:t>
            </a:fld>
            <a:endParaRPr lang="en-US"/>
          </a:p>
        </p:txBody>
      </p:sp>
      <p:sp>
        <p:nvSpPr>
          <p:cNvPr id="3" name="Text Placeholder 2"/>
          <p:cNvSpPr>
            <a:spLocks noGrp="1"/>
          </p:cNvSpPr>
          <p:nvPr>
            <p:ph type="body" sz="quarter" idx="12"/>
          </p:nvPr>
        </p:nvSpPr>
        <p:spPr>
          <a:xfrm>
            <a:off x="2209800" y="800100"/>
            <a:ext cx="6553200" cy="609600"/>
          </a:xfrm>
        </p:spPr>
        <p:txBody>
          <a:bodyPr/>
          <a:lstStyle/>
          <a:p>
            <a:r>
              <a:rPr lang="en-US" dirty="0"/>
              <a:t>Ethics Board</a:t>
            </a:r>
            <a:br>
              <a:rPr lang="en-US" dirty="0"/>
            </a:br>
            <a:endParaRPr lang="en-US" dirty="0"/>
          </a:p>
        </p:txBody>
      </p:sp>
      <p:sp>
        <p:nvSpPr>
          <p:cNvPr id="4" name="Text Placeholder 3"/>
          <p:cNvSpPr>
            <a:spLocks noGrp="1"/>
          </p:cNvSpPr>
          <p:nvPr>
            <p:ph type="body" sz="quarter" idx="13"/>
          </p:nvPr>
        </p:nvSpPr>
        <p:spPr>
          <a:xfrm>
            <a:off x="3429000" y="1295400"/>
            <a:ext cx="5334000" cy="4953000"/>
          </a:xfrm>
        </p:spPr>
        <p:txBody>
          <a:bodyPr/>
          <a:lstStyle/>
          <a:p>
            <a:pPr>
              <a:defRPr/>
            </a:pPr>
            <a:r>
              <a:rPr lang="en-US" b="1" dirty="0"/>
              <a:t>Now: </a:t>
            </a:r>
            <a:r>
              <a:rPr lang="en-US" dirty="0"/>
              <a:t>11-member board with 7</a:t>
            </a:r>
            <a:r>
              <a:rPr lang="en-US" sz="2000" dirty="0"/>
              <a:t> appointed by the Governor, 2 elected by the Senate, 2 elected by the House. Members were </a:t>
            </a:r>
            <a:r>
              <a:rPr lang="en-US" dirty="0"/>
              <a:t>chosen from nominees submitted by a committee of the presidents of private universities.</a:t>
            </a:r>
          </a:p>
          <a:p>
            <a:pPr>
              <a:defRPr/>
            </a:pPr>
            <a:r>
              <a:rPr lang="en-US" b="1" dirty="0"/>
              <a:t>Effective 1/1/2025: </a:t>
            </a:r>
            <a:r>
              <a:rPr lang="en-US" dirty="0"/>
              <a:t>15-member board with 9 members appointed by the Governor, 3 elected by the House, 3 elected by the Senate. To the extent practicable board should consist of 5 retired judges, 5 other retired elected officials, and 5 persons who never held elected office. State demographics, including geography, gender, and race, should be considered in appointments.</a:t>
            </a:r>
            <a:endParaRPr lang="en-US" b="1" dirty="0"/>
          </a:p>
        </p:txBody>
      </p:sp>
      <p:sp>
        <p:nvSpPr>
          <p:cNvPr id="5" name="Text Placeholder 4"/>
          <p:cNvSpPr>
            <a:spLocks noGrp="1"/>
          </p:cNvSpPr>
          <p:nvPr>
            <p:ph type="body" sz="quarter" idx="14"/>
          </p:nvPr>
        </p:nvSpPr>
        <p:spPr/>
        <p:txBody>
          <a:bodyPr/>
          <a:lstStyle/>
          <a:p>
            <a:r>
              <a:rPr lang="en-US" dirty="0"/>
              <a:t>R.S. 42:1132</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417" y="2209800"/>
            <a:ext cx="3151517" cy="1283624"/>
          </a:xfrm>
          <a:prstGeom prst="rect">
            <a:avLst/>
          </a:prstGeom>
        </p:spPr>
      </p:pic>
      <p:pic>
        <p:nvPicPr>
          <p:cNvPr id="7" name="Picture 6">
            <a:extLst>
              <a:ext uri="{FF2B5EF4-FFF2-40B4-BE49-F238E27FC236}">
                <a16:creationId xmlns:a16="http://schemas.microsoft.com/office/drawing/2014/main" id="{95100AF5-2BCF-C37A-0DD5-4EDB73B3016C}"/>
              </a:ext>
            </a:extLst>
          </p:cNvPr>
          <p:cNvPicPr>
            <a:picLocks noChangeAspect="1"/>
          </p:cNvPicPr>
          <p:nvPr/>
        </p:nvPicPr>
        <p:blipFill>
          <a:blip r:embed="rId3"/>
          <a:stretch>
            <a:fillRect/>
          </a:stretch>
        </p:blipFill>
        <p:spPr>
          <a:xfrm>
            <a:off x="155270" y="675094"/>
            <a:ext cx="2054530" cy="859611"/>
          </a:xfrm>
          <a:prstGeom prst="rect">
            <a:avLst/>
          </a:prstGeom>
        </p:spPr>
      </p:pic>
    </p:spTree>
    <p:extLst>
      <p:ext uri="{BB962C8B-B14F-4D97-AF65-F5344CB8AC3E}">
        <p14:creationId xmlns:p14="http://schemas.microsoft.com/office/powerpoint/2010/main" val="413175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39</a:t>
            </a:fld>
            <a:endParaRPr lang="en-US"/>
          </a:p>
        </p:txBody>
      </p:sp>
      <p:sp>
        <p:nvSpPr>
          <p:cNvPr id="3" name="Text Placeholder 2"/>
          <p:cNvSpPr>
            <a:spLocks noGrp="1"/>
          </p:cNvSpPr>
          <p:nvPr>
            <p:ph type="body" sz="quarter" idx="12"/>
          </p:nvPr>
        </p:nvSpPr>
        <p:spPr>
          <a:xfrm>
            <a:off x="2209800" y="879512"/>
            <a:ext cx="6553200" cy="609600"/>
          </a:xfrm>
        </p:spPr>
        <p:txBody>
          <a:bodyPr/>
          <a:lstStyle/>
          <a:p>
            <a:r>
              <a:rPr lang="en-US" dirty="0"/>
              <a:t>Advisory Opinions</a:t>
            </a:r>
            <a:br>
              <a:rPr lang="en-US" dirty="0"/>
            </a:br>
            <a:endParaRPr lang="en-US" dirty="0"/>
          </a:p>
        </p:txBody>
      </p:sp>
      <p:sp>
        <p:nvSpPr>
          <p:cNvPr id="4" name="Text Placeholder 3"/>
          <p:cNvSpPr>
            <a:spLocks noGrp="1"/>
          </p:cNvSpPr>
          <p:nvPr>
            <p:ph type="body" sz="quarter" idx="13"/>
          </p:nvPr>
        </p:nvSpPr>
        <p:spPr>
          <a:xfrm>
            <a:off x="2920623" y="1752601"/>
            <a:ext cx="5334000" cy="4495800"/>
          </a:xfrm>
        </p:spPr>
        <p:txBody>
          <a:bodyPr/>
          <a:lstStyle/>
          <a:p>
            <a:pPr>
              <a:defRPr/>
            </a:pPr>
            <a:r>
              <a:rPr lang="en-US" dirty="0"/>
              <a:t>Ethics Board may issue advisory opinions to assist you in complying with the Code</a:t>
            </a:r>
          </a:p>
          <a:p>
            <a:pPr>
              <a:defRPr/>
            </a:pPr>
            <a:endParaRPr lang="en-US" dirty="0"/>
          </a:p>
          <a:p>
            <a:pPr lvl="1">
              <a:defRPr/>
            </a:pPr>
            <a:r>
              <a:rPr lang="en-US" sz="2000" dirty="0"/>
              <a:t>Request should be submitted in writing</a:t>
            </a:r>
          </a:p>
          <a:p>
            <a:pPr marL="457200" lvl="1" indent="0">
              <a:buFontTx/>
              <a:buNone/>
              <a:defRPr/>
            </a:pPr>
            <a:endParaRPr lang="en-US" sz="2000" dirty="0"/>
          </a:p>
          <a:p>
            <a:pPr lvl="1">
              <a:defRPr/>
            </a:pPr>
            <a:r>
              <a:rPr lang="en-US" sz="2000" dirty="0"/>
              <a:t>Request must be submitted prior to taking action</a:t>
            </a:r>
          </a:p>
          <a:p>
            <a:pPr marL="457200" lvl="1" indent="0">
              <a:buFontTx/>
              <a:buNone/>
              <a:defRPr/>
            </a:pPr>
            <a:endParaRPr lang="en-US" dirty="0"/>
          </a:p>
          <a:p>
            <a:pPr lvl="1">
              <a:defRPr/>
            </a:pPr>
            <a:r>
              <a:rPr lang="en-US" sz="2000" dirty="0"/>
              <a:t>Requests and opinions are public records</a:t>
            </a:r>
          </a:p>
        </p:txBody>
      </p:sp>
      <p:sp>
        <p:nvSpPr>
          <p:cNvPr id="5" name="Text Placeholder 4"/>
          <p:cNvSpPr>
            <a:spLocks noGrp="1"/>
          </p:cNvSpPr>
          <p:nvPr>
            <p:ph type="body" sz="quarter" idx="14"/>
          </p:nvPr>
        </p:nvSpPr>
        <p:spPr/>
        <p:txBody>
          <a:bodyPr/>
          <a:lstStyle/>
          <a:p>
            <a:r>
              <a:rPr lang="en-US" dirty="0"/>
              <a:t>R.S. 42:1134</a:t>
            </a:r>
          </a:p>
          <a:p>
            <a:endParaRPr lang="en-US" dirty="0"/>
          </a:p>
        </p:txBody>
      </p:sp>
      <p:grpSp>
        <p:nvGrpSpPr>
          <p:cNvPr id="9" name="Group 8"/>
          <p:cNvGrpSpPr/>
          <p:nvPr/>
        </p:nvGrpSpPr>
        <p:grpSpPr>
          <a:xfrm>
            <a:off x="554255" y="1752601"/>
            <a:ext cx="2212693" cy="3429000"/>
            <a:chOff x="322517" y="1565770"/>
            <a:chExt cx="3231761" cy="5008246"/>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17" y="1904999"/>
              <a:ext cx="3231761" cy="32099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565770"/>
              <a:ext cx="1868928" cy="15700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799" y="4648199"/>
              <a:ext cx="1925817" cy="1925817"/>
            </a:xfrm>
            <a:prstGeom prst="rect">
              <a:avLst/>
            </a:prstGeom>
          </p:spPr>
        </p:pic>
      </p:grpSp>
      <p:pic>
        <p:nvPicPr>
          <p:cNvPr id="10" name="Picture 9">
            <a:extLst>
              <a:ext uri="{FF2B5EF4-FFF2-40B4-BE49-F238E27FC236}">
                <a16:creationId xmlns:a16="http://schemas.microsoft.com/office/drawing/2014/main" id="{4576E53E-2572-BB58-5B7C-68D8F4446043}"/>
              </a:ext>
            </a:extLst>
          </p:cNvPr>
          <p:cNvPicPr>
            <a:picLocks noChangeAspect="1"/>
          </p:cNvPicPr>
          <p:nvPr/>
        </p:nvPicPr>
        <p:blipFill>
          <a:blip r:embed="rId5"/>
          <a:stretch>
            <a:fillRect/>
          </a:stretch>
        </p:blipFill>
        <p:spPr>
          <a:xfrm>
            <a:off x="135014" y="704920"/>
            <a:ext cx="2054530" cy="859611"/>
          </a:xfrm>
          <a:prstGeom prst="rect">
            <a:avLst/>
          </a:prstGeom>
        </p:spPr>
      </p:pic>
    </p:spTree>
    <p:extLst>
      <p:ext uri="{BB962C8B-B14F-4D97-AF65-F5344CB8AC3E}">
        <p14:creationId xmlns:p14="http://schemas.microsoft.com/office/powerpoint/2010/main" val="223595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4</a:t>
            </a:fld>
            <a:endParaRPr lang="en-US"/>
          </a:p>
        </p:txBody>
      </p:sp>
      <p:sp>
        <p:nvSpPr>
          <p:cNvPr id="3" name="Text Placeholder 2"/>
          <p:cNvSpPr>
            <a:spLocks noGrp="1"/>
          </p:cNvSpPr>
          <p:nvPr>
            <p:ph type="body" sz="quarter" idx="12"/>
          </p:nvPr>
        </p:nvSpPr>
        <p:spPr>
          <a:xfrm>
            <a:off x="2209800" y="827801"/>
            <a:ext cx="6553200" cy="609600"/>
          </a:xfrm>
        </p:spPr>
        <p:txBody>
          <a:bodyPr/>
          <a:lstStyle/>
          <a:p>
            <a:r>
              <a:rPr lang="en-US" dirty="0"/>
              <a:t>Ethics Designee &amp; Notice to Vendors </a:t>
            </a:r>
          </a:p>
        </p:txBody>
      </p:sp>
      <p:sp>
        <p:nvSpPr>
          <p:cNvPr id="4" name="Text Placeholder 3"/>
          <p:cNvSpPr>
            <a:spLocks noGrp="1"/>
          </p:cNvSpPr>
          <p:nvPr>
            <p:ph type="body" sz="quarter" idx="13"/>
          </p:nvPr>
        </p:nvSpPr>
        <p:spPr>
          <a:xfrm>
            <a:off x="2846294" y="1452641"/>
            <a:ext cx="5992906" cy="4495800"/>
          </a:xfrm>
        </p:spPr>
        <p:txBody>
          <a:bodyPr/>
          <a:lstStyle/>
          <a:p>
            <a:pPr marL="342900" indent="-342900">
              <a:lnSpc>
                <a:spcPts val="2300"/>
              </a:lnSpc>
              <a:buFont typeface="Arial" pitchFamily="34" charset="0"/>
              <a:buChar char="•"/>
            </a:pPr>
            <a:r>
              <a:rPr lang="en-US" dirty="0"/>
              <a:t>State agencies must designate at least one person to assist employees concerning Ethics Code education.</a:t>
            </a:r>
          </a:p>
          <a:p>
            <a:pPr marL="342900" indent="-342900">
              <a:lnSpc>
                <a:spcPts val="2300"/>
              </a:lnSpc>
              <a:buFont typeface="Arial" pitchFamily="34" charset="0"/>
              <a:buChar char="•"/>
            </a:pPr>
            <a:r>
              <a:rPr lang="en-US" dirty="0"/>
              <a:t>Designee must receive at least two hours of annual training.  </a:t>
            </a:r>
          </a:p>
          <a:p>
            <a:pPr marL="342900" indent="-342900">
              <a:lnSpc>
                <a:spcPts val="2300"/>
              </a:lnSpc>
              <a:buFont typeface="Arial" pitchFamily="34" charset="0"/>
              <a:buChar char="•"/>
            </a:pPr>
            <a:r>
              <a:rPr lang="en-US" dirty="0"/>
              <a:t>At least one designee of agency must be attorney.</a:t>
            </a:r>
          </a:p>
          <a:p>
            <a:pPr marL="342900" indent="-342900">
              <a:lnSpc>
                <a:spcPts val="2300"/>
              </a:lnSpc>
              <a:buFont typeface="Arial" pitchFamily="34" charset="0"/>
              <a:buChar char="•"/>
            </a:pPr>
            <a:r>
              <a:rPr lang="en-US" dirty="0"/>
              <a:t>Employees of agency and Board of Ethics must be notified of name and contact info of designee.</a:t>
            </a:r>
          </a:p>
          <a:p>
            <a:pPr marL="342900" indent="-342900">
              <a:lnSpc>
                <a:spcPts val="2300"/>
              </a:lnSpc>
              <a:buFont typeface="Arial" pitchFamily="34" charset="0"/>
              <a:buChar char="•"/>
            </a:pPr>
            <a:r>
              <a:rPr lang="en-US" dirty="0"/>
              <a:t>Agencies must provide information about ethics to those with whom they do business.</a:t>
            </a:r>
          </a:p>
          <a:p>
            <a:pPr marL="342900" indent="-342900">
              <a:lnSpc>
                <a:spcPts val="2300"/>
              </a:lnSpc>
              <a:buFont typeface="Arial" pitchFamily="34" charset="0"/>
              <a:buChar char="•"/>
            </a:pPr>
            <a:r>
              <a:rPr lang="en-US" dirty="0"/>
              <a:t>Political subdivisions should designate a person to assist employees with compliance.</a:t>
            </a:r>
          </a:p>
          <a:p>
            <a:pPr marL="342900" indent="-342900">
              <a:lnSpc>
                <a:spcPts val="2300"/>
              </a:lnSpc>
              <a:buFont typeface="Arial" pitchFamily="34" charset="0"/>
              <a:buChar char="•"/>
            </a:pPr>
            <a:r>
              <a:rPr lang="en-US" dirty="0"/>
              <a:t>Chair of retirement system boards must give notice to vendors of reporting responsibilities.</a:t>
            </a:r>
          </a:p>
        </p:txBody>
      </p:sp>
      <p:sp>
        <p:nvSpPr>
          <p:cNvPr id="5" name="Text Placeholder 4"/>
          <p:cNvSpPr>
            <a:spLocks noGrp="1"/>
          </p:cNvSpPr>
          <p:nvPr>
            <p:ph type="body" sz="quarter" idx="14"/>
          </p:nvPr>
        </p:nvSpPr>
        <p:spPr/>
        <p:txBody>
          <a:bodyPr/>
          <a:lstStyle/>
          <a:p>
            <a:r>
              <a:rPr lang="en-US" dirty="0"/>
              <a:t>R.S. 42:1170; 1114.2</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981200"/>
            <a:ext cx="2743200" cy="1940497"/>
          </a:xfrm>
          <a:prstGeom prst="rect">
            <a:avLst/>
          </a:prstGeom>
        </p:spPr>
      </p:pic>
      <p:pic>
        <p:nvPicPr>
          <p:cNvPr id="6" name="Picture 5">
            <a:extLst>
              <a:ext uri="{FF2B5EF4-FFF2-40B4-BE49-F238E27FC236}">
                <a16:creationId xmlns:a16="http://schemas.microsoft.com/office/drawing/2014/main" id="{6EE93314-605D-3758-0F44-4D2F2EFF7943}"/>
              </a:ext>
            </a:extLst>
          </p:cNvPr>
          <p:cNvPicPr>
            <a:picLocks noChangeAspect="1"/>
          </p:cNvPicPr>
          <p:nvPr/>
        </p:nvPicPr>
        <p:blipFill>
          <a:blip r:embed="rId3"/>
          <a:stretch>
            <a:fillRect/>
          </a:stretch>
        </p:blipFill>
        <p:spPr>
          <a:xfrm>
            <a:off x="77165" y="613286"/>
            <a:ext cx="2054530" cy="859611"/>
          </a:xfrm>
          <a:prstGeom prst="rect">
            <a:avLst/>
          </a:prstGeom>
        </p:spPr>
      </p:pic>
    </p:spTree>
    <p:extLst>
      <p:ext uri="{BB962C8B-B14F-4D97-AF65-F5344CB8AC3E}">
        <p14:creationId xmlns:p14="http://schemas.microsoft.com/office/powerpoint/2010/main" val="357207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40</a:t>
            </a:fld>
            <a:endParaRPr lang="en-US"/>
          </a:p>
        </p:txBody>
      </p:sp>
      <p:sp>
        <p:nvSpPr>
          <p:cNvPr id="3" name="Text Placeholder 2"/>
          <p:cNvSpPr>
            <a:spLocks noGrp="1"/>
          </p:cNvSpPr>
          <p:nvPr>
            <p:ph type="body" sz="quarter" idx="12"/>
          </p:nvPr>
        </p:nvSpPr>
        <p:spPr>
          <a:xfrm>
            <a:off x="2209800" y="858460"/>
            <a:ext cx="6553200" cy="609600"/>
          </a:xfrm>
        </p:spPr>
        <p:txBody>
          <a:bodyPr/>
          <a:lstStyle/>
          <a:p>
            <a:r>
              <a:rPr lang="en-US" dirty="0"/>
              <a:t>Violations of the Ethics Code</a:t>
            </a:r>
            <a:br>
              <a:rPr lang="en-US" dirty="0"/>
            </a:br>
            <a:endParaRPr lang="en-US" dirty="0"/>
          </a:p>
        </p:txBody>
      </p:sp>
      <p:sp>
        <p:nvSpPr>
          <p:cNvPr id="4" name="Text Placeholder 3"/>
          <p:cNvSpPr>
            <a:spLocks noGrp="1"/>
          </p:cNvSpPr>
          <p:nvPr>
            <p:ph type="body" sz="quarter" idx="13"/>
          </p:nvPr>
        </p:nvSpPr>
        <p:spPr>
          <a:xfrm>
            <a:off x="2765478" y="1761206"/>
            <a:ext cx="5845121" cy="4495800"/>
          </a:xfrm>
        </p:spPr>
        <p:txBody>
          <a:bodyPr/>
          <a:lstStyle/>
          <a:p>
            <a:pPr marL="342900" indent="-342900">
              <a:buFont typeface="Arial" pitchFamily="34" charset="0"/>
              <a:buChar char="•"/>
            </a:pPr>
            <a:r>
              <a:rPr lang="en-US" dirty="0"/>
              <a:t>You may submit a written complaint on matters you believe violate the Code</a:t>
            </a:r>
          </a:p>
          <a:p>
            <a:pPr marL="342900" indent="-342900">
              <a:buFont typeface="Arial" pitchFamily="34" charset="0"/>
              <a:buChar char="•"/>
            </a:pPr>
            <a:r>
              <a:rPr lang="en-US" dirty="0"/>
              <a:t>Agency heads are required to report violations</a:t>
            </a:r>
          </a:p>
          <a:p>
            <a:pPr marL="342900" indent="-342900">
              <a:buFont typeface="Arial" pitchFamily="34" charset="0"/>
              <a:buChar char="•"/>
            </a:pPr>
            <a:r>
              <a:rPr lang="en-US" dirty="0"/>
              <a:t>Ethics Board must vote to investigate</a:t>
            </a:r>
          </a:p>
          <a:p>
            <a:pPr marL="342900" indent="-342900">
              <a:buFont typeface="Arial" pitchFamily="34" charset="0"/>
              <a:buChar char="•"/>
            </a:pPr>
            <a:r>
              <a:rPr lang="en-US" dirty="0"/>
              <a:t>Persons subject to investigation are notified</a:t>
            </a:r>
          </a:p>
          <a:p>
            <a:pPr marL="342900" indent="-342900">
              <a:buFont typeface="Arial" pitchFamily="34" charset="0"/>
              <a:buChar char="•"/>
            </a:pPr>
            <a:r>
              <a:rPr lang="en-US" dirty="0"/>
              <a:t>Investigations are confidential</a:t>
            </a:r>
          </a:p>
          <a:p>
            <a:pPr marL="342900" indent="-342900">
              <a:buFont typeface="Arial" pitchFamily="34" charset="0"/>
              <a:buChar char="•"/>
            </a:pPr>
            <a:r>
              <a:rPr lang="en-US" dirty="0"/>
              <a:t>Following an investigation the Ethics Board can dismiss a matter, issue a cautionary letter, reach a settlement, or issue charges to hold a public hearing before the Ethics Adjudicatory Board</a:t>
            </a:r>
          </a:p>
          <a:p>
            <a:endParaRPr lang="en-US" dirty="0"/>
          </a:p>
        </p:txBody>
      </p:sp>
      <p:sp>
        <p:nvSpPr>
          <p:cNvPr id="5" name="Text Placeholder 4"/>
          <p:cNvSpPr>
            <a:spLocks noGrp="1"/>
          </p:cNvSpPr>
          <p:nvPr>
            <p:ph type="body" sz="quarter" idx="14"/>
          </p:nvPr>
        </p:nvSpPr>
        <p:spPr/>
        <p:txBody>
          <a:bodyPr/>
          <a:lstStyle/>
          <a:p>
            <a:r>
              <a:rPr lang="en-US" dirty="0"/>
              <a:t>R.S. 42:1141, et seq.</a:t>
            </a:r>
          </a:p>
          <a:p>
            <a:endParaRPr lang="en-US" dirty="0"/>
          </a:p>
        </p:txBody>
      </p:sp>
      <p:grpSp>
        <p:nvGrpSpPr>
          <p:cNvPr id="10" name="Group 9"/>
          <p:cNvGrpSpPr/>
          <p:nvPr/>
        </p:nvGrpSpPr>
        <p:grpSpPr>
          <a:xfrm>
            <a:off x="533400" y="1975860"/>
            <a:ext cx="1832050" cy="2796551"/>
            <a:chOff x="215670" y="1618684"/>
            <a:chExt cx="2915309" cy="4450103"/>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081" y="1618684"/>
              <a:ext cx="1514109" cy="126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670" y="2886222"/>
              <a:ext cx="2179240" cy="216451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6744">
              <a:off x="909294" y="4553261"/>
              <a:ext cx="2221685" cy="1515526"/>
            </a:xfrm>
            <a:prstGeom prst="rect">
              <a:avLst/>
            </a:prstGeom>
          </p:spPr>
        </p:pic>
      </p:grpSp>
      <p:pic>
        <p:nvPicPr>
          <p:cNvPr id="9" name="Picture 8">
            <a:extLst>
              <a:ext uri="{FF2B5EF4-FFF2-40B4-BE49-F238E27FC236}">
                <a16:creationId xmlns:a16="http://schemas.microsoft.com/office/drawing/2014/main" id="{E89584A3-881F-9B3F-1EBB-07B9CA1EEF95}"/>
              </a:ext>
            </a:extLst>
          </p:cNvPr>
          <p:cNvPicPr>
            <a:picLocks noChangeAspect="1"/>
          </p:cNvPicPr>
          <p:nvPr/>
        </p:nvPicPr>
        <p:blipFill>
          <a:blip r:embed="rId5"/>
          <a:stretch>
            <a:fillRect/>
          </a:stretch>
        </p:blipFill>
        <p:spPr>
          <a:xfrm>
            <a:off x="86661" y="772641"/>
            <a:ext cx="2054530" cy="859611"/>
          </a:xfrm>
          <a:prstGeom prst="rect">
            <a:avLst/>
          </a:prstGeom>
        </p:spPr>
      </p:pic>
    </p:spTree>
    <p:extLst>
      <p:ext uri="{BB962C8B-B14F-4D97-AF65-F5344CB8AC3E}">
        <p14:creationId xmlns:p14="http://schemas.microsoft.com/office/powerpoint/2010/main" val="10481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41</a:t>
            </a:fld>
            <a:endParaRPr lang="en-US"/>
          </a:p>
        </p:txBody>
      </p:sp>
      <p:sp>
        <p:nvSpPr>
          <p:cNvPr id="3" name="Text Placeholder 2"/>
          <p:cNvSpPr>
            <a:spLocks noGrp="1"/>
          </p:cNvSpPr>
          <p:nvPr>
            <p:ph type="body" sz="quarter" idx="12"/>
          </p:nvPr>
        </p:nvSpPr>
        <p:spPr>
          <a:xfrm>
            <a:off x="2209800" y="873918"/>
            <a:ext cx="6553200" cy="609600"/>
          </a:xfrm>
        </p:spPr>
        <p:txBody>
          <a:bodyPr/>
          <a:lstStyle/>
          <a:p>
            <a:r>
              <a:rPr lang="en-US" dirty="0"/>
              <a:t>Penalties for Violations</a:t>
            </a:r>
            <a:br>
              <a:rPr lang="en-US" dirty="0"/>
            </a:br>
            <a:r>
              <a:rPr lang="en-US" dirty="0"/>
              <a:t>	</a:t>
            </a:r>
          </a:p>
        </p:txBody>
      </p:sp>
      <p:sp>
        <p:nvSpPr>
          <p:cNvPr id="4" name="Text Placeholder 3"/>
          <p:cNvSpPr>
            <a:spLocks noGrp="1"/>
          </p:cNvSpPr>
          <p:nvPr>
            <p:ph type="body" sz="quarter" idx="13"/>
          </p:nvPr>
        </p:nvSpPr>
        <p:spPr>
          <a:xfrm>
            <a:off x="3429000" y="1752600"/>
            <a:ext cx="5334000" cy="4495800"/>
          </a:xfrm>
        </p:spPr>
        <p:txBody>
          <a:bodyPr/>
          <a:lstStyle/>
          <a:p>
            <a:pPr marL="342900" indent="-342900">
              <a:buFont typeface="Arial" pitchFamily="34" charset="0"/>
              <a:buChar char="•"/>
              <a:defRPr/>
            </a:pPr>
            <a:r>
              <a:rPr lang="en-US" dirty="0"/>
              <a:t>Censure</a:t>
            </a:r>
          </a:p>
          <a:p>
            <a:pPr marL="342900" indent="-342900">
              <a:buFont typeface="Arial" pitchFamily="34" charset="0"/>
              <a:buChar char="•"/>
              <a:defRPr/>
            </a:pPr>
            <a:endParaRPr lang="en-US" dirty="0"/>
          </a:p>
          <a:p>
            <a:pPr marL="342900" indent="-342900">
              <a:buFont typeface="Arial" pitchFamily="34" charset="0"/>
              <a:buChar char="•"/>
              <a:defRPr/>
            </a:pPr>
            <a:r>
              <a:rPr lang="en-US" dirty="0"/>
              <a:t>Civil fine of up to $10,000, or amount of economic gain plus additional 50%</a:t>
            </a:r>
          </a:p>
          <a:p>
            <a:pPr marL="342900" indent="-342900">
              <a:buFont typeface="Arial" pitchFamily="34" charset="0"/>
              <a:buChar char="•"/>
              <a:defRPr/>
            </a:pPr>
            <a:endParaRPr lang="en-US" dirty="0"/>
          </a:p>
          <a:p>
            <a:pPr marL="342900" indent="-342900">
              <a:buFont typeface="Arial" pitchFamily="34" charset="0"/>
              <a:buChar char="•"/>
              <a:defRPr/>
            </a:pPr>
            <a:r>
              <a:rPr lang="en-US" dirty="0"/>
              <a:t>Forfeiture of gifts and payment</a:t>
            </a:r>
          </a:p>
          <a:p>
            <a:pPr marL="342900" indent="-342900">
              <a:buFont typeface="Arial" pitchFamily="34" charset="0"/>
              <a:buChar char="•"/>
              <a:defRPr/>
            </a:pPr>
            <a:endParaRPr lang="en-US" dirty="0"/>
          </a:p>
          <a:p>
            <a:pPr marL="342900" indent="-342900">
              <a:buFont typeface="Arial" pitchFamily="34" charset="0"/>
              <a:buChar char="•"/>
              <a:defRPr/>
            </a:pPr>
            <a:r>
              <a:rPr lang="en-US" dirty="0"/>
              <a:t>Removal, suspension, reduction in pay, or demotion</a:t>
            </a:r>
          </a:p>
        </p:txBody>
      </p:sp>
      <p:sp>
        <p:nvSpPr>
          <p:cNvPr id="5" name="Text Placeholder 4"/>
          <p:cNvSpPr>
            <a:spLocks noGrp="1"/>
          </p:cNvSpPr>
          <p:nvPr>
            <p:ph type="body" sz="quarter" idx="14"/>
          </p:nvPr>
        </p:nvSpPr>
        <p:spPr/>
        <p:txBody>
          <a:bodyPr/>
          <a:lstStyle/>
          <a:p>
            <a:r>
              <a:rPr lang="en-US" dirty="0"/>
              <a:t>R.S. 42:1153 -- 1155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9" y="1786666"/>
            <a:ext cx="3457122" cy="3433763"/>
          </a:xfrm>
          <a:prstGeom prst="rect">
            <a:avLst/>
          </a:prstGeom>
        </p:spPr>
      </p:pic>
      <p:pic>
        <p:nvPicPr>
          <p:cNvPr id="7" name="Picture 6">
            <a:extLst>
              <a:ext uri="{FF2B5EF4-FFF2-40B4-BE49-F238E27FC236}">
                <a16:creationId xmlns:a16="http://schemas.microsoft.com/office/drawing/2014/main" id="{C73C9B59-2983-6E49-74E6-75EF51AF1E7D}"/>
              </a:ext>
            </a:extLst>
          </p:cNvPr>
          <p:cNvPicPr>
            <a:picLocks noChangeAspect="1"/>
          </p:cNvPicPr>
          <p:nvPr/>
        </p:nvPicPr>
        <p:blipFill>
          <a:blip r:embed="rId3"/>
          <a:stretch>
            <a:fillRect/>
          </a:stretch>
        </p:blipFill>
        <p:spPr>
          <a:xfrm>
            <a:off x="100239" y="695021"/>
            <a:ext cx="2054530" cy="859611"/>
          </a:xfrm>
          <a:prstGeom prst="rect">
            <a:avLst/>
          </a:prstGeom>
        </p:spPr>
      </p:pic>
    </p:spTree>
    <p:extLst>
      <p:ext uri="{BB962C8B-B14F-4D97-AF65-F5344CB8AC3E}">
        <p14:creationId xmlns:p14="http://schemas.microsoft.com/office/powerpoint/2010/main" val="13287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42</a:t>
            </a:fld>
            <a:endParaRPr lang="en-US"/>
          </a:p>
        </p:txBody>
      </p:sp>
      <p:sp>
        <p:nvSpPr>
          <p:cNvPr id="3" name="Text Placeholder 2"/>
          <p:cNvSpPr>
            <a:spLocks noGrp="1"/>
          </p:cNvSpPr>
          <p:nvPr>
            <p:ph type="body" sz="quarter" idx="12"/>
          </p:nvPr>
        </p:nvSpPr>
        <p:spPr>
          <a:xfrm>
            <a:off x="2209800" y="824036"/>
            <a:ext cx="6553200" cy="609600"/>
          </a:xfrm>
        </p:spPr>
        <p:txBody>
          <a:bodyPr/>
          <a:lstStyle/>
          <a:p>
            <a:r>
              <a:rPr lang="en-US" dirty="0"/>
              <a:t>Questions</a:t>
            </a:r>
          </a:p>
        </p:txBody>
      </p:sp>
      <p:sp>
        <p:nvSpPr>
          <p:cNvPr id="4" name="Text Placeholder 3"/>
          <p:cNvSpPr>
            <a:spLocks noGrp="1"/>
          </p:cNvSpPr>
          <p:nvPr>
            <p:ph type="body" sz="quarter" idx="13"/>
          </p:nvPr>
        </p:nvSpPr>
        <p:spPr/>
        <p:txBody>
          <a:bodyPr/>
          <a:lstStyle/>
          <a:p>
            <a:pPr>
              <a:defRPr/>
            </a:pPr>
            <a:r>
              <a:rPr lang="en-US" dirty="0"/>
              <a:t>If you have questions regarding this program or the Code of Governmental Ethics, do not hesitate to contact the Ethics Board with your inquiry. We are not employees of the Ethics Administration and do not speak on its behalf.</a:t>
            </a:r>
          </a:p>
          <a:p>
            <a:pPr algn="ctr">
              <a:defRPr/>
            </a:pPr>
            <a:r>
              <a:rPr lang="en-US" sz="1800" dirty="0"/>
              <a:t>LOUISIANA ETHICS ADMINISTRATION PROGRAM</a:t>
            </a:r>
          </a:p>
          <a:p>
            <a:pPr algn="ctr">
              <a:defRPr/>
            </a:pPr>
            <a:r>
              <a:rPr lang="en-US" sz="1800" dirty="0"/>
              <a:t>P.O. Box 4368 </a:t>
            </a:r>
            <a:br>
              <a:rPr lang="en-US" sz="1800" dirty="0"/>
            </a:br>
            <a:r>
              <a:rPr lang="en-US" sz="1800" dirty="0"/>
              <a:t>Baton Rouge , LA   70821 </a:t>
            </a:r>
          </a:p>
          <a:p>
            <a:pPr algn="ctr">
              <a:defRPr/>
            </a:pPr>
            <a:r>
              <a:rPr lang="en-US" sz="1800" dirty="0"/>
              <a:t>Telephone:  225-219-5600 </a:t>
            </a:r>
            <a:br>
              <a:rPr lang="en-US" sz="1800" dirty="0"/>
            </a:br>
            <a:r>
              <a:rPr lang="en-US" sz="1800" dirty="0"/>
              <a:t>Toll Free:  1-800-842-6630 </a:t>
            </a:r>
            <a:br>
              <a:rPr lang="en-US" sz="1800" dirty="0"/>
            </a:br>
            <a:r>
              <a:rPr lang="en-US" sz="1800" dirty="0"/>
              <a:t>Fax:  225-381-7271 </a:t>
            </a:r>
          </a:p>
          <a:p>
            <a:pPr algn="ctr">
              <a:defRPr/>
            </a:pPr>
            <a:endParaRPr lang="en-US" sz="1800" dirty="0"/>
          </a:p>
          <a:p>
            <a:pPr>
              <a:defRPr/>
            </a:pPr>
            <a:r>
              <a:rPr lang="en-US" dirty="0"/>
              <a:t>Please complete an evaluation questionnaire before leaving.</a:t>
            </a:r>
          </a:p>
          <a:p>
            <a:pPr>
              <a:defRPr/>
            </a:pPr>
            <a:r>
              <a:rPr lang="en-US" dirty="0"/>
              <a:t>Sign the attendance sheet to ensure you receive credit.</a:t>
            </a:r>
          </a:p>
          <a:p>
            <a:endParaRPr lang="en-US" dirty="0"/>
          </a:p>
        </p:txBody>
      </p:sp>
      <p:sp>
        <p:nvSpPr>
          <p:cNvPr id="5" name="Text Placeholder 4"/>
          <p:cNvSpPr>
            <a:spLocks noGrp="1"/>
          </p:cNvSpPr>
          <p:nvPr>
            <p:ph type="body" sz="quarter" idx="14"/>
          </p:nvPr>
        </p:nvSpPr>
        <p:spPr/>
        <p:txBody>
          <a:bodyPr/>
          <a:lstStyle/>
          <a:p>
            <a:endParaRPr lang="en-US" dirty="0"/>
          </a:p>
        </p:txBody>
      </p:sp>
      <p:pic>
        <p:nvPicPr>
          <p:cNvPr id="6" name="Picture 5">
            <a:extLst>
              <a:ext uri="{FF2B5EF4-FFF2-40B4-BE49-F238E27FC236}">
                <a16:creationId xmlns:a16="http://schemas.microsoft.com/office/drawing/2014/main" id="{7EEAFF41-24E5-319A-EFF7-12F1F1805613}"/>
              </a:ext>
            </a:extLst>
          </p:cNvPr>
          <p:cNvPicPr>
            <a:picLocks noChangeAspect="1"/>
          </p:cNvPicPr>
          <p:nvPr/>
        </p:nvPicPr>
        <p:blipFill>
          <a:blip r:embed="rId2"/>
          <a:stretch>
            <a:fillRect/>
          </a:stretch>
        </p:blipFill>
        <p:spPr>
          <a:xfrm>
            <a:off x="155270" y="733507"/>
            <a:ext cx="2054530" cy="859611"/>
          </a:xfrm>
          <a:prstGeom prst="rect">
            <a:avLst/>
          </a:prstGeom>
        </p:spPr>
      </p:pic>
    </p:spTree>
    <p:extLst>
      <p:ext uri="{BB962C8B-B14F-4D97-AF65-F5344CB8AC3E}">
        <p14:creationId xmlns:p14="http://schemas.microsoft.com/office/powerpoint/2010/main" val="326044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5</a:t>
            </a:fld>
            <a:endParaRPr lang="en-US"/>
          </a:p>
        </p:txBody>
      </p:sp>
      <p:sp>
        <p:nvSpPr>
          <p:cNvPr id="3" name="Text Placeholder 2"/>
          <p:cNvSpPr>
            <a:spLocks noGrp="1"/>
          </p:cNvSpPr>
          <p:nvPr>
            <p:ph type="body" sz="quarter" idx="12"/>
          </p:nvPr>
        </p:nvSpPr>
        <p:spPr>
          <a:xfrm>
            <a:off x="2209800" y="816864"/>
            <a:ext cx="6553200" cy="609600"/>
          </a:xfrm>
        </p:spPr>
        <p:txBody>
          <a:bodyPr/>
          <a:lstStyle/>
          <a:p>
            <a:r>
              <a:rPr lang="en-US" dirty="0"/>
              <a:t>Financial Disclosure for Trustees</a:t>
            </a:r>
            <a:br>
              <a:rPr lang="en-US" dirty="0"/>
            </a:br>
            <a:endParaRPr lang="en-US" dirty="0"/>
          </a:p>
        </p:txBody>
      </p:sp>
      <p:sp>
        <p:nvSpPr>
          <p:cNvPr id="4" name="Text Placeholder 3"/>
          <p:cNvSpPr>
            <a:spLocks noGrp="1"/>
          </p:cNvSpPr>
          <p:nvPr>
            <p:ph type="body" sz="quarter" idx="13"/>
          </p:nvPr>
        </p:nvSpPr>
        <p:spPr>
          <a:xfrm>
            <a:off x="3429000" y="2039747"/>
            <a:ext cx="5334000" cy="4495800"/>
          </a:xfrm>
        </p:spPr>
        <p:txBody>
          <a:bodyPr/>
          <a:lstStyle/>
          <a:p>
            <a:pPr marL="342900" indent="-342900">
              <a:buFont typeface="Arial" pitchFamily="34" charset="0"/>
              <a:buChar char="•"/>
            </a:pPr>
            <a:r>
              <a:rPr lang="en-US" dirty="0"/>
              <a:t>May 15 is the due date for annual personal financial disclosure reports. </a:t>
            </a:r>
          </a:p>
          <a:p>
            <a:pPr marL="342900" indent="-342900">
              <a:buFont typeface="Arial" pitchFamily="34" charset="0"/>
              <a:buChar char="•"/>
            </a:pPr>
            <a:endParaRPr lang="en-US" dirty="0"/>
          </a:p>
          <a:p>
            <a:pPr marL="342900" indent="-342900">
              <a:buFont typeface="Arial" pitchFamily="34" charset="0"/>
              <a:buChar char="•"/>
            </a:pPr>
            <a:r>
              <a:rPr lang="en-US" dirty="0"/>
              <a:t>Trustees of state, statewide, and local systems are required to file.</a:t>
            </a:r>
          </a:p>
          <a:p>
            <a:pPr marL="342900" indent="-342900">
              <a:buFont typeface="Arial" pitchFamily="34" charset="0"/>
              <a:buChar char="•"/>
            </a:pPr>
            <a:endParaRPr lang="en-US" dirty="0"/>
          </a:p>
          <a:p>
            <a:pPr marL="342900" indent="-342900">
              <a:buFont typeface="Arial" pitchFamily="34" charset="0"/>
              <a:buChar char="•"/>
            </a:pPr>
            <a:r>
              <a:rPr lang="en-US" dirty="0"/>
              <a:t>Disclosure for trustees is pursuant to Tier 2.1.  </a:t>
            </a:r>
          </a:p>
          <a:p>
            <a:pPr marL="342900" indent="-342900">
              <a:buFont typeface="Arial" pitchFamily="34" charset="0"/>
              <a:buChar char="•"/>
            </a:pPr>
            <a:endParaRPr lang="en-US" dirty="0"/>
          </a:p>
        </p:txBody>
      </p:sp>
      <p:sp>
        <p:nvSpPr>
          <p:cNvPr id="5" name="Text Placeholder 4"/>
          <p:cNvSpPr>
            <a:spLocks noGrp="1"/>
          </p:cNvSpPr>
          <p:nvPr>
            <p:ph type="body" sz="quarter" idx="14"/>
          </p:nvPr>
        </p:nvSpPr>
        <p:spPr/>
        <p:txBody>
          <a:bodyPr/>
          <a:lstStyle/>
          <a:p>
            <a:r>
              <a:rPr lang="en-US" dirty="0"/>
              <a:t>R.S. 42:1124.2</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11229"/>
            <a:ext cx="2857500" cy="2857500"/>
          </a:xfrm>
          <a:prstGeom prst="rect">
            <a:avLst/>
          </a:prstGeom>
        </p:spPr>
      </p:pic>
      <p:pic>
        <p:nvPicPr>
          <p:cNvPr id="6" name="Picture 5">
            <a:extLst>
              <a:ext uri="{FF2B5EF4-FFF2-40B4-BE49-F238E27FC236}">
                <a16:creationId xmlns:a16="http://schemas.microsoft.com/office/drawing/2014/main" id="{B2A6A0C7-7E48-C08E-8350-34C6B0675E3F}"/>
              </a:ext>
            </a:extLst>
          </p:cNvPr>
          <p:cNvPicPr>
            <a:picLocks noChangeAspect="1"/>
          </p:cNvPicPr>
          <p:nvPr/>
        </p:nvPicPr>
        <p:blipFill>
          <a:blip r:embed="rId3"/>
          <a:stretch>
            <a:fillRect/>
          </a:stretch>
        </p:blipFill>
        <p:spPr>
          <a:xfrm>
            <a:off x="151412" y="759235"/>
            <a:ext cx="2054530" cy="859611"/>
          </a:xfrm>
          <a:prstGeom prst="rect">
            <a:avLst/>
          </a:prstGeom>
        </p:spPr>
      </p:pic>
    </p:spTree>
    <p:extLst>
      <p:ext uri="{BB962C8B-B14F-4D97-AF65-F5344CB8AC3E}">
        <p14:creationId xmlns:p14="http://schemas.microsoft.com/office/powerpoint/2010/main" val="141375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6</a:t>
            </a:fld>
            <a:endParaRPr lang="en-US"/>
          </a:p>
        </p:txBody>
      </p:sp>
      <p:sp>
        <p:nvSpPr>
          <p:cNvPr id="3" name="Text Placeholder 2"/>
          <p:cNvSpPr>
            <a:spLocks noGrp="1"/>
          </p:cNvSpPr>
          <p:nvPr>
            <p:ph type="body" sz="quarter" idx="12"/>
          </p:nvPr>
        </p:nvSpPr>
        <p:spPr>
          <a:xfrm>
            <a:off x="2268967" y="894050"/>
            <a:ext cx="6553200" cy="609600"/>
          </a:xfrm>
        </p:spPr>
        <p:txBody>
          <a:bodyPr/>
          <a:lstStyle/>
          <a:p>
            <a:r>
              <a:rPr lang="en-US" dirty="0"/>
              <a:t>Financial Disclosure for Trustees</a:t>
            </a:r>
            <a:br>
              <a:rPr lang="en-US" dirty="0"/>
            </a:br>
            <a:endParaRPr lang="en-US" dirty="0"/>
          </a:p>
        </p:txBody>
      </p:sp>
      <p:sp>
        <p:nvSpPr>
          <p:cNvPr id="4" name="Text Placeholder 3"/>
          <p:cNvSpPr>
            <a:spLocks noGrp="1"/>
          </p:cNvSpPr>
          <p:nvPr>
            <p:ph type="body" sz="quarter" idx="13"/>
          </p:nvPr>
        </p:nvSpPr>
        <p:spPr>
          <a:xfrm>
            <a:off x="3048000" y="1507236"/>
            <a:ext cx="5791200" cy="4495800"/>
          </a:xfrm>
        </p:spPr>
        <p:txBody>
          <a:bodyPr/>
          <a:lstStyle/>
          <a:p>
            <a:pPr>
              <a:defRPr/>
            </a:pPr>
            <a:r>
              <a:rPr lang="en-US" sz="1800" dirty="0"/>
              <a:t>Tier 2.1 disclosure requires the following for a board member &amp; spouse:</a:t>
            </a:r>
          </a:p>
          <a:p>
            <a:pPr marL="342900" indent="-342900">
              <a:buFont typeface="Arial" pitchFamily="34" charset="0"/>
              <a:buChar char="•"/>
              <a:defRPr/>
            </a:pPr>
            <a:r>
              <a:rPr lang="en-US" dirty="0"/>
              <a:t>itemization of income from the state, political subdivisions, and gaming interests;</a:t>
            </a:r>
            <a:br>
              <a:rPr lang="en-US" dirty="0"/>
            </a:br>
            <a:endParaRPr lang="en-US" dirty="0"/>
          </a:p>
          <a:p>
            <a:pPr marL="342900" indent="-342900">
              <a:buFont typeface="Arial" pitchFamily="34" charset="0"/>
              <a:buChar char="•"/>
              <a:defRPr/>
            </a:pPr>
            <a:r>
              <a:rPr lang="en-US" dirty="0"/>
              <a:t>list of employment, business interests held, and associations with non-profits;</a:t>
            </a:r>
            <a:br>
              <a:rPr lang="en-US" dirty="0"/>
            </a:br>
            <a:endParaRPr lang="en-US" dirty="0"/>
          </a:p>
          <a:p>
            <a:pPr marL="342900" indent="-342900">
              <a:buFont typeface="Arial" pitchFamily="34" charset="0"/>
              <a:buChar char="•"/>
              <a:defRPr/>
            </a:pPr>
            <a:r>
              <a:rPr lang="en-US" dirty="0"/>
              <a:t>certification that taxes have been filed; &amp;</a:t>
            </a:r>
            <a:br>
              <a:rPr lang="en-US" dirty="0"/>
            </a:br>
            <a:endParaRPr lang="en-US" dirty="0"/>
          </a:p>
          <a:p>
            <a:pPr marL="342900" indent="-342900">
              <a:buFont typeface="Arial" pitchFamily="34" charset="0"/>
              <a:buChar char="•"/>
              <a:defRPr/>
            </a:pPr>
            <a:r>
              <a:rPr lang="en-US" dirty="0"/>
              <a:t>certification of no conflict of interest for board members or immediate family.</a:t>
            </a:r>
          </a:p>
        </p:txBody>
      </p:sp>
      <p:sp>
        <p:nvSpPr>
          <p:cNvPr id="5" name="Text Placeholder 4"/>
          <p:cNvSpPr>
            <a:spLocks noGrp="1"/>
          </p:cNvSpPr>
          <p:nvPr>
            <p:ph type="body" sz="quarter" idx="14"/>
          </p:nvPr>
        </p:nvSpPr>
        <p:spPr/>
        <p:txBody>
          <a:bodyPr/>
          <a:lstStyle/>
          <a:p>
            <a:r>
              <a:rPr lang="en-US" dirty="0"/>
              <a:t>R.S. 42:1124.2</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43" y="2057400"/>
            <a:ext cx="2623058" cy="2605335"/>
          </a:xfrm>
          <a:prstGeom prst="rect">
            <a:avLst/>
          </a:prstGeom>
        </p:spPr>
      </p:pic>
      <p:pic>
        <p:nvPicPr>
          <p:cNvPr id="6" name="Picture 5">
            <a:extLst>
              <a:ext uri="{FF2B5EF4-FFF2-40B4-BE49-F238E27FC236}">
                <a16:creationId xmlns:a16="http://schemas.microsoft.com/office/drawing/2014/main" id="{43023A6F-8A9A-C595-ADC9-AD97562E835A}"/>
              </a:ext>
            </a:extLst>
          </p:cNvPr>
          <p:cNvPicPr>
            <a:picLocks noChangeAspect="1"/>
          </p:cNvPicPr>
          <p:nvPr/>
        </p:nvPicPr>
        <p:blipFill>
          <a:blip r:embed="rId3"/>
          <a:stretch>
            <a:fillRect/>
          </a:stretch>
        </p:blipFill>
        <p:spPr>
          <a:xfrm>
            <a:off x="214437" y="769044"/>
            <a:ext cx="2054530" cy="859611"/>
          </a:xfrm>
          <a:prstGeom prst="rect">
            <a:avLst/>
          </a:prstGeom>
        </p:spPr>
      </p:pic>
    </p:spTree>
    <p:extLst>
      <p:ext uri="{BB962C8B-B14F-4D97-AF65-F5344CB8AC3E}">
        <p14:creationId xmlns:p14="http://schemas.microsoft.com/office/powerpoint/2010/main" val="246931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7</a:t>
            </a:fld>
            <a:endParaRPr lang="en-US"/>
          </a:p>
        </p:txBody>
      </p:sp>
      <p:sp>
        <p:nvSpPr>
          <p:cNvPr id="3" name="Text Placeholder 2"/>
          <p:cNvSpPr>
            <a:spLocks noGrp="1"/>
          </p:cNvSpPr>
          <p:nvPr>
            <p:ph type="body" sz="quarter" idx="12"/>
          </p:nvPr>
        </p:nvSpPr>
        <p:spPr>
          <a:xfrm>
            <a:off x="2321859" y="842444"/>
            <a:ext cx="6553200" cy="609600"/>
          </a:xfrm>
        </p:spPr>
        <p:txBody>
          <a:bodyPr/>
          <a:lstStyle/>
          <a:p>
            <a:r>
              <a:rPr lang="en-US" dirty="0"/>
              <a:t>Gift Restriction</a:t>
            </a:r>
          </a:p>
        </p:txBody>
      </p:sp>
      <p:sp>
        <p:nvSpPr>
          <p:cNvPr id="4" name="Text Placeholder 3"/>
          <p:cNvSpPr>
            <a:spLocks noGrp="1"/>
          </p:cNvSpPr>
          <p:nvPr>
            <p:ph type="body" sz="quarter" idx="13"/>
          </p:nvPr>
        </p:nvSpPr>
        <p:spPr>
          <a:xfrm>
            <a:off x="3236259" y="2209800"/>
            <a:ext cx="5638800" cy="2081579"/>
          </a:xfrm>
        </p:spPr>
        <p:txBody>
          <a:bodyPr/>
          <a:lstStyle/>
          <a:p>
            <a:r>
              <a:rPr lang="en-US" dirty="0"/>
              <a:t>You may not solicit or accept, directly or indirectly, any thing of economic value as a gift or gratuity from any person or from any officer, director, agent, or employee of such person that is considered a “prohibited source.”</a:t>
            </a:r>
          </a:p>
        </p:txBody>
      </p:sp>
      <p:sp>
        <p:nvSpPr>
          <p:cNvPr id="5" name="Text Placeholder 4"/>
          <p:cNvSpPr>
            <a:spLocks noGrp="1"/>
          </p:cNvSpPr>
          <p:nvPr>
            <p:ph type="body" sz="quarter" idx="14"/>
          </p:nvPr>
        </p:nvSpPr>
        <p:spPr/>
        <p:txBody>
          <a:bodyPr/>
          <a:lstStyle/>
          <a:p>
            <a:r>
              <a:rPr lang="en-US" dirty="0"/>
              <a:t>R.S. 42:1115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37288"/>
            <a:ext cx="2470785" cy="2454091"/>
          </a:xfrm>
          <a:prstGeom prst="rect">
            <a:avLst/>
          </a:prstGeom>
        </p:spPr>
      </p:pic>
      <p:pic>
        <p:nvPicPr>
          <p:cNvPr id="7" name="Picture 6">
            <a:extLst>
              <a:ext uri="{FF2B5EF4-FFF2-40B4-BE49-F238E27FC236}">
                <a16:creationId xmlns:a16="http://schemas.microsoft.com/office/drawing/2014/main" id="{8EC00F64-7887-BA69-1C3D-400A4EB1A427}"/>
              </a:ext>
            </a:extLst>
          </p:cNvPr>
          <p:cNvPicPr>
            <a:picLocks noChangeAspect="1"/>
          </p:cNvPicPr>
          <p:nvPr/>
        </p:nvPicPr>
        <p:blipFill>
          <a:blip r:embed="rId3"/>
          <a:stretch>
            <a:fillRect/>
          </a:stretch>
        </p:blipFill>
        <p:spPr>
          <a:xfrm>
            <a:off x="152400" y="842444"/>
            <a:ext cx="2054530" cy="859611"/>
          </a:xfrm>
          <a:prstGeom prst="rect">
            <a:avLst/>
          </a:prstGeom>
        </p:spPr>
      </p:pic>
    </p:spTree>
    <p:extLst>
      <p:ext uri="{BB962C8B-B14F-4D97-AF65-F5344CB8AC3E}">
        <p14:creationId xmlns:p14="http://schemas.microsoft.com/office/powerpoint/2010/main" val="194574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8</a:t>
            </a:fld>
            <a:endParaRPr lang="en-US"/>
          </a:p>
        </p:txBody>
      </p:sp>
      <p:sp>
        <p:nvSpPr>
          <p:cNvPr id="3" name="Text Placeholder 2"/>
          <p:cNvSpPr>
            <a:spLocks noGrp="1"/>
          </p:cNvSpPr>
          <p:nvPr>
            <p:ph type="body" sz="quarter" idx="12"/>
          </p:nvPr>
        </p:nvSpPr>
        <p:spPr>
          <a:xfrm>
            <a:off x="2213386" y="792242"/>
            <a:ext cx="6553200" cy="609600"/>
          </a:xfrm>
        </p:spPr>
        <p:txBody>
          <a:bodyPr/>
          <a:lstStyle/>
          <a:p>
            <a:r>
              <a:rPr lang="en-US" dirty="0"/>
              <a:t>Prohibited Sources</a:t>
            </a:r>
            <a:br>
              <a:rPr lang="en-US" dirty="0"/>
            </a:br>
            <a:endParaRPr lang="en-US" dirty="0"/>
          </a:p>
        </p:txBody>
      </p:sp>
      <p:sp>
        <p:nvSpPr>
          <p:cNvPr id="4" name="Text Placeholder 3"/>
          <p:cNvSpPr>
            <a:spLocks noGrp="1"/>
          </p:cNvSpPr>
          <p:nvPr>
            <p:ph type="body" sz="quarter" idx="13"/>
          </p:nvPr>
        </p:nvSpPr>
        <p:spPr>
          <a:xfrm>
            <a:off x="3385185" y="1981200"/>
            <a:ext cx="5421630" cy="4495800"/>
          </a:xfrm>
        </p:spPr>
        <p:txBody>
          <a:bodyPr/>
          <a:lstStyle/>
          <a:p>
            <a:pPr marL="342900" indent="-342900">
              <a:buFont typeface="Arial" pitchFamily="34" charset="0"/>
              <a:buChar char="•"/>
            </a:pPr>
            <a:r>
              <a:rPr lang="en-US" dirty="0"/>
              <a:t>Person who has or is seeking a contractual, business, or financial relationship</a:t>
            </a:r>
          </a:p>
          <a:p>
            <a:pPr marL="342900" indent="-342900">
              <a:buFont typeface="Arial" pitchFamily="34" charset="0"/>
              <a:buChar char="•"/>
            </a:pPr>
            <a:r>
              <a:rPr lang="en-US" dirty="0"/>
              <a:t>Person who conducts regulated activities</a:t>
            </a:r>
          </a:p>
          <a:p>
            <a:pPr marL="342900" indent="-342900">
              <a:buFont typeface="Arial" pitchFamily="34" charset="0"/>
              <a:buChar char="•"/>
            </a:pPr>
            <a:r>
              <a:rPr lang="en-US" dirty="0"/>
              <a:t>Person who has a substantial economic interest that can be affected by the performance or nonperformance of the public employee’s job duties</a:t>
            </a:r>
          </a:p>
          <a:p>
            <a:pPr marL="342900" indent="-342900">
              <a:buFont typeface="Arial" pitchFamily="34" charset="0"/>
              <a:buChar char="•"/>
            </a:pPr>
            <a:endParaRPr lang="en-US" dirty="0"/>
          </a:p>
        </p:txBody>
      </p:sp>
      <p:sp>
        <p:nvSpPr>
          <p:cNvPr id="5" name="Text Placeholder 4"/>
          <p:cNvSpPr>
            <a:spLocks noGrp="1"/>
          </p:cNvSpPr>
          <p:nvPr>
            <p:ph type="body" sz="quarter" idx="14"/>
          </p:nvPr>
        </p:nvSpPr>
        <p:spPr/>
        <p:txBody>
          <a:bodyPr/>
          <a:lstStyle/>
          <a:p>
            <a:r>
              <a:rPr lang="en-US" dirty="0"/>
              <a:t>R.S. 42:1115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977614"/>
            <a:ext cx="2546985" cy="2529776"/>
          </a:xfrm>
          <a:prstGeom prst="rect">
            <a:avLst/>
          </a:prstGeom>
        </p:spPr>
      </p:pic>
      <p:pic>
        <p:nvPicPr>
          <p:cNvPr id="7" name="Picture 6">
            <a:extLst>
              <a:ext uri="{FF2B5EF4-FFF2-40B4-BE49-F238E27FC236}">
                <a16:creationId xmlns:a16="http://schemas.microsoft.com/office/drawing/2014/main" id="{EEA17101-088D-1062-111B-4F150296C5CE}"/>
              </a:ext>
            </a:extLst>
          </p:cNvPr>
          <p:cNvPicPr>
            <a:picLocks noChangeAspect="1"/>
          </p:cNvPicPr>
          <p:nvPr/>
        </p:nvPicPr>
        <p:blipFill>
          <a:blip r:embed="rId3"/>
          <a:stretch>
            <a:fillRect/>
          </a:stretch>
        </p:blipFill>
        <p:spPr>
          <a:xfrm>
            <a:off x="228600" y="830117"/>
            <a:ext cx="2054530" cy="859611"/>
          </a:xfrm>
          <a:prstGeom prst="rect">
            <a:avLst/>
          </a:prstGeom>
        </p:spPr>
      </p:pic>
    </p:spTree>
    <p:extLst>
      <p:ext uri="{BB962C8B-B14F-4D97-AF65-F5344CB8AC3E}">
        <p14:creationId xmlns:p14="http://schemas.microsoft.com/office/powerpoint/2010/main" val="360395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52CDE0B-F4DC-428A-B3BA-D84A22ABA67F}" type="slidenum">
              <a:rPr lang="en-US" smtClean="0"/>
              <a:pPr/>
              <a:t>9</a:t>
            </a:fld>
            <a:endParaRPr lang="en-US"/>
          </a:p>
        </p:txBody>
      </p:sp>
      <p:sp>
        <p:nvSpPr>
          <p:cNvPr id="3" name="Text Placeholder 2"/>
          <p:cNvSpPr>
            <a:spLocks noGrp="1"/>
          </p:cNvSpPr>
          <p:nvPr>
            <p:ph type="body" sz="quarter" idx="12"/>
          </p:nvPr>
        </p:nvSpPr>
        <p:spPr>
          <a:xfrm>
            <a:off x="2209800" y="841296"/>
            <a:ext cx="6553200" cy="609600"/>
          </a:xfrm>
        </p:spPr>
        <p:txBody>
          <a:bodyPr/>
          <a:lstStyle/>
          <a:p>
            <a:r>
              <a:rPr lang="en-US" dirty="0"/>
              <a:t>Additional Restriction</a:t>
            </a:r>
          </a:p>
        </p:txBody>
      </p:sp>
      <p:sp>
        <p:nvSpPr>
          <p:cNvPr id="4" name="Text Placeholder 3"/>
          <p:cNvSpPr>
            <a:spLocks noGrp="1"/>
          </p:cNvSpPr>
          <p:nvPr>
            <p:ph type="body" sz="quarter" idx="13"/>
          </p:nvPr>
        </p:nvSpPr>
        <p:spPr>
          <a:xfrm>
            <a:off x="3048000" y="2209800"/>
            <a:ext cx="5867400" cy="2667000"/>
          </a:xfrm>
        </p:spPr>
        <p:txBody>
          <a:bodyPr/>
          <a:lstStyle/>
          <a:p>
            <a:r>
              <a:rPr lang="en-US" dirty="0"/>
              <a:t>You may not receive any thing of economic value, other than compensation and benefits from the governmental entity to which you are duly entitled, for the performance of the duties and responsibilities of your office or position.</a:t>
            </a:r>
          </a:p>
          <a:p>
            <a:endParaRPr lang="en-US" dirty="0"/>
          </a:p>
        </p:txBody>
      </p:sp>
      <p:sp>
        <p:nvSpPr>
          <p:cNvPr id="5" name="Text Placeholder 4"/>
          <p:cNvSpPr>
            <a:spLocks noGrp="1"/>
          </p:cNvSpPr>
          <p:nvPr>
            <p:ph type="body" sz="quarter" idx="14"/>
          </p:nvPr>
        </p:nvSpPr>
        <p:spPr/>
        <p:txBody>
          <a:bodyPr/>
          <a:lstStyle/>
          <a:p>
            <a:r>
              <a:rPr lang="en-US" dirty="0"/>
              <a:t>R.S. 42:1111A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33600"/>
            <a:ext cx="2514601" cy="2497611"/>
          </a:xfrm>
          <a:prstGeom prst="rect">
            <a:avLst/>
          </a:prstGeom>
        </p:spPr>
      </p:pic>
      <p:pic>
        <p:nvPicPr>
          <p:cNvPr id="7" name="Picture 6">
            <a:extLst>
              <a:ext uri="{FF2B5EF4-FFF2-40B4-BE49-F238E27FC236}">
                <a16:creationId xmlns:a16="http://schemas.microsoft.com/office/drawing/2014/main" id="{8B8896B6-08B6-24BF-2CFF-AD5917F0C24E}"/>
              </a:ext>
            </a:extLst>
          </p:cNvPr>
          <p:cNvPicPr>
            <a:picLocks noChangeAspect="1"/>
          </p:cNvPicPr>
          <p:nvPr/>
        </p:nvPicPr>
        <p:blipFill>
          <a:blip r:embed="rId3"/>
          <a:stretch>
            <a:fillRect/>
          </a:stretch>
        </p:blipFill>
        <p:spPr>
          <a:xfrm>
            <a:off x="155270" y="817182"/>
            <a:ext cx="2054530" cy="859611"/>
          </a:xfrm>
          <a:prstGeom prst="rect">
            <a:avLst/>
          </a:prstGeom>
        </p:spPr>
      </p:pic>
    </p:spTree>
    <p:extLst>
      <p:ext uri="{BB962C8B-B14F-4D97-AF65-F5344CB8AC3E}">
        <p14:creationId xmlns:p14="http://schemas.microsoft.com/office/powerpoint/2010/main" val="249481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ASER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DFCF3589B70E4B9A35A0DA2E89BC6C" ma:contentTypeVersion="15" ma:contentTypeDescription="Create a new document." ma:contentTypeScope="" ma:versionID="b3146ab846376a25885312b1de4c9697">
  <xsd:schema xmlns:xsd="http://www.w3.org/2001/XMLSchema" xmlns:xs="http://www.w3.org/2001/XMLSchema" xmlns:p="http://schemas.microsoft.com/office/2006/metadata/properties" xmlns:ns2="9c6542a1-18d3-441d-bcc8-345b87ab18d9" xmlns:ns3="ce78721b-e078-44f6-90ae-9485651f5f98" targetNamespace="http://schemas.microsoft.com/office/2006/metadata/properties" ma:root="true" ma:fieldsID="a580d0414ab97b54acaea17df02a3471" ns2:_="" ns3:_="">
    <xsd:import namespace="9c6542a1-18d3-441d-bcc8-345b87ab18d9"/>
    <xsd:import namespace="ce78721b-e078-44f6-90ae-9485651f5f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542a1-18d3-441d-bcc8-345b87ab18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2dcbe60-0005-4894-9d87-62c88e22ac8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78721b-e078-44f6-90ae-9485651f5f9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ef24c70-3ed6-40ac-ab37-3bad8f809a08}" ma:internalName="TaxCatchAll" ma:showField="CatchAllData" ma:web="ce78721b-e078-44f6-90ae-9485651f5f9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c6542a1-18d3-441d-bcc8-345b87ab18d9">
      <Terms xmlns="http://schemas.microsoft.com/office/infopath/2007/PartnerControls"/>
    </lcf76f155ced4ddcb4097134ff3c332f>
    <TaxCatchAll xmlns="ce78721b-e078-44f6-90ae-9485651f5f9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DCF1A1-8EB1-4DD3-B9B5-91AC9C2952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542a1-18d3-441d-bcc8-345b87ab18d9"/>
    <ds:schemaRef ds:uri="ce78721b-e078-44f6-90ae-9485651f5f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E6815D-94DA-419D-A7F5-B8FE5FA1B7F7}">
  <ds:schemaRefs>
    <ds:schemaRef ds:uri="http://schemas.microsoft.com/office/2006/documentManagement/types"/>
    <ds:schemaRef ds:uri="9c6542a1-18d3-441d-bcc8-345b87ab18d9"/>
    <ds:schemaRef ds:uri="ce78721b-e078-44f6-90ae-9485651f5f98"/>
    <ds:schemaRef ds:uri="http://purl.org/dc/elements/1.1/"/>
    <ds:schemaRef ds:uri="http://schemas.microsoft.com/office/2006/metadata/properti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D7C8694-3D1B-4560-B460-0485EA28CF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1887</TotalTime>
  <Words>3333</Words>
  <Application>Microsoft Office PowerPoint</Application>
  <PresentationFormat>On-screen Show (4:3)</PresentationFormat>
  <Paragraphs>335</Paragraphs>
  <Slides>42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Myriad Pro</vt:lpstr>
      <vt:lpstr>LASERS Template</vt:lpstr>
      <vt:lpstr>Ethics &amp; Reporting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Cantrell</dc:creator>
  <cp:lastModifiedBy>Amanda Celestine</cp:lastModifiedBy>
  <cp:revision>110</cp:revision>
  <cp:lastPrinted>2018-09-05T18:36:42Z</cp:lastPrinted>
  <dcterms:created xsi:type="dcterms:W3CDTF">2012-07-09T21:00:57Z</dcterms:created>
  <dcterms:modified xsi:type="dcterms:W3CDTF">2024-06-21T13:52:19Z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0x010100D7DFCF3589B70E4B9A35A0DA2E89BC6C</vt:lpwstr>
  </property>
  <property fmtid="{D5CDD505-2E9C-101B-9397-08002B2CF9AE}" pid="3" name="MediaServiceImageTags">
    <vt:lpwstr/>
  </property>
</Properties>
</file>